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notesMasterIdLst>
    <p:notesMasterId r:id="rId80"/>
  </p:notesMasterIdLst>
  <p:handoutMasterIdLst>
    <p:handoutMasterId r:id="rId81"/>
  </p:handoutMasterIdLst>
  <p:sldIdLst>
    <p:sldId id="2542" r:id="rId2"/>
    <p:sldId id="2688" r:id="rId3"/>
    <p:sldId id="1048" r:id="rId4"/>
    <p:sldId id="2056" r:id="rId5"/>
    <p:sldId id="2922" r:id="rId6"/>
    <p:sldId id="2850" r:id="rId7"/>
    <p:sldId id="2746" r:id="rId8"/>
    <p:sldId id="2828" r:id="rId9"/>
    <p:sldId id="2957" r:id="rId10"/>
    <p:sldId id="2960" r:id="rId11"/>
    <p:sldId id="2972" r:id="rId12"/>
    <p:sldId id="2973" r:id="rId13"/>
    <p:sldId id="2961" r:id="rId14"/>
    <p:sldId id="2959" r:id="rId15"/>
    <p:sldId id="2887" r:id="rId16"/>
    <p:sldId id="2895" r:id="rId17"/>
    <p:sldId id="2940" r:id="rId18"/>
    <p:sldId id="2899" r:id="rId19"/>
    <p:sldId id="2898" r:id="rId20"/>
    <p:sldId id="2897" r:id="rId21"/>
    <p:sldId id="2806" r:id="rId22"/>
    <p:sldId id="2883" r:id="rId23"/>
    <p:sldId id="2873" r:id="rId24"/>
    <p:sldId id="2956" r:id="rId25"/>
    <p:sldId id="2923" r:id="rId26"/>
    <p:sldId id="2915" r:id="rId27"/>
    <p:sldId id="2916" r:id="rId28"/>
    <p:sldId id="2913" r:id="rId29"/>
    <p:sldId id="2901" r:id="rId30"/>
    <p:sldId id="2900" r:id="rId31"/>
    <p:sldId id="2761" r:id="rId32"/>
    <p:sldId id="2788" r:id="rId33"/>
    <p:sldId id="2966" r:id="rId34"/>
    <p:sldId id="2969" r:id="rId35"/>
    <p:sldId id="2965" r:id="rId36"/>
    <p:sldId id="2968" r:id="rId37"/>
    <p:sldId id="2938" r:id="rId38"/>
    <p:sldId id="2951" r:id="rId39"/>
    <p:sldId id="2962" r:id="rId40"/>
    <p:sldId id="2963" r:id="rId41"/>
    <p:sldId id="2964" r:id="rId42"/>
    <p:sldId id="2949" r:id="rId43"/>
    <p:sldId id="2950" r:id="rId44"/>
    <p:sldId id="2824" r:id="rId45"/>
    <p:sldId id="2801" r:id="rId46"/>
    <p:sldId id="2929" r:id="rId47"/>
    <p:sldId id="2928" r:id="rId48"/>
    <p:sldId id="2927" r:id="rId49"/>
    <p:sldId id="2858" r:id="rId50"/>
    <p:sldId id="2890" r:id="rId51"/>
    <p:sldId id="2889" r:id="rId52"/>
    <p:sldId id="2888" r:id="rId53"/>
    <p:sldId id="2925" r:id="rId54"/>
    <p:sldId id="2894" r:id="rId55"/>
    <p:sldId id="2893" r:id="rId56"/>
    <p:sldId id="2892" r:id="rId57"/>
    <p:sldId id="2902" r:id="rId58"/>
    <p:sldId id="2906" r:id="rId59"/>
    <p:sldId id="2905" r:id="rId60"/>
    <p:sldId id="2904" r:id="rId61"/>
    <p:sldId id="2932" r:id="rId62"/>
    <p:sldId id="2953" r:id="rId63"/>
    <p:sldId id="2954" r:id="rId64"/>
    <p:sldId id="2930" r:id="rId65"/>
    <p:sldId id="2706" r:id="rId66"/>
    <p:sldId id="2798" r:id="rId67"/>
    <p:sldId id="2912" r:id="rId68"/>
    <p:sldId id="2911" r:id="rId69"/>
    <p:sldId id="2910" r:id="rId70"/>
    <p:sldId id="2762" r:id="rId71"/>
    <p:sldId id="2944" r:id="rId72"/>
    <p:sldId id="2935" r:id="rId73"/>
    <p:sldId id="2822" r:id="rId74"/>
    <p:sldId id="2970" r:id="rId75"/>
    <p:sldId id="2971" r:id="rId76"/>
    <p:sldId id="2939" r:id="rId77"/>
    <p:sldId id="302" r:id="rId78"/>
    <p:sldId id="2450" r:id="rId79"/>
  </p:sldIdLst>
  <p:sldSz cx="12192000" cy="6858000"/>
  <p:notesSz cx="6797675" cy="9926638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npong Chauvachata" initials="PC" lastIdx="3" clrIdx="0">
    <p:extLst>
      <p:ext uri="{19B8F6BF-5375-455C-9EA6-DF929625EA0E}">
        <p15:presenceInfo xmlns:p15="http://schemas.microsoft.com/office/powerpoint/2012/main" userId="S-1-5-21-3447620315-3158960983-1914165323-2392" providerId="AD"/>
      </p:ext>
    </p:extLst>
  </p:cmAuthor>
  <p:cmAuthor id="2" name="Chakariya Cheewatara" initials="CC" lastIdx="11" clrIdx="1">
    <p:extLst>
      <p:ext uri="{19B8F6BF-5375-455C-9EA6-DF929625EA0E}">
        <p15:presenceInfo xmlns:p15="http://schemas.microsoft.com/office/powerpoint/2012/main" userId="16196b3cb2b97e9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333431"/>
    <a:srgbClr val="9AD4E0"/>
    <a:srgbClr val="344CB8"/>
    <a:srgbClr val="060606"/>
    <a:srgbClr val="FFC800"/>
    <a:srgbClr val="FFC000"/>
    <a:srgbClr val="2C5C9A"/>
    <a:srgbClr val="2B5896"/>
    <a:srgbClr val="EDE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13" autoAdjust="0"/>
    <p:restoredTop sz="91252" autoAdjust="0"/>
  </p:normalViewPr>
  <p:slideViewPr>
    <p:cSldViewPr snapToGrid="0">
      <p:cViewPr varScale="1">
        <p:scale>
          <a:sx n="71" d="100"/>
          <a:sy n="71" d="100"/>
        </p:scale>
        <p:origin x="768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69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6400" cy="496889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90" y="3"/>
            <a:ext cx="2946400" cy="496889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26B21E59-7861-44AC-9626-AE63B4CC45D4}" type="datetimeFigureOut">
              <a:rPr lang="en-US" smtClean="0"/>
              <a:t>3/8/2023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4"/>
            <a:ext cx="2946400" cy="496889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90" y="9429754"/>
            <a:ext cx="2946400" cy="496889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399BA28B-C4CD-4565-9F05-F83CAA4DF6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467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C5EB05FF-B5DD-4E59-A3A4-5A7CD976A18B}" type="datetimeFigureOut">
              <a:rPr lang="en-US" smtClean="0"/>
              <a:t>3/8/2023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1" y="4776788"/>
            <a:ext cx="5438775" cy="3908425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9" y="9429750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A8FFDDD4-9CD8-4B17-B5C5-026BC4FC34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966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24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65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98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04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88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50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15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70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36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305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70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1746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897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383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910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525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724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11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094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566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475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52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986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067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088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562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049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839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8649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942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933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466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91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475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004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2937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488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328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916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859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130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295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976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25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447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133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852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214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2168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731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0636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513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609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1791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62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7248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9456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778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8934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8760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830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6351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913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26381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5451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65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1706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623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7178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4346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2058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22536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1930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352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13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FDDD4-9CD8-4B17-B5C5-026BC4FC34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49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A35297-AC2E-274C-B876-BE3FDC22B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7FAA726-3EA9-604E-8737-AAB5A02E5E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18473A-A58A-9047-ACBA-4A86CC804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FF6F-F8AE-4572-85F3-20C84155D54B}" type="datetimeFigureOut">
              <a:rPr lang="th-TH" smtClean="0"/>
              <a:t>08/03/66</a:t>
            </a:fld>
            <a:endParaRPr lang="th-T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40F4F5-BFD6-984C-A2FD-9D4D26FAA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20431F-3316-6940-8853-5C6A447C1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B2137-3808-44D4-8FFA-04E1CEA42C37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2841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73759C-1AD0-A046-A7A5-7E472EDDE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FFDDA3B-4904-5D4D-9EE6-C60A2A383C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2B3520-EE77-7E41-974E-1E1E5BAF8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FF6F-F8AE-4572-85F3-20C84155D54B}" type="datetimeFigureOut">
              <a:rPr lang="th-TH" smtClean="0"/>
              <a:t>08/03/66</a:t>
            </a:fld>
            <a:endParaRPr lang="th-T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EE5BF0-9514-F847-8347-6E03AFDA6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39AFFE-92E8-DA49-B6BC-4584CF93E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B2137-3808-44D4-8FFA-04E1CEA42C37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4123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F334A21-31C5-514E-A7ED-7C4940FAF6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C0F6BBC-476E-154A-97AC-DA971AA5E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5DED86-06FD-264F-86D3-AFEDE2D30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FF6F-F8AE-4572-85F3-20C84155D54B}" type="datetimeFigureOut">
              <a:rPr lang="th-TH" smtClean="0"/>
              <a:t>08/03/66</a:t>
            </a:fld>
            <a:endParaRPr lang="th-T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5A8359-8E2B-D74A-AE2B-8EB4FF477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FD420D-37FF-9C44-98C8-DAB813877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B2137-3808-44D4-8FFA-04E1CEA42C37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8368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DB7F0D-5A52-8F4E-B3C9-62DD6F921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61DE3F-1668-454E-8858-A0FA1F9B4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EDDF61-F372-8E44-9C0F-B26614C03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FF6F-F8AE-4572-85F3-20C84155D54B}" type="datetimeFigureOut">
              <a:rPr lang="th-TH" smtClean="0"/>
              <a:t>08/03/66</a:t>
            </a:fld>
            <a:endParaRPr lang="th-T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CDC97F-201D-FE45-A642-E98E68809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0B4F43-A719-CA4A-B1CE-40F12651A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B2137-3808-44D4-8FFA-04E1CEA42C37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4690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656113-0C98-6A47-93CD-41C4FAE96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64C9BE6-9BA6-194C-85F7-F69864EF0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3F3723-4E5A-8D46-A565-7E87F1D49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FF6F-F8AE-4572-85F3-20C84155D54B}" type="datetimeFigureOut">
              <a:rPr lang="th-TH" smtClean="0"/>
              <a:t>08/03/66</a:t>
            </a:fld>
            <a:endParaRPr lang="th-T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8072FA-FCFA-E443-9D80-4F1E837E4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C08322-E8C9-9846-800B-C26FFB6D9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B2137-3808-44D4-8FFA-04E1CEA42C37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0781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54A0D3-EA5D-BC41-8C71-30C842EEA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D229A9-E3E2-4449-A0FD-D535434F1E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17BEC71-8E41-DF44-B5A4-F36DF6D5FE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1A86ABF-2299-0B4B-94FC-F69ABEBE0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FF6F-F8AE-4572-85F3-20C84155D54B}" type="datetimeFigureOut">
              <a:rPr lang="th-TH" smtClean="0"/>
              <a:t>08/03/66</a:t>
            </a:fld>
            <a:endParaRPr lang="th-T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AB3C73-18D5-4B41-A435-23FC4F2BE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D7FE42-0AD2-F243-BF9D-DF4C90E50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B2137-3808-44D4-8FFA-04E1CEA42C37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0351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D95357-673A-F14E-AAF9-F5F369EAE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538597-CB0E-F949-A7A0-47343FD18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0D900E4-2868-DA4E-A8F5-C3286F7BA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72DFF65-3EE2-3047-BD0B-6F53FE720D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DA07E86-E24B-E344-96D8-A29AAE834E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100CA2B-FF83-D34F-A90C-C4553913F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FF6F-F8AE-4572-85F3-20C84155D54B}" type="datetimeFigureOut">
              <a:rPr lang="th-TH" smtClean="0"/>
              <a:t>08/03/66</a:t>
            </a:fld>
            <a:endParaRPr lang="th-TH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14AA18-BCA0-BE46-85B7-82AFEDBA1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395B164-1986-A844-BD38-37A3C8757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B2137-3808-44D4-8FFA-04E1CEA42C37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7346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3B81BF-A79A-3E48-BC6F-C9D372BE5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3C7AAD6-6ADB-DF4C-8689-B6F508FB6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FF6F-F8AE-4572-85F3-20C84155D54B}" type="datetimeFigureOut">
              <a:rPr lang="th-TH" smtClean="0"/>
              <a:t>08/03/66</a:t>
            </a:fld>
            <a:endParaRPr lang="th-T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1F0FDE2-FCE3-3646-98B6-3956056A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D7D2F12-C9AB-9A41-8150-EC2084657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B2137-3808-44D4-8FFA-04E1CEA42C37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5505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6A1D685-22EE-8043-829E-7517CE24B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FF6F-F8AE-4572-85F3-20C84155D54B}" type="datetimeFigureOut">
              <a:rPr lang="th-TH" smtClean="0"/>
              <a:t>08/03/66</a:t>
            </a:fld>
            <a:endParaRPr lang="th-T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0247BA6-90D9-F44E-8DE7-4623545CE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355560-CC60-C74D-9F3C-27E874240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B2137-3808-44D4-8FFA-04E1CEA42C37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1906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74019B-13A1-5546-9623-AFA45844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4B5633-E7A4-7342-8F08-3B722B7B8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01C6815-A385-6544-BF36-DA1DB2F00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3A1126F-F5B6-994D-8DAF-06A92B1BB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FF6F-F8AE-4572-85F3-20C84155D54B}" type="datetimeFigureOut">
              <a:rPr lang="th-TH" smtClean="0"/>
              <a:t>08/03/66</a:t>
            </a:fld>
            <a:endParaRPr lang="th-T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321739-F12A-AD43-8D7A-3448B9FA6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C21666-DA92-874A-AF7B-083F80B9D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B2137-3808-44D4-8FFA-04E1CEA42C37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2006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805AE5-9C83-1A43-A40E-BD7D52147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4DA5A60-6BF5-7D40-B313-594F027D97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F9F185F-648A-C844-8E9F-8A99882D8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87E8A9E-AC34-9746-BBC6-96E0D3C0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FF6F-F8AE-4572-85F3-20C84155D54B}" type="datetimeFigureOut">
              <a:rPr lang="th-TH" smtClean="0"/>
              <a:t>08/03/66</a:t>
            </a:fld>
            <a:endParaRPr lang="th-T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A034224-7906-644E-BBFB-4960C8CC3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3B94CA-87D1-A14B-986C-8D57D7602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B2137-3808-44D4-8FFA-04E1CEA42C37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8162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9C29B37-3386-8342-8A71-A5CD63744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13003F9-A50F-3440-9DCA-6ED7D4FC6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1FB2C5-D788-894F-B7A6-36108865C7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AFF6F-F8AE-4572-85F3-20C84155D54B}" type="datetimeFigureOut">
              <a:rPr lang="th-TH" smtClean="0"/>
              <a:t>08/03/66</a:t>
            </a:fld>
            <a:endParaRPr lang="th-T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15FFD0-1659-C448-8AF3-8C22FDAF4E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025A3B-4D7D-D241-9402-55EB34BD55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B2137-3808-44D4-8FFA-04E1CEA42C37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7068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2ED971-290B-0DBB-449E-4032BF616D80}"/>
              </a:ext>
            </a:extLst>
          </p:cNvPr>
          <p:cNvSpPr txBox="1"/>
          <p:nvPr/>
        </p:nvSpPr>
        <p:spPr>
          <a:xfrm>
            <a:off x="2332087" y="2413337"/>
            <a:ext cx="7527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>
                <a:solidFill>
                  <a:srgbClr val="D1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การแถลงข่าวประจำสัปดาห์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CE81518-3B7F-E6EE-A0E3-6D6A772E6F54}"/>
              </a:ext>
            </a:extLst>
          </p:cNvPr>
          <p:cNvSpPr txBox="1"/>
          <p:nvPr/>
        </p:nvSpPr>
        <p:spPr>
          <a:xfrm>
            <a:off x="2512527" y="3310058"/>
            <a:ext cx="716694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700" dirty="0">
                <a:solidFill>
                  <a:srgbClr val="D1CC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วันพุธที่ ๒๗ กรกฎาคม ๒๕๖๕ เวลา ๑๐.๓๐ น.</a:t>
            </a:r>
          </a:p>
        </p:txBody>
      </p:sp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AAEBB120-336E-0CE4-9725-6615A4426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1608B4-6518-1BD4-797B-9366D1B0CCB5}"/>
              </a:ext>
            </a:extLst>
          </p:cNvPr>
          <p:cNvSpPr txBox="1"/>
          <p:nvPr/>
        </p:nvSpPr>
        <p:spPr>
          <a:xfrm>
            <a:off x="2512527" y="2099256"/>
            <a:ext cx="7527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>
                <a:solidFill>
                  <a:srgbClr val="D1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การแถลงข่าวประจำสัปดาห์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2BC0D90-B21A-7E98-E5E4-B798A43088E3}"/>
              </a:ext>
            </a:extLst>
          </p:cNvPr>
          <p:cNvSpPr txBox="1"/>
          <p:nvPr/>
        </p:nvSpPr>
        <p:spPr>
          <a:xfrm>
            <a:off x="2512527" y="2962419"/>
            <a:ext cx="758513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700" dirty="0">
                <a:solidFill>
                  <a:srgbClr val="D1CC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วันพุธที่ ๘ มีนาคม ๒๕๖๖ เวลา ๑๕.๐๐ น.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81E4E4A-9732-54FB-8086-582DB90D4378}"/>
              </a:ext>
            </a:extLst>
          </p:cNvPr>
          <p:cNvSpPr/>
          <p:nvPr/>
        </p:nvSpPr>
        <p:spPr>
          <a:xfrm>
            <a:off x="2134514" y="3720851"/>
            <a:ext cx="79229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โดยนางกาญจนา ภัทรโชค</a:t>
            </a:r>
            <a:br>
              <a:rPr lang="th-TH" sz="3200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</a:br>
            <a:r>
              <a:rPr lang="th-TH" sz="3200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อธิบดีกรมสารนิเทศและโฆษกกระทรวงการต่างประเทศ</a:t>
            </a:r>
          </a:p>
        </p:txBody>
      </p:sp>
    </p:spTree>
    <p:extLst>
      <p:ext uri="{BB962C8B-B14F-4D97-AF65-F5344CB8AC3E}">
        <p14:creationId xmlns:p14="http://schemas.microsoft.com/office/powerpoint/2010/main" val="22290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34" y="0"/>
            <a:ext cx="514234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828" y="0"/>
            <a:ext cx="5142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0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6C00E7-7C96-4527-B720-1BA3DF6B7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2" y="0"/>
            <a:ext cx="10425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3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A4E416-6E7D-4AD6-9C49-24887A603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8" y="0"/>
            <a:ext cx="12104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8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42" y="0"/>
            <a:ext cx="514234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053" y="0"/>
            <a:ext cx="5142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9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48" b="9803"/>
          <a:stretch/>
        </p:blipFill>
        <p:spPr>
          <a:xfrm>
            <a:off x="0" y="1"/>
            <a:ext cx="6078071" cy="34558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4" b="20588"/>
          <a:stretch/>
        </p:blipFill>
        <p:spPr>
          <a:xfrm>
            <a:off x="6078071" y="0"/>
            <a:ext cx="6113929" cy="3469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34118"/>
          <a:stretch/>
        </p:blipFill>
        <p:spPr>
          <a:xfrm>
            <a:off x="6078071" y="3482788"/>
            <a:ext cx="6113929" cy="3375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35" b="12157"/>
          <a:stretch/>
        </p:blipFill>
        <p:spPr>
          <a:xfrm>
            <a:off x="0" y="3455894"/>
            <a:ext cx="6078071" cy="340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8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5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0" b="10310"/>
          <a:stretch/>
        </p:blipFill>
        <p:spPr>
          <a:xfrm>
            <a:off x="5862919" y="0"/>
            <a:ext cx="6329082" cy="353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862918" cy="3765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9"/>
          <a:stretch/>
        </p:blipFill>
        <p:spPr>
          <a:xfrm>
            <a:off x="1" y="3252418"/>
            <a:ext cx="5862917" cy="3605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1"/>
          <a:stretch/>
        </p:blipFill>
        <p:spPr>
          <a:xfrm>
            <a:off x="5862919" y="3252419"/>
            <a:ext cx="6329082" cy="360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9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A154EBDB-C63C-4E1D-BC8F-3855BAAD669D}"/>
              </a:ext>
            </a:extLst>
          </p:cNvPr>
          <p:cNvSpPr/>
          <p:nvPr/>
        </p:nvSpPr>
        <p:spPr>
          <a:xfrm>
            <a:off x="4032998" y="6286308"/>
            <a:ext cx="3776382" cy="4506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dirty="0">
                <a:latin typeface="Garamond" panose="02020404030301010803" pitchFamily="18" charset="0"/>
                <a:cs typeface="TH K2D July8" panose="02000506000000020004" pitchFamily="2" charset="-34"/>
              </a:rPr>
              <a:t>ดร. รัชดา ไชยคุปต์</a:t>
            </a:r>
            <a:endParaRPr lang="x-none" sz="3200" dirty="0">
              <a:latin typeface="Garamond" panose="02020404030301010803" pitchFamily="18" charset="0"/>
              <a:cs typeface="TH K2D July8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6575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81E4E4A-9732-54FB-8086-582DB90D4378}"/>
              </a:ext>
            </a:extLst>
          </p:cNvPr>
          <p:cNvSpPr/>
          <p:nvPr/>
        </p:nvSpPr>
        <p:spPr>
          <a:xfrm>
            <a:off x="2134514" y="3720851"/>
            <a:ext cx="79229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โดยนางกาญจนา ภัทรโชค</a:t>
            </a:r>
            <a:br>
              <a:rPr lang="th-TH" sz="320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</a:br>
            <a:r>
              <a:rPr lang="th-TH" sz="320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อธิบดีกรมสารนิเทศและโฆษกกระกรวงการต่างประเทศ</a:t>
            </a:r>
            <a:endParaRPr lang="th-TH" sz="3200" dirty="0">
              <a:solidFill>
                <a:schemeClr val="bg1"/>
              </a:solidFill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FBE37B4-5158-F22C-B648-3A93199B3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5AD8BC88-7B42-78BE-4BDA-96D8A406E5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29" y="4443858"/>
            <a:ext cx="478617" cy="4786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9CFEA74-81BD-10B8-678C-2BC0A7FEB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29" y="4983379"/>
            <a:ext cx="478617" cy="4786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20101C0-0AB3-4D1C-B6ED-1F0C55C995F1}"/>
              </a:ext>
            </a:extLst>
          </p:cNvPr>
          <p:cNvSpPr txBox="1"/>
          <p:nvPr/>
        </p:nvSpPr>
        <p:spPr>
          <a:xfrm>
            <a:off x="6179346" y="4384778"/>
            <a:ext cx="42545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 Rounded MT Bold" panose="020F0704030504030204" pitchFamily="34" charset="0"/>
              </a:rPr>
              <a:t>Kanchana</a:t>
            </a:r>
          </a:p>
          <a:p>
            <a:pPr marL="108000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 Rounded MT Bold" panose="020F0704030504030204" pitchFamily="34" charset="0"/>
              </a:rPr>
              <a:t>0809582322</a:t>
            </a:r>
            <a:endParaRPr lang="th-TH" sz="32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38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519" y="3523128"/>
            <a:ext cx="6100481" cy="33348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" r="1851"/>
          <a:stretch/>
        </p:blipFill>
        <p:spPr>
          <a:xfrm>
            <a:off x="6091519" y="0"/>
            <a:ext cx="6100482" cy="35231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0" b="1279"/>
          <a:stretch/>
        </p:blipFill>
        <p:spPr>
          <a:xfrm>
            <a:off x="0" y="0"/>
            <a:ext cx="6091518" cy="3523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"/>
          <a:stretch/>
        </p:blipFill>
        <p:spPr>
          <a:xfrm>
            <a:off x="0" y="3523129"/>
            <a:ext cx="6091518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3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/>
          <a:stretch/>
        </p:blipFill>
        <p:spPr>
          <a:xfrm>
            <a:off x="6172200" y="3361765"/>
            <a:ext cx="6019800" cy="3523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4" b="6274"/>
          <a:stretch/>
        </p:blipFill>
        <p:spPr>
          <a:xfrm>
            <a:off x="6176974" y="-2"/>
            <a:ext cx="6015026" cy="33617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7" b="13726"/>
          <a:stretch/>
        </p:blipFill>
        <p:spPr>
          <a:xfrm>
            <a:off x="0" y="-2"/>
            <a:ext cx="6184483" cy="3361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" y="3361765"/>
            <a:ext cx="6180728" cy="349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1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326" y="0"/>
            <a:ext cx="4571347" cy="6858000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A154EBDB-C63C-4E1D-BC8F-3855BAAD669D}"/>
              </a:ext>
            </a:extLst>
          </p:cNvPr>
          <p:cNvSpPr/>
          <p:nvPr/>
        </p:nvSpPr>
        <p:spPr>
          <a:xfrm>
            <a:off x="4207808" y="6313201"/>
            <a:ext cx="3776382" cy="4506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dirty="0">
                <a:latin typeface="Garamond" panose="02020404030301010803" pitchFamily="18" charset="0"/>
                <a:cs typeface="TH K2D July8" panose="02000506000000020004" pitchFamily="2" charset="-34"/>
              </a:rPr>
              <a:t>คุณสิริลักษณ์ เชียงว่อง</a:t>
            </a:r>
            <a:endParaRPr lang="x-none" sz="3200" dirty="0">
              <a:latin typeface="Garamond" panose="02020404030301010803" pitchFamily="18" charset="0"/>
              <a:cs typeface="TH K2D July8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4790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8"/>
          <a:stretch/>
        </p:blipFill>
        <p:spPr>
          <a:xfrm>
            <a:off x="1458608" y="-13448"/>
            <a:ext cx="4571347" cy="68714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955" y="0"/>
            <a:ext cx="4973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95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A154EBDB-C63C-4E1D-BC8F-3855BAAD669D}"/>
              </a:ext>
            </a:extLst>
          </p:cNvPr>
          <p:cNvSpPr/>
          <p:nvPr/>
        </p:nvSpPr>
        <p:spPr>
          <a:xfrm>
            <a:off x="952501" y="6407331"/>
            <a:ext cx="2032746" cy="4506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H K2D July8" panose="02000506000000020004" pitchFamily="2" charset="-34"/>
                <a:cs typeface="TH K2D July8" panose="02000506000000020004" pitchFamily="2" charset="-34"/>
              </a:rPr>
              <a:t>Cr. MATICHON ONLINE</a:t>
            </a:r>
            <a:endParaRPr lang="x-none" sz="1600" dirty="0"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960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82"/>
          <a:stretch/>
        </p:blipFill>
        <p:spPr>
          <a:xfrm>
            <a:off x="1646223" y="0"/>
            <a:ext cx="9195387" cy="6858000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A154EBDB-C63C-4E1D-BC8F-3855BAAD669D}"/>
              </a:ext>
            </a:extLst>
          </p:cNvPr>
          <p:cNvSpPr/>
          <p:nvPr/>
        </p:nvSpPr>
        <p:spPr>
          <a:xfrm>
            <a:off x="4207808" y="6313201"/>
            <a:ext cx="3776382" cy="4506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dirty="0">
                <a:latin typeface="Garamond" panose="02020404030301010803" pitchFamily="18" charset="0"/>
                <a:cs typeface="TH K2D July8" panose="02000506000000020004" pitchFamily="2" charset="-34"/>
              </a:rPr>
              <a:t>คุณเสาวลักษณ์ </a:t>
            </a:r>
            <a:r>
              <a:rPr lang="th-TH" sz="3200" dirty="0" err="1">
                <a:latin typeface="Garamond" panose="02020404030301010803" pitchFamily="18" charset="0"/>
                <a:cs typeface="TH K2D July8" panose="02000506000000020004" pitchFamily="2" charset="-34"/>
              </a:rPr>
              <a:t>ทองก๊วย</a:t>
            </a:r>
            <a:endParaRPr lang="x-none" sz="3200" dirty="0">
              <a:latin typeface="Garamond" panose="02020404030301010803" pitchFamily="18" charset="0"/>
              <a:cs typeface="TH K2D July8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4935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7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2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4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871" y="0"/>
            <a:ext cx="6571130" cy="3307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871" y="3307975"/>
            <a:ext cx="6571130" cy="35500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9"/>
          <a:stretch/>
        </p:blipFill>
        <p:spPr>
          <a:xfrm>
            <a:off x="1" y="0"/>
            <a:ext cx="5620870" cy="33079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07974"/>
            <a:ext cx="5620870" cy="355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1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240" y="546100"/>
            <a:ext cx="8596668" cy="1320800"/>
          </a:xfrm>
        </p:spPr>
        <p:txBody>
          <a:bodyPr>
            <a:noAutofit/>
          </a:bodyPr>
          <a:lstStyle/>
          <a:p>
            <a:r>
              <a:rPr lang="th-TH" sz="5400" b="1" dirty="0">
                <a:latin typeface="TH K2D July8" panose="02000506000000020004" pitchFamily="2" charset="-34"/>
                <a:cs typeface="TH K2D July8" panose="02000506000000020004" pitchFamily="2" charset="-34"/>
              </a:rPr>
              <a:t>ประเด็นแถลงข่าวประจำสัปดาห์ </a:t>
            </a:r>
            <a:r>
              <a:rPr lang="en-US" sz="3200" b="1" dirty="0">
                <a:latin typeface="TH K2D July8" panose="02000506000000020004" pitchFamily="2" charset="-34"/>
                <a:cs typeface="TH K2D July8" panose="02000506000000020004" pitchFamily="2" charset="-34"/>
              </a:rPr>
              <a:t/>
            </a:r>
            <a:br>
              <a:rPr lang="en-US" sz="3200" b="1" dirty="0">
                <a:latin typeface="TH K2D July8" panose="02000506000000020004" pitchFamily="2" charset="-34"/>
                <a:cs typeface="TH K2D July8" panose="02000506000000020004" pitchFamily="2" charset="-34"/>
              </a:rPr>
            </a:br>
            <a:r>
              <a:rPr lang="en-US" sz="3200" b="1" dirty="0">
                <a:latin typeface="TH K2D July8" panose="02000506000000020004" pitchFamily="2" charset="-34"/>
                <a:cs typeface="TH K2D July8" panose="02000506000000020004" pitchFamily="2" charset="-34"/>
              </a:rPr>
              <a:t/>
            </a:r>
            <a:br>
              <a:rPr lang="en-US" sz="3200" b="1" dirty="0">
                <a:latin typeface="TH K2D July8" panose="02000506000000020004" pitchFamily="2" charset="-34"/>
                <a:cs typeface="TH K2D July8" panose="02000506000000020004" pitchFamily="2" charset="-34"/>
              </a:rPr>
            </a:br>
            <a:endParaRPr lang="en-US" sz="3200" b="1" dirty="0"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240" y="1631230"/>
            <a:ext cx="10938626" cy="4621651"/>
          </a:xfrm>
        </p:spPr>
        <p:txBody>
          <a:bodyPr>
            <a:noAutofit/>
          </a:bodyPr>
          <a:lstStyle/>
          <a:p>
            <a:pPr marL="514350" indent="-514350">
              <a:buFont typeface="Arial" panose="020B0604020202020204" pitchFamily="34" charset="0"/>
              <a:buAutoNum type="thaiNumPeriod"/>
            </a:pPr>
            <a:r>
              <a:rPr lang="th-TH" sz="3600" b="1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กิจกรรมเฉลิมฉลองวันสตรีสากลโดยกระทรวงการต่างประเทศ    </a:t>
            </a:r>
          </a:p>
          <a:p>
            <a:pPr marL="514350" indent="-514350">
              <a:buFont typeface="Arial" panose="020B0604020202020204" pitchFamily="34" charset="0"/>
              <a:buAutoNum type="thaiNumPeriod"/>
            </a:pPr>
            <a:r>
              <a:rPr lang="th-TH" sz="3600" b="1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พิธีลงนามบันทึกความเข้าใจระหว่างราชอาณาจักรไทย</a:t>
            </a:r>
            <a:r>
              <a:rPr lang="en-US" sz="3600" b="1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/>
            </a:r>
            <a:br>
              <a:rPr lang="en-US" sz="3600" b="1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</a:br>
            <a:r>
              <a:rPr lang="th-TH" sz="3600" b="1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และราชอาณาจักรซาอุดีอาระ</a:t>
            </a:r>
            <a:r>
              <a:rPr lang="th-TH" sz="3600" b="1" dirty="0" err="1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เบีย</a:t>
            </a:r>
            <a:r>
              <a:rPr lang="th-TH" sz="3600" b="1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ว่าด้วยการยกเว้นการตรวจลงตราสำหรับผู้ถือหนังสือเดินทางทูตและหนังสือเดินทางราชการ</a:t>
            </a:r>
            <a:br>
              <a:rPr lang="th-TH" sz="3600" b="1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</a:br>
            <a:r>
              <a:rPr lang="th-TH" sz="3600" b="1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หรือหนังสือเดินทางพิเศษ (๘ มี.ค. ๒๕๖๖)  </a:t>
            </a:r>
          </a:p>
          <a:p>
            <a:pPr marL="514350" indent="-514350">
              <a:buFont typeface="Arial" panose="020B0604020202020204" pitchFamily="34" charset="0"/>
              <a:buAutoNum type="thaiNumPeriod"/>
            </a:pPr>
            <a:r>
              <a:rPr lang="th-TH" sz="3600" b="1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การหารือทวิภาคีที่สำคัญของ รนรม./</a:t>
            </a:r>
            <a:r>
              <a:rPr lang="th-TH" sz="3600" b="1" dirty="0" err="1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รมว.กต</a:t>
            </a:r>
            <a:r>
              <a:rPr lang="th-TH" sz="3600" b="1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. ในช่วงสัปดาห์ที่ผ่านมา </a:t>
            </a:r>
          </a:p>
          <a:p>
            <a:pPr marL="514350" indent="-514350">
              <a:buFont typeface="Arial" panose="020B0604020202020204" pitchFamily="34" charset="0"/>
              <a:buAutoNum type="thaiNumPeriod"/>
            </a:pPr>
            <a:r>
              <a:rPr lang="th-TH" sz="3600" b="1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การประชุม</a:t>
            </a:r>
            <a:r>
              <a:rPr lang="en-US" sz="3600" b="1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 Bilateral Consultations </a:t>
            </a:r>
            <a:r>
              <a:rPr lang="th-TH" sz="3600" b="1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ไทย-</a:t>
            </a:r>
            <a:r>
              <a:rPr lang="th-TH" sz="3600" b="1" dirty="0" err="1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นอร์เวย์</a:t>
            </a:r>
            <a:r>
              <a:rPr lang="th-TH" sz="3600" b="1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 ครั้งที่ ๑๒ </a:t>
            </a:r>
            <a:endParaRPr lang="en-US" sz="3600" b="1" dirty="0">
              <a:solidFill>
                <a:srgbClr val="000000"/>
              </a:solidFill>
              <a:latin typeface="TH K2D July8" panose="02000506000000020004" pitchFamily="2" charset="-34"/>
              <a:cs typeface="TH K2D July8" panose="02000506000000020004" pitchFamily="2" charset="-34"/>
            </a:endParaRPr>
          </a:p>
          <a:p>
            <a:pPr marL="514350" indent="-514350">
              <a:buFont typeface="Arial" panose="020B0604020202020204" pitchFamily="34" charset="0"/>
              <a:buAutoNum type="thaiNumPeriod"/>
            </a:pPr>
            <a:r>
              <a:rPr lang="en-US" sz="3600" b="1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e-book </a:t>
            </a:r>
            <a:r>
              <a:rPr lang="th-TH" sz="3600" b="1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รวบรวมบทความ </a:t>
            </a:r>
            <a:r>
              <a:rPr lang="en-US" sz="3600" b="1" dirty="0" err="1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Blockdit</a:t>
            </a:r>
            <a:r>
              <a:rPr lang="en-US" sz="3600" b="1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 </a:t>
            </a:r>
            <a:r>
              <a:rPr lang="th-TH" sz="3600" b="1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กระทรวงการต่างประเทศ</a:t>
            </a:r>
          </a:p>
        </p:txBody>
      </p:sp>
    </p:spTree>
    <p:extLst>
      <p:ext uri="{BB962C8B-B14F-4D97-AF65-F5344CB8AC3E}">
        <p14:creationId xmlns:p14="http://schemas.microsoft.com/office/powerpoint/2010/main" val="412624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0870" cy="3307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7975"/>
            <a:ext cx="5620870" cy="35500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6"/>
          <a:stretch/>
        </p:blipFill>
        <p:spPr>
          <a:xfrm>
            <a:off x="5620870" y="3307975"/>
            <a:ext cx="6571130" cy="3550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1"/>
          <a:stretch/>
        </p:blipFill>
        <p:spPr>
          <a:xfrm>
            <a:off x="5620871" y="-26894"/>
            <a:ext cx="6571130" cy="333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3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83ABEE7-B7CE-0ADB-F995-6400926F6E99}"/>
              </a:ext>
            </a:extLst>
          </p:cNvPr>
          <p:cNvSpPr txBox="1"/>
          <p:nvPr/>
        </p:nvSpPr>
        <p:spPr>
          <a:xfrm>
            <a:off x="354841" y="938971"/>
            <a:ext cx="115050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</a:pPr>
            <a:r>
              <a:rPr lang="th-TH" sz="4000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ติดตามชมคลิปวิดีโอได้ที่ </a:t>
            </a:r>
            <a:r>
              <a:rPr lang="en-US" sz="4000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YouTube: MFA Thailand Channel </a:t>
            </a:r>
            <a:r>
              <a:rPr lang="th-TH" sz="4000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/>
            </a:r>
            <a:br>
              <a:rPr lang="th-TH" sz="4000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</a:br>
            <a:r>
              <a:rPr lang="th-TH" sz="4000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และ </a:t>
            </a:r>
            <a:r>
              <a:rPr lang="en-US" sz="4000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Facebook: </a:t>
            </a:r>
            <a:r>
              <a:rPr lang="th-TH" sz="4000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กระทรวงการต่างประเทศ </a:t>
            </a:r>
            <a:r>
              <a:rPr lang="en-US" sz="4000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Ministry of Foreign Affairs of the Kingdom of Thailand </a:t>
            </a:r>
            <a:endParaRPr lang="th-TH" sz="4000" dirty="0">
              <a:solidFill>
                <a:srgbClr val="000000"/>
              </a:solidFill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xmlns="" id="{E816D966-8A0A-405E-A24C-CD187C710C9F}"/>
              </a:ext>
            </a:extLst>
          </p:cNvPr>
          <p:cNvSpPr/>
          <p:nvPr/>
        </p:nvSpPr>
        <p:spPr>
          <a:xfrm>
            <a:off x="1726277" y="5661028"/>
            <a:ext cx="3765176" cy="6106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      MFA Thailand Channel</a:t>
            </a:r>
            <a:endParaRPr lang="x-none" sz="2800" dirty="0">
              <a:solidFill>
                <a:schemeClr val="tx1"/>
              </a:solidFill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xmlns="" id="{E816D966-8A0A-405E-A24C-CD187C710C9F}"/>
              </a:ext>
            </a:extLst>
          </p:cNvPr>
          <p:cNvSpPr/>
          <p:nvPr/>
        </p:nvSpPr>
        <p:spPr>
          <a:xfrm>
            <a:off x="6366207" y="5661028"/>
            <a:ext cx="3601524" cy="6106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accent1"/>
              </a:buClr>
              <a:buSzPct val="90000"/>
            </a:pPr>
            <a:r>
              <a:rPr lang="th-TH" sz="2800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    </a:t>
            </a:r>
            <a:r>
              <a:rPr lang="en-US" sz="2800" dirty="0" smtClean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 </a:t>
            </a:r>
            <a:r>
              <a:rPr lang="th-TH" sz="2800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กระทรวงการต่างประเทศ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551" y="5708184"/>
            <a:ext cx="464941" cy="5163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210" y="3721818"/>
            <a:ext cx="1769309" cy="17693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14" y="3721817"/>
            <a:ext cx="1769309" cy="17693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97" y="5321227"/>
            <a:ext cx="1720361" cy="129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089C57-4BA9-45AD-BCC8-F6D14F0AA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726" y="257493"/>
            <a:ext cx="1231751" cy="123175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8B743F85-5F3D-4B5E-B96A-033357E731C2}"/>
              </a:ext>
            </a:extLst>
          </p:cNvPr>
          <p:cNvSpPr txBox="1">
            <a:spLocks/>
          </p:cNvSpPr>
          <p:nvPr/>
        </p:nvSpPr>
        <p:spPr>
          <a:xfrm>
            <a:off x="0" y="1599232"/>
            <a:ext cx="12192000" cy="4196449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พิธีลงนามบันทึกความเข้าใจระหว่างราชอาณาจักรไทย</a:t>
            </a:r>
            <a:r>
              <a:rPr lang="en-US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/>
            </a:r>
            <a:br>
              <a:rPr lang="en-US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</a:br>
            <a:r>
              <a:rPr lang="th-TH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และราชอาณาจักรซาอุดีอาระเบีย ว่าด้วยการยกเว้น</a:t>
            </a:r>
            <a:r>
              <a:rPr lang="en-US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/>
            </a:r>
            <a:br>
              <a:rPr lang="en-US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</a:br>
            <a:r>
              <a:rPr lang="th-TH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การตรวจลงตราสำหรับผู้ถือหนังสือเดินทางทูต </a:t>
            </a:r>
            <a:r>
              <a:rPr lang="en-US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/>
            </a:r>
            <a:br>
              <a:rPr lang="en-US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</a:br>
            <a:r>
              <a:rPr lang="th-TH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และหนังสือเดินทางราชการหรือหนังสือเดินทางพิเศษ</a:t>
            </a:r>
            <a:r>
              <a:rPr lang="en-US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/>
            </a:r>
            <a:br>
              <a:rPr lang="en-US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</a:br>
            <a:r>
              <a:rPr lang="th-TH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 (๘ มี.ค. ๒๕๖๖)  </a:t>
            </a:r>
          </a:p>
        </p:txBody>
      </p:sp>
    </p:spTree>
    <p:extLst>
      <p:ext uri="{BB962C8B-B14F-4D97-AF65-F5344CB8AC3E}">
        <p14:creationId xmlns:p14="http://schemas.microsoft.com/office/powerpoint/2010/main" val="114028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161E53B-5C75-4B1E-B14D-5048E70201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4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0CE704-D689-4D35-9B01-6E2B00E464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1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376A46-08EA-4906-AF10-9DF3575399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3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59E219-B9A4-47CB-97A5-E82C749329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4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3ABEE7-B7CE-0ADB-F995-6400926F6E99}"/>
              </a:ext>
            </a:extLst>
          </p:cNvPr>
          <p:cNvSpPr txBox="1"/>
          <p:nvPr/>
        </p:nvSpPr>
        <p:spPr>
          <a:xfrm>
            <a:off x="643207" y="1574596"/>
            <a:ext cx="110398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</a:pPr>
            <a:r>
              <a:rPr lang="th-TH" sz="4000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บันทึกความเข้าใจดังกล่าวมุ่งให้คนชาติไทยและซาอุดีอาระเบียที่ถือหนังสือเดินทางรูปแบบดังกล่าวที่ยังมีผลบังคับใช้ ได้รับการยกเว้น</a:t>
            </a:r>
            <a:br>
              <a:rPr lang="th-TH" sz="4000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</a:br>
            <a:r>
              <a:rPr lang="th-TH" sz="4000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ไม่ต้องได้รับการตรวจลงตราเป็นระยะเวลารวมกันไม่เกินกว่า ๙๐ วัน ในช่วงระยะเวลา ๑๘๐ วัน นับจากวันแรกที่เดินทางเข้า โดยมีเงื่อนไขว่าบุคคลเหล่านั้นจะไม่ทำงานใด ไม่ว่าการทำงานนั้นจะเป็นการดำเนินกิจการของตนเอง หรือกิจกรรมเชิงพาณิชย์ส่วนตัวใดในภาคีผู้รับ </a:t>
            </a:r>
          </a:p>
        </p:txBody>
      </p:sp>
    </p:spTree>
    <p:extLst>
      <p:ext uri="{BB962C8B-B14F-4D97-AF65-F5344CB8AC3E}">
        <p14:creationId xmlns:p14="http://schemas.microsoft.com/office/powerpoint/2010/main" val="22026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A154EBDB-C63C-4E1D-BC8F-3855BAAD669D}"/>
              </a:ext>
            </a:extLst>
          </p:cNvPr>
          <p:cNvSpPr/>
          <p:nvPr/>
        </p:nvSpPr>
        <p:spPr>
          <a:xfrm>
            <a:off x="4182036" y="6084602"/>
            <a:ext cx="2968440" cy="5582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dirty="0">
                <a:latin typeface="Garamond" panose="02020404030301010803" pitchFamily="18" charset="0"/>
                <a:cs typeface="TH K2D July8" panose="02000506000000020004" pitchFamily="2" charset="-34"/>
              </a:rPr>
              <a:t>รอรูป</a:t>
            </a:r>
            <a:endParaRPr lang="x-none" sz="3200" dirty="0">
              <a:latin typeface="Garamond" panose="02020404030301010803" pitchFamily="18" charset="0"/>
              <a:cs typeface="TH K2D July8" panose="02000506000000020004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83843E3-83DE-4CBE-AAC1-5D670913CA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7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A154EBDB-C63C-4E1D-BC8F-3855BAAD669D}"/>
              </a:ext>
            </a:extLst>
          </p:cNvPr>
          <p:cNvSpPr/>
          <p:nvPr/>
        </p:nvSpPr>
        <p:spPr>
          <a:xfrm>
            <a:off x="4182036" y="6084602"/>
            <a:ext cx="2968440" cy="5582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dirty="0">
                <a:latin typeface="Garamond" panose="02020404030301010803" pitchFamily="18" charset="0"/>
                <a:cs typeface="TH K2D July8" panose="02000506000000020004" pitchFamily="2" charset="-34"/>
              </a:rPr>
              <a:t>รอรูป</a:t>
            </a:r>
            <a:endParaRPr lang="x-none" sz="3200" dirty="0">
              <a:latin typeface="Garamond" panose="02020404030301010803" pitchFamily="18" charset="0"/>
              <a:cs typeface="TH K2D July8" panose="02000506000000020004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C7686B-BE97-4AFF-A286-B0B049C1B1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9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089C57-4BA9-45AD-BCC8-F6D14F0AA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726" y="257493"/>
            <a:ext cx="1231751" cy="123175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8B743F85-5F3D-4B5E-B96A-033357E731C2}"/>
              </a:ext>
            </a:extLst>
          </p:cNvPr>
          <p:cNvSpPr txBox="1">
            <a:spLocks/>
          </p:cNvSpPr>
          <p:nvPr/>
        </p:nvSpPr>
        <p:spPr>
          <a:xfrm>
            <a:off x="0" y="2261139"/>
            <a:ext cx="12192000" cy="233572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กิจกรรมเฉลิมฉลองวันสตรีสากล</a:t>
            </a:r>
            <a:r>
              <a:rPr lang="en-US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/>
            </a:r>
            <a:br>
              <a:rPr lang="en-US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</a:br>
            <a:r>
              <a:rPr lang="th-TH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โดยกระทรวงการต่างประเทศ </a:t>
            </a:r>
            <a:endParaRPr lang="th-TH" sz="7000" b="1" dirty="0">
              <a:solidFill>
                <a:schemeClr val="tx1">
                  <a:lumMod val="65000"/>
                  <a:lumOff val="35000"/>
                </a:schemeClr>
              </a:solidFill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8050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A154EBDB-C63C-4E1D-BC8F-3855BAAD669D}"/>
              </a:ext>
            </a:extLst>
          </p:cNvPr>
          <p:cNvSpPr/>
          <p:nvPr/>
        </p:nvSpPr>
        <p:spPr>
          <a:xfrm>
            <a:off x="4182036" y="6084602"/>
            <a:ext cx="2968440" cy="5582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dirty="0">
                <a:latin typeface="Garamond" panose="02020404030301010803" pitchFamily="18" charset="0"/>
                <a:cs typeface="TH K2D July8" panose="02000506000000020004" pitchFamily="2" charset="-34"/>
              </a:rPr>
              <a:t>รอรูป</a:t>
            </a:r>
            <a:endParaRPr lang="x-none" sz="3200" dirty="0">
              <a:latin typeface="Garamond" panose="02020404030301010803" pitchFamily="18" charset="0"/>
              <a:cs typeface="TH K2D July8" panose="02000506000000020004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F0BE76-CF22-4F4B-8EA8-BD391FC1FC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066" y="0"/>
            <a:ext cx="9147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1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A154EBDB-C63C-4E1D-BC8F-3855BAAD669D}"/>
              </a:ext>
            </a:extLst>
          </p:cNvPr>
          <p:cNvSpPr/>
          <p:nvPr/>
        </p:nvSpPr>
        <p:spPr>
          <a:xfrm>
            <a:off x="4182036" y="6084602"/>
            <a:ext cx="2968440" cy="5582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dirty="0">
                <a:latin typeface="Garamond" panose="02020404030301010803" pitchFamily="18" charset="0"/>
                <a:cs typeface="TH K2D July8" panose="02000506000000020004" pitchFamily="2" charset="-34"/>
              </a:rPr>
              <a:t>รอรูป</a:t>
            </a:r>
            <a:endParaRPr lang="x-none" sz="3200" dirty="0">
              <a:latin typeface="Garamond" panose="02020404030301010803" pitchFamily="18" charset="0"/>
              <a:cs typeface="TH K2D July8" panose="02000506000000020004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07A462B-C43E-47AB-8584-133D11D5D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066" y="0"/>
            <a:ext cx="9147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8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3" y="0"/>
            <a:ext cx="9975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83" y="0"/>
            <a:ext cx="10305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1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089C57-4BA9-45AD-BCC8-F6D14F0AA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726" y="257493"/>
            <a:ext cx="1231751" cy="123175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8B743F85-5F3D-4B5E-B96A-033357E731C2}"/>
              </a:ext>
            </a:extLst>
          </p:cNvPr>
          <p:cNvSpPr txBox="1">
            <a:spLocks/>
          </p:cNvSpPr>
          <p:nvPr/>
        </p:nvSpPr>
        <p:spPr>
          <a:xfrm>
            <a:off x="0" y="2234695"/>
            <a:ext cx="12192000" cy="2512117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การหารือทวิภาคีที่สำคัญของ </a:t>
            </a:r>
            <a:r>
              <a:rPr lang="en-US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/>
            </a:r>
            <a:br>
              <a:rPr lang="en-US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</a:br>
            <a:r>
              <a:rPr lang="th-TH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รนรม./</a:t>
            </a:r>
            <a:r>
              <a:rPr lang="th-TH" sz="7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รมว.กต</a:t>
            </a:r>
            <a:r>
              <a:rPr lang="th-TH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. ในช่วงสัปดาห์ที่ผ่านมา</a:t>
            </a:r>
          </a:p>
        </p:txBody>
      </p:sp>
    </p:spTree>
    <p:extLst>
      <p:ext uri="{BB962C8B-B14F-4D97-AF65-F5344CB8AC3E}">
        <p14:creationId xmlns:p14="http://schemas.microsoft.com/office/powerpoint/2010/main" val="9425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A154EBDB-C63C-4E1D-BC8F-3855BAAD669D}"/>
              </a:ext>
            </a:extLst>
          </p:cNvPr>
          <p:cNvSpPr/>
          <p:nvPr/>
        </p:nvSpPr>
        <p:spPr>
          <a:xfrm>
            <a:off x="952500" y="6299754"/>
            <a:ext cx="2543735" cy="4506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dirty="0" err="1">
                <a:latin typeface="Garamond" panose="02020404030301010803" pitchFamily="18" charset="0"/>
                <a:cs typeface="TH K2D July8" panose="02000506000000020004" pitchFamily="2" charset="-34"/>
              </a:rPr>
              <a:t>รมช.กต</a:t>
            </a:r>
            <a:r>
              <a:rPr lang="th-TH" sz="3200" dirty="0">
                <a:latin typeface="Garamond" panose="02020404030301010803" pitchFamily="18" charset="0"/>
                <a:cs typeface="TH K2D July8" panose="02000506000000020004" pitchFamily="2" charset="-34"/>
              </a:rPr>
              <a:t>. เยอรมนี</a:t>
            </a:r>
            <a:endParaRPr lang="x-none" sz="3200" dirty="0">
              <a:latin typeface="Garamond" panose="02020404030301010803" pitchFamily="18" charset="0"/>
              <a:cs typeface="TH K2D July8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6440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5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6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2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969" y="0"/>
            <a:ext cx="9146061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A154EBDB-C63C-4E1D-BC8F-3855BAAD669D}"/>
              </a:ext>
            </a:extLst>
          </p:cNvPr>
          <p:cNvSpPr/>
          <p:nvPr/>
        </p:nvSpPr>
        <p:spPr>
          <a:xfrm>
            <a:off x="1522969" y="6286307"/>
            <a:ext cx="3116266" cy="4506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dirty="0" err="1">
                <a:latin typeface="Garamond" panose="02020404030301010803" pitchFamily="18" charset="0"/>
                <a:cs typeface="TH K2D July8" panose="02000506000000020004" pitchFamily="2" charset="-34"/>
              </a:rPr>
              <a:t>ออท</a:t>
            </a:r>
            <a:r>
              <a:rPr lang="th-TH" sz="3200" dirty="0">
                <a:latin typeface="Garamond" panose="02020404030301010803" pitchFamily="18" charset="0"/>
                <a:cs typeface="TH K2D July8" panose="02000506000000020004" pitchFamily="2" charset="-34"/>
              </a:rPr>
              <a:t>. ลักเซ</a:t>
            </a:r>
            <a:r>
              <a:rPr lang="th-TH" sz="3200" dirty="0" err="1">
                <a:latin typeface="Garamond" panose="02020404030301010803" pitchFamily="18" charset="0"/>
                <a:cs typeface="TH K2D July8" panose="02000506000000020004" pitchFamily="2" charset="-34"/>
              </a:rPr>
              <a:t>มเบิร์ก</a:t>
            </a:r>
            <a:r>
              <a:rPr lang="th-TH" sz="3200" dirty="0">
                <a:latin typeface="Garamond" panose="02020404030301010803" pitchFamily="18" charset="0"/>
                <a:cs typeface="TH K2D July8" panose="02000506000000020004" pitchFamily="2" charset="-34"/>
              </a:rPr>
              <a:t>/</a:t>
            </a:r>
            <a:r>
              <a:rPr lang="th-TH" sz="3200" dirty="0" err="1">
                <a:latin typeface="Garamond" panose="02020404030301010803" pitchFamily="18" charset="0"/>
                <a:cs typeface="TH K2D July8" panose="02000506000000020004" pitchFamily="2" charset="-34"/>
              </a:rPr>
              <a:t>ปทท</a:t>
            </a:r>
            <a:r>
              <a:rPr lang="th-TH" sz="3200" dirty="0">
                <a:latin typeface="Garamond" panose="02020404030301010803" pitchFamily="18" charset="0"/>
                <a:cs typeface="TH K2D July8" panose="02000506000000020004" pitchFamily="2" charset="-34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4396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3124" r="1507" b="23320"/>
          <a:stretch/>
        </p:blipFill>
        <p:spPr>
          <a:xfrm>
            <a:off x="0" y="1554622"/>
            <a:ext cx="12192000" cy="3727229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A154EBDB-C63C-4E1D-BC8F-3855BAAD669D}"/>
              </a:ext>
            </a:extLst>
          </p:cNvPr>
          <p:cNvSpPr/>
          <p:nvPr/>
        </p:nvSpPr>
        <p:spPr>
          <a:xfrm>
            <a:off x="9412941" y="5398803"/>
            <a:ext cx="2779059" cy="4506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H K2D July8" panose="02000506000000020004" pitchFamily="2" charset="-34"/>
                <a:cs typeface="TH K2D July8" panose="02000506000000020004" pitchFamily="2" charset="-34"/>
              </a:rPr>
              <a:t>Cr. www.internationalwomensday.com</a:t>
            </a:r>
            <a:endParaRPr lang="x-none" sz="1600" dirty="0"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2362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56" y="0"/>
            <a:ext cx="10273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9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8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56" y="0"/>
            <a:ext cx="10273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5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00" y="0"/>
            <a:ext cx="102736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A154EBDB-C63C-4E1D-BC8F-3855BAAD669D}"/>
              </a:ext>
            </a:extLst>
          </p:cNvPr>
          <p:cNvSpPr/>
          <p:nvPr/>
        </p:nvSpPr>
        <p:spPr>
          <a:xfrm>
            <a:off x="959200" y="6299755"/>
            <a:ext cx="2631165" cy="4506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dirty="0" err="1">
                <a:latin typeface="Garamond" panose="02020404030301010803" pitchFamily="18" charset="0"/>
                <a:cs typeface="TH K2D July8" panose="02000506000000020004" pitchFamily="2" charset="-34"/>
              </a:rPr>
              <a:t>ออท</a:t>
            </a:r>
            <a:r>
              <a:rPr lang="th-TH" sz="3200" dirty="0">
                <a:latin typeface="Garamond" panose="02020404030301010803" pitchFamily="18" charset="0"/>
                <a:cs typeface="TH K2D July8" panose="02000506000000020004" pitchFamily="2" charset="-34"/>
              </a:rPr>
              <a:t>. อินเดีย/</a:t>
            </a:r>
            <a:r>
              <a:rPr lang="th-TH" sz="3200" dirty="0" err="1">
                <a:latin typeface="Garamond" panose="02020404030301010803" pitchFamily="18" charset="0"/>
                <a:cs typeface="TH K2D July8" panose="02000506000000020004" pitchFamily="2" charset="-34"/>
              </a:rPr>
              <a:t>ปทท</a:t>
            </a:r>
            <a:r>
              <a:rPr lang="th-TH" sz="3200" dirty="0">
                <a:latin typeface="Garamond" panose="02020404030301010803" pitchFamily="18" charset="0"/>
                <a:cs typeface="TH K2D July8" panose="02000506000000020004" pitchFamily="2" charset="-3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58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30" y="0"/>
            <a:ext cx="10273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0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96" y="0"/>
            <a:ext cx="9142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1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84" y="0"/>
            <a:ext cx="10275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5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A154EBDB-C63C-4E1D-BC8F-3855BAAD669D}"/>
              </a:ext>
            </a:extLst>
          </p:cNvPr>
          <p:cNvSpPr/>
          <p:nvPr/>
        </p:nvSpPr>
        <p:spPr>
          <a:xfrm>
            <a:off x="1524000" y="6299755"/>
            <a:ext cx="2631165" cy="4506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dirty="0" err="1">
                <a:latin typeface="Garamond" panose="02020404030301010803" pitchFamily="18" charset="0"/>
                <a:cs typeface="TH K2D July8" panose="02000506000000020004" pitchFamily="2" charset="-34"/>
              </a:rPr>
              <a:t>ออท</a:t>
            </a:r>
            <a:r>
              <a:rPr lang="th-TH" sz="3200" dirty="0">
                <a:latin typeface="Garamond" panose="02020404030301010803" pitchFamily="18" charset="0"/>
                <a:cs typeface="TH K2D July8" panose="02000506000000020004" pitchFamily="2" charset="-34"/>
              </a:rPr>
              <a:t>. บรูไน/</a:t>
            </a:r>
            <a:r>
              <a:rPr lang="th-TH" sz="3200" dirty="0" err="1">
                <a:latin typeface="Garamond" panose="02020404030301010803" pitchFamily="18" charset="0"/>
                <a:cs typeface="TH K2D July8" panose="02000506000000020004" pitchFamily="2" charset="-34"/>
              </a:rPr>
              <a:t>ปทท</a:t>
            </a:r>
            <a:r>
              <a:rPr lang="th-TH" sz="3200" dirty="0">
                <a:latin typeface="Garamond" panose="02020404030301010803" pitchFamily="18" charset="0"/>
                <a:cs typeface="TH K2D July8" panose="02000506000000020004" pitchFamily="2" charset="-3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195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10" y="0"/>
            <a:ext cx="1028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9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10" y="0"/>
            <a:ext cx="1028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4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632" y="3397348"/>
            <a:ext cx="4210460" cy="34606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632" y="266"/>
            <a:ext cx="4210460" cy="33970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"/>
            <a:ext cx="4079632" cy="3413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r="350" b="1855"/>
          <a:stretch/>
        </p:blipFill>
        <p:spPr>
          <a:xfrm>
            <a:off x="0" y="3393564"/>
            <a:ext cx="4079019" cy="34644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092" y="265"/>
            <a:ext cx="3901908" cy="34132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479" y="3413534"/>
            <a:ext cx="3902521" cy="3444466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A154EBDB-C63C-4E1D-BC8F-3855BAAD669D}"/>
              </a:ext>
            </a:extLst>
          </p:cNvPr>
          <p:cNvSpPr/>
          <p:nvPr/>
        </p:nvSpPr>
        <p:spPr>
          <a:xfrm>
            <a:off x="9359153" y="6343761"/>
            <a:ext cx="2832847" cy="4506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Cr. www.internationalwomensday.com/</a:t>
            </a:r>
            <a:endParaRPr lang="x-none" sz="1600" dirty="0">
              <a:solidFill>
                <a:schemeClr val="bg1"/>
              </a:solidFill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8092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10" y="0"/>
            <a:ext cx="1028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3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A154EBDB-C63C-4E1D-BC8F-3855BAAD669D}"/>
              </a:ext>
            </a:extLst>
          </p:cNvPr>
          <p:cNvSpPr/>
          <p:nvPr/>
        </p:nvSpPr>
        <p:spPr>
          <a:xfrm>
            <a:off x="1524001" y="6299755"/>
            <a:ext cx="2469776" cy="4506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dirty="0">
                <a:latin typeface="Garamond" panose="02020404030301010803" pitchFamily="18" charset="0"/>
                <a:cs typeface="TH K2D July8" panose="02000506000000020004" pitchFamily="2" charset="-34"/>
              </a:rPr>
              <a:t>ปลัด </a:t>
            </a:r>
            <a:r>
              <a:rPr lang="th-TH" sz="3200" dirty="0" err="1">
                <a:latin typeface="Garamond" panose="02020404030301010803" pitchFamily="18" charset="0"/>
                <a:cs typeface="TH K2D July8" panose="02000506000000020004" pitchFamily="2" charset="-34"/>
              </a:rPr>
              <a:t>กต</a:t>
            </a:r>
            <a:r>
              <a:rPr lang="th-TH" sz="3200" dirty="0">
                <a:latin typeface="Garamond" panose="02020404030301010803" pitchFamily="18" charset="0"/>
                <a:cs typeface="TH K2D July8" panose="02000506000000020004" pitchFamily="2" charset="-34"/>
              </a:rPr>
              <a:t>. บาห์เรน</a:t>
            </a:r>
          </a:p>
        </p:txBody>
      </p:sp>
    </p:spTree>
    <p:extLst>
      <p:ext uri="{BB962C8B-B14F-4D97-AF65-F5344CB8AC3E}">
        <p14:creationId xmlns:p14="http://schemas.microsoft.com/office/powerpoint/2010/main" val="222908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89" y="0"/>
            <a:ext cx="9137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8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315" y="0"/>
            <a:ext cx="9145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7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"/>
            <a:ext cx="12192000" cy="685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9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089C57-4BA9-45AD-BCC8-F6D14F0AA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726" y="257493"/>
            <a:ext cx="1231751" cy="123175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8B743F85-5F3D-4B5E-B96A-033357E731C2}"/>
              </a:ext>
            </a:extLst>
          </p:cNvPr>
          <p:cNvSpPr txBox="1">
            <a:spLocks/>
          </p:cNvSpPr>
          <p:nvPr/>
        </p:nvSpPr>
        <p:spPr>
          <a:xfrm>
            <a:off x="0" y="2175388"/>
            <a:ext cx="12192000" cy="251763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การประชุม </a:t>
            </a:r>
            <a:r>
              <a:rPr lang="en-US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Bilateral Consultations </a:t>
            </a:r>
            <a:r>
              <a:rPr lang="th-TH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/>
            </a:r>
            <a:br>
              <a:rPr lang="th-TH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</a:br>
            <a:r>
              <a:rPr lang="th-TH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ไทย-</a:t>
            </a:r>
            <a:r>
              <a:rPr lang="th-TH" sz="7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นอร์เวย์</a:t>
            </a:r>
            <a:r>
              <a:rPr lang="th-TH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 ครั้งที่ ๑๒</a:t>
            </a:r>
            <a:endParaRPr lang="en-US" sz="7200" b="1" dirty="0">
              <a:solidFill>
                <a:schemeClr val="tx1">
                  <a:lumMod val="65000"/>
                  <a:lumOff val="35000"/>
                </a:schemeClr>
              </a:solidFill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8874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78" y="0"/>
            <a:ext cx="10280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6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31" y="0"/>
            <a:ext cx="10300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31" y="0"/>
            <a:ext cx="10300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9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31" y="0"/>
            <a:ext cx="10300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6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4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089C57-4BA9-45AD-BCC8-F6D14F0AA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726" y="257493"/>
            <a:ext cx="1231751" cy="123175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8B743F85-5F3D-4B5E-B96A-033357E731C2}"/>
              </a:ext>
            </a:extLst>
          </p:cNvPr>
          <p:cNvSpPr txBox="1">
            <a:spLocks/>
          </p:cNvSpPr>
          <p:nvPr/>
        </p:nvSpPr>
        <p:spPr>
          <a:xfrm>
            <a:off x="0" y="2353234"/>
            <a:ext cx="12192000" cy="2514601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e-book </a:t>
            </a:r>
            <a:r>
              <a:rPr lang="th-TH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รวบรวมบทความ </a:t>
            </a:r>
            <a:r>
              <a:rPr lang="en-US" sz="7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Blockdit</a:t>
            </a:r>
            <a:r>
              <a:rPr lang="en-US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 </a:t>
            </a:r>
            <a:r>
              <a:rPr lang="th-TH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/>
            </a:r>
            <a:br>
              <a:rPr lang="th-TH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</a:br>
            <a:r>
              <a:rPr lang="th-TH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กระทรวงการต่างประเทศ </a:t>
            </a:r>
          </a:p>
        </p:txBody>
      </p:sp>
    </p:spTree>
    <p:extLst>
      <p:ext uri="{BB962C8B-B14F-4D97-AF65-F5344CB8AC3E}">
        <p14:creationId xmlns:p14="http://schemas.microsoft.com/office/powerpoint/2010/main" val="264251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3ABEE7-B7CE-0ADB-F995-6400926F6E99}"/>
              </a:ext>
            </a:extLst>
          </p:cNvPr>
          <p:cNvSpPr txBox="1"/>
          <p:nvPr/>
        </p:nvSpPr>
        <p:spPr>
          <a:xfrm>
            <a:off x="794793" y="3498282"/>
            <a:ext cx="110398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  <a:buSzPct val="90000"/>
            </a:pPr>
            <a:r>
              <a:rPr lang="th-TH" sz="3200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	แพลตฟอร์มออนไลน์ซึ่งเปรียบเสมือนคลังความรู้อย่าง </a:t>
            </a:r>
            <a:r>
              <a:rPr lang="en-US" sz="3200" dirty="0" err="1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Blockdit</a:t>
            </a:r>
            <a:r>
              <a:rPr lang="en-US" sz="3200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 </a:t>
            </a:r>
            <a:r>
              <a:rPr lang="th-TH" sz="3200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เป็นข้อริเริ่มของ </a:t>
            </a:r>
            <a:r>
              <a:rPr lang="en-US" sz="3200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startup </a:t>
            </a:r>
            <a:r>
              <a:rPr lang="th-TH" sz="3200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ไทย เพื่อแบ่งปันเนื้อหาดี ๆ มีสาระให้กับสังคมออนไลน์ในหลากหลายรูปแบบ รวมถึงรายงานข่าวสาร บทความ </a:t>
            </a:r>
            <a:r>
              <a:rPr lang="th-TH" sz="3200" dirty="0" err="1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วีดิ</a:t>
            </a:r>
            <a:r>
              <a:rPr lang="th-TH" sz="3200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ทัศน์ และ </a:t>
            </a:r>
            <a:r>
              <a:rPr lang="en-US" sz="3200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Podcast </a:t>
            </a:r>
            <a:r>
              <a:rPr lang="th-TH" sz="3200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โดยเนื้อหาส่วนใหญ่จะออกมาในรูปแบบรายงานข่าวและบทความ สมกับที่มาของชื่อ </a:t>
            </a:r>
            <a:r>
              <a:rPr lang="en-US" sz="3200" dirty="0" err="1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Blockdit</a:t>
            </a:r>
            <a:r>
              <a:rPr lang="en-US" sz="3200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 </a:t>
            </a:r>
            <a:r>
              <a:rPr lang="th-TH" sz="3200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ซึ่งเป็นการรวมคำว่า </a:t>
            </a:r>
            <a:r>
              <a:rPr lang="en-US" sz="3200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Block </a:t>
            </a:r>
            <a:r>
              <a:rPr lang="th-TH" sz="3200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จากการลงเนื้อหาในลักษณะแบบบล็อก ๆ ติดต่อกัน กับคำว่า </a:t>
            </a:r>
            <a:r>
              <a:rPr lang="en-US" sz="3200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edit</a:t>
            </a:r>
            <a:endParaRPr lang="th-TH" sz="3200" dirty="0">
              <a:solidFill>
                <a:srgbClr val="000000"/>
              </a:solidFill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1250" t="34895" r="41434" b="34502"/>
          <a:stretch/>
        </p:blipFill>
        <p:spPr>
          <a:xfrm>
            <a:off x="5259104" y="995082"/>
            <a:ext cx="2111188" cy="209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5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73"/>
          <a:stretch/>
        </p:blipFill>
        <p:spPr>
          <a:xfrm>
            <a:off x="3498122" y="0"/>
            <a:ext cx="4692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8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"/>
          <a:stretch/>
        </p:blipFill>
        <p:spPr>
          <a:xfrm>
            <a:off x="1144208" y="0"/>
            <a:ext cx="458424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082" y="0"/>
            <a:ext cx="4855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4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ADF372-07CB-4582-95B2-010DD8001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0"/>
            <a:ext cx="10629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8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45C29A-5B2A-48DC-B18C-C9F99ACEE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9" y="0"/>
            <a:ext cx="1101681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8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83ABEE7-B7CE-0ADB-F995-6400926F6E99}"/>
              </a:ext>
            </a:extLst>
          </p:cNvPr>
          <p:cNvSpPr txBox="1"/>
          <p:nvPr/>
        </p:nvSpPr>
        <p:spPr>
          <a:xfrm>
            <a:off x="327946" y="684568"/>
            <a:ext cx="115050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</a:pPr>
            <a:r>
              <a:rPr lang="th-TH" sz="3600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กระทรวงฯ ได้คัดเลือกบทความที่โดดเด่นในหมวดหมู่ต่าง ๆ ทั้งหมด ๓๓ ชิ้น มารวบรวมเป็น </a:t>
            </a:r>
            <a:r>
              <a:rPr lang="en-US" sz="3600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e-book </a:t>
            </a:r>
            <a:r>
              <a:rPr lang="th-TH" sz="3600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ในเว็บไซต์กระทรวงฯ โดยใช้ชื่อว่า </a:t>
            </a:r>
            <a:r>
              <a:rPr lang="th-TH" sz="3600" b="1" u="sng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“</a:t>
            </a:r>
            <a:r>
              <a:rPr lang="en-US" sz="3600" b="1" u="sng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Diplomacy for all” </a:t>
            </a:r>
            <a:r>
              <a:rPr lang="th-TH" sz="3600" b="1" u="sng" dirty="0">
                <a:solidFill>
                  <a:srgbClr val="00000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หรือ “เรื่องเล่าจากรั้วบัวแก้ว: การทูตไทยยุคดิจิทัล” </a:t>
            </a: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xmlns="" id="{E816D966-8A0A-405E-A24C-CD187C710C9F}"/>
              </a:ext>
            </a:extLst>
          </p:cNvPr>
          <p:cNvSpPr/>
          <p:nvPr/>
        </p:nvSpPr>
        <p:spPr>
          <a:xfrm>
            <a:off x="4257428" y="5800682"/>
            <a:ext cx="3227399" cy="5130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e-book: Diplomacy for all</a:t>
            </a:r>
            <a:endParaRPr lang="x-none" sz="2800" dirty="0">
              <a:solidFill>
                <a:schemeClr val="tx1"/>
              </a:solidFill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445" y="3282695"/>
            <a:ext cx="2323367" cy="232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9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99CADB-2926-48F6-9CE3-3FB1EA1AE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0"/>
            <a:ext cx="12187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4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239B31E-6AB7-4877-97E4-1E80E7D768E8}"/>
              </a:ext>
            </a:extLst>
          </p:cNvPr>
          <p:cNvSpPr txBox="1"/>
          <p:nvPr/>
        </p:nvSpPr>
        <p:spPr>
          <a:xfrm>
            <a:off x="2556871" y="2588790"/>
            <a:ext cx="68402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“</a:t>
            </a:r>
            <a:r>
              <a:rPr lang="th-TH" sz="7000" b="1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การทูตเพื่อประชาชน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C8E33C4-28D5-49F0-BF3E-AE81D4FDB213}"/>
              </a:ext>
            </a:extLst>
          </p:cNvPr>
          <p:cNvSpPr txBox="1"/>
          <p:nvPr/>
        </p:nvSpPr>
        <p:spPr>
          <a:xfrm>
            <a:off x="3827846" y="3758341"/>
            <a:ext cx="566257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000" b="1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ทุกแห่งหนเราดูแล</a:t>
            </a:r>
            <a:r>
              <a:rPr lang="en-US" sz="7000" b="1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”</a:t>
            </a:r>
          </a:p>
          <a:p>
            <a:endParaRPr lang="en-US" sz="4400" dirty="0"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FB0C65F-DE45-49FF-9672-C5058F9BEA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73" y="319656"/>
            <a:ext cx="2009641" cy="20096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9C750A0-A8D8-48CD-9247-565D5B110978}"/>
              </a:ext>
            </a:extLst>
          </p:cNvPr>
          <p:cNvSpPr txBox="1"/>
          <p:nvPr/>
        </p:nvSpPr>
        <p:spPr>
          <a:xfrm>
            <a:off x="3590286" y="5676570"/>
            <a:ext cx="50505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#</a:t>
            </a:r>
            <a:r>
              <a:rPr lang="th-TH" sz="5000" b="1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น้ำใจคนไทยไม่ทิ้งกัน</a:t>
            </a:r>
          </a:p>
        </p:txBody>
      </p:sp>
    </p:spTree>
    <p:extLst>
      <p:ext uri="{BB962C8B-B14F-4D97-AF65-F5344CB8AC3E}">
        <p14:creationId xmlns:p14="http://schemas.microsoft.com/office/powerpoint/2010/main" val="405342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34" y="-616"/>
            <a:ext cx="9668436" cy="685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6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34" y="-1899"/>
            <a:ext cx="9722225" cy="689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9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33442</TotalTime>
  <Words>332</Words>
  <Application>Microsoft Office PowerPoint</Application>
  <PresentationFormat>Widescreen</PresentationFormat>
  <Paragraphs>120</Paragraphs>
  <Slides>78</Slides>
  <Notes>76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7" baseType="lpstr">
      <vt:lpstr>Arial</vt:lpstr>
      <vt:lpstr>Arial Rounded MT Bold</vt:lpstr>
      <vt:lpstr>Calibri</vt:lpstr>
      <vt:lpstr>Calibri Light</vt:lpstr>
      <vt:lpstr>Cordia New</vt:lpstr>
      <vt:lpstr>Garamond</vt:lpstr>
      <vt:lpstr>TH K2D July8</vt:lpstr>
      <vt:lpstr>Wingdings 3</vt:lpstr>
      <vt:lpstr>Office Theme</vt:lpstr>
      <vt:lpstr>PowerPoint Presentation</vt:lpstr>
      <vt:lpstr>PowerPoint Presentation</vt:lpstr>
      <vt:lpstr>ประเด็นแถลงข่าวประจำสัปดาห์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แถลงข่าวประจำสัปดาห์   วันพุธที่ ๙ ธันวาคม ๒๕๖๓</dc:title>
  <dc:creator>Yothin Em</dc:creator>
  <cp:lastModifiedBy>Phatcharaporn  Kaewlaiad</cp:lastModifiedBy>
  <cp:revision>1960</cp:revision>
  <cp:lastPrinted>2023-01-05T10:33:11Z</cp:lastPrinted>
  <dcterms:created xsi:type="dcterms:W3CDTF">2020-12-08T10:02:15Z</dcterms:created>
  <dcterms:modified xsi:type="dcterms:W3CDTF">2023-03-08T08:33:14Z</dcterms:modified>
</cp:coreProperties>
</file>