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3" r:id="rId2"/>
  </p:sldMasterIdLst>
  <p:notesMasterIdLst>
    <p:notesMasterId r:id="rId46"/>
  </p:notesMasterIdLst>
  <p:sldIdLst>
    <p:sldId id="320" r:id="rId3"/>
    <p:sldId id="301" r:id="rId4"/>
    <p:sldId id="325" r:id="rId5"/>
    <p:sldId id="302" r:id="rId6"/>
    <p:sldId id="303" r:id="rId7"/>
    <p:sldId id="305" r:id="rId8"/>
    <p:sldId id="306" r:id="rId9"/>
    <p:sldId id="260" r:id="rId10"/>
    <p:sldId id="290" r:id="rId11"/>
    <p:sldId id="326" r:id="rId12"/>
    <p:sldId id="307" r:id="rId13"/>
    <p:sldId id="286" r:id="rId14"/>
    <p:sldId id="324" r:id="rId15"/>
    <p:sldId id="309" r:id="rId16"/>
    <p:sldId id="310" r:id="rId17"/>
    <p:sldId id="311" r:id="rId18"/>
    <p:sldId id="327" r:id="rId19"/>
    <p:sldId id="328" r:id="rId20"/>
    <p:sldId id="321" r:id="rId21"/>
    <p:sldId id="269" r:id="rId22"/>
    <p:sldId id="344" r:id="rId23"/>
    <p:sldId id="323" r:id="rId24"/>
    <p:sldId id="312" r:id="rId25"/>
    <p:sldId id="329" r:id="rId26"/>
    <p:sldId id="330" r:id="rId27"/>
    <p:sldId id="345" r:id="rId28"/>
    <p:sldId id="332" r:id="rId29"/>
    <p:sldId id="331" r:id="rId30"/>
    <p:sldId id="334" r:id="rId31"/>
    <p:sldId id="333" r:id="rId32"/>
    <p:sldId id="335" r:id="rId33"/>
    <p:sldId id="336" r:id="rId34"/>
    <p:sldId id="339" r:id="rId35"/>
    <p:sldId id="317" r:id="rId36"/>
    <p:sldId id="338" r:id="rId37"/>
    <p:sldId id="340" r:id="rId38"/>
    <p:sldId id="337" r:id="rId39"/>
    <p:sldId id="313" r:id="rId40"/>
    <p:sldId id="341" r:id="rId41"/>
    <p:sldId id="342" r:id="rId42"/>
    <p:sldId id="257" r:id="rId43"/>
    <p:sldId id="258" r:id="rId44"/>
    <p:sldId id="346" r:id="rId45"/>
  </p:sldIdLst>
  <p:sldSz cx="9144000" cy="6858000" type="screen4x3"/>
  <p:notesSz cx="6858000" cy="9144000"/>
  <p:defaultTextStyle>
    <a:defPPr>
      <a:defRPr lang="es-E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CC"/>
    <a:srgbClr val="93CDDD"/>
    <a:srgbClr val="BCEBCB"/>
    <a:srgbClr val="E3E8EB"/>
    <a:srgbClr val="87B9C2"/>
    <a:srgbClr val="1A3289"/>
    <a:srgbClr val="152E81"/>
    <a:srgbClr val="97A5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59" autoAdjust="0"/>
  </p:normalViewPr>
  <p:slideViewPr>
    <p:cSldViewPr snapToGrid="0" snapToObjects="1">
      <p:cViewPr varScale="1">
        <p:scale>
          <a:sx n="81" d="100"/>
          <a:sy n="81" d="100"/>
        </p:scale>
        <p:origin x="149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vicente\AppData\Local\Microsoft\Windows\INetCache\Content.Outlook\SKYU886O\Gr&#225;fica%20Adrian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MX" b="1"/>
              <a:t>Registro</a:t>
            </a:r>
          </a:p>
        </c:rich>
      </c:tx>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3.05555555555556E-2"/>
          <c:y val="0.17171296296296301"/>
          <c:w val="0.93888888888888899"/>
          <c:h val="0.64218394575677995"/>
        </c:manualLayout>
      </c:layout>
      <c:barChart>
        <c:barDir val="col"/>
        <c:grouping val="clustered"/>
        <c:varyColors val="0"/>
        <c:ser>
          <c:idx val="1"/>
          <c:order val="0"/>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spPr>
              <a:ln w="19050" cap="rnd">
                <a:solidFill>
                  <a:srgbClr val="007B32"/>
                </a:solidFill>
                <a:prstDash val="sysDot"/>
              </a:ln>
              <a:effectLst/>
            </c:spPr>
            <c:trendlineType val="log"/>
            <c:dispRSqr val="0"/>
            <c:dispEq val="0"/>
          </c:trendline>
          <c:cat>
            <c:numRef>
              <c:f>Hoja1!$D$19:$D$35</c:f>
              <c:numCache>
                <c:formatCode>@</c:formatCode>
                <c:ptCount val="17"/>
                <c:pt idx="0">
                  <c:v>2013</c:v>
                </c:pt>
                <c:pt idx="1">
                  <c:v>2015</c:v>
                </c:pt>
                <c:pt idx="2">
                  <c:v>2016</c:v>
                </c:pt>
                <c:pt idx="3">
                  <c:v>2017</c:v>
                </c:pt>
                <c:pt idx="4">
                  <c:v>2018</c:v>
                </c:pt>
                <c:pt idx="5">
                  <c:v>2019</c:v>
                </c:pt>
                <c:pt idx="6">
                  <c:v>2020</c:v>
                </c:pt>
                <c:pt idx="7">
                  <c:v>2021</c:v>
                </c:pt>
                <c:pt idx="8">
                  <c:v>2022</c:v>
                </c:pt>
                <c:pt idx="9">
                  <c:v>2023</c:v>
                </c:pt>
                <c:pt idx="10">
                  <c:v>2024</c:v>
                </c:pt>
                <c:pt idx="11">
                  <c:v>2025</c:v>
                </c:pt>
                <c:pt idx="12">
                  <c:v>2026</c:v>
                </c:pt>
                <c:pt idx="13">
                  <c:v>2027</c:v>
                </c:pt>
                <c:pt idx="14">
                  <c:v>2028</c:v>
                </c:pt>
                <c:pt idx="15">
                  <c:v>2029</c:v>
                </c:pt>
                <c:pt idx="16">
                  <c:v>2030</c:v>
                </c:pt>
              </c:numCache>
            </c:numRef>
          </c:cat>
          <c:val>
            <c:numRef>
              <c:f>Hoja1!$E$19:$E$35</c:f>
              <c:numCache>
                <c:formatCode>#,##0.0</c:formatCode>
                <c:ptCount val="17"/>
                <c:pt idx="0">
                  <c:v>3.2</c:v>
                </c:pt>
                <c:pt idx="1">
                  <c:v>123.12</c:v>
                </c:pt>
                <c:pt idx="2">
                  <c:v>442.53</c:v>
                </c:pt>
                <c:pt idx="3">
                  <c:v>443.7999999999999</c:v>
                </c:pt>
                <c:pt idx="4">
                  <c:v>450</c:v>
                </c:pt>
                <c:pt idx="5">
                  <c:v>370</c:v>
                </c:pt>
                <c:pt idx="6">
                  <c:v>380</c:v>
                </c:pt>
                <c:pt idx="7">
                  <c:v>417.26599999999991</c:v>
                </c:pt>
                <c:pt idx="8">
                  <c:v>412.21319999999992</c:v>
                </c:pt>
                <c:pt idx="9">
                  <c:v>405.89584000000002</c:v>
                </c:pt>
                <c:pt idx="10">
                  <c:v>397.07500799999991</c:v>
                </c:pt>
                <c:pt idx="11">
                  <c:v>402.49000960000001</c:v>
                </c:pt>
                <c:pt idx="12">
                  <c:v>406.98801151999987</c:v>
                </c:pt>
                <c:pt idx="13">
                  <c:v>404.93241382399998</c:v>
                </c:pt>
                <c:pt idx="14">
                  <c:v>403.47625658879991</c:v>
                </c:pt>
                <c:pt idx="15">
                  <c:v>402.99233990655978</c:v>
                </c:pt>
                <c:pt idx="16">
                  <c:v>404.17580628787198</c:v>
                </c:pt>
              </c:numCache>
            </c:numRef>
          </c:val>
          <c:extLst xmlns:c16r2="http://schemas.microsoft.com/office/drawing/2015/06/chart">
            <c:ext xmlns:c16="http://schemas.microsoft.com/office/drawing/2014/chart" uri="{C3380CC4-5D6E-409C-BE32-E72D297353CC}">
              <c16:uniqueId val="{00000001-4B7D-459D-A2B9-0224EDC6A782}"/>
            </c:ext>
          </c:extLst>
        </c:ser>
        <c:dLbls>
          <c:showLegendKey val="0"/>
          <c:showVal val="0"/>
          <c:showCatName val="0"/>
          <c:showSerName val="0"/>
          <c:showPercent val="0"/>
          <c:showBubbleSize val="0"/>
        </c:dLbls>
        <c:gapWidth val="219"/>
        <c:overlap val="-27"/>
        <c:axId val="542199616"/>
        <c:axId val="542194912"/>
      </c:barChart>
      <c:catAx>
        <c:axId val="542199616"/>
        <c:scaling>
          <c:orientation val="minMax"/>
        </c:scaling>
        <c:delete val="0"/>
        <c:axPos val="b"/>
        <c:numFmt formatCode="@"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42194912"/>
        <c:crosses val="autoZero"/>
        <c:auto val="1"/>
        <c:lblAlgn val="ctr"/>
        <c:lblOffset val="100"/>
        <c:noMultiLvlLbl val="0"/>
      </c:catAx>
      <c:valAx>
        <c:axId val="542194912"/>
        <c:scaling>
          <c:orientation val="minMax"/>
        </c:scaling>
        <c:delete val="1"/>
        <c:axPos val="l"/>
        <c:numFmt formatCode="#,##0.0" sourceLinked="1"/>
        <c:majorTickMark val="none"/>
        <c:minorTickMark val="none"/>
        <c:tickLblPos val="nextTo"/>
        <c:crossAx val="5421996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diagrams/_rels/data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s>
</file>

<file path=ppt/diagrams/_rels/data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image" Target="../media/image95.jpg"/><Relationship Id="rId5" Type="http://schemas.openxmlformats.org/officeDocument/2006/relationships/image" Target="../media/image99.jpg"/><Relationship Id="rId4" Type="http://schemas.openxmlformats.org/officeDocument/2006/relationships/image" Target="../media/image98.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14A335-D847-4A9D-9AD1-0BB66636EBB4}" type="doc">
      <dgm:prSet loTypeId="urn:microsoft.com/office/officeart/2005/8/layout/radial3" loCatId="cycle" qsTypeId="urn:microsoft.com/office/officeart/2005/8/quickstyle/simple2" qsCatId="simple" csTypeId="urn:microsoft.com/office/officeart/2005/8/colors/accent3_2" csCatId="accent3" phldr="1"/>
      <dgm:spPr/>
      <dgm:t>
        <a:bodyPr/>
        <a:lstStyle/>
        <a:p>
          <a:endParaRPr lang="es-ES"/>
        </a:p>
      </dgm:t>
    </dgm:pt>
    <dgm:pt modelId="{2DD431D0-B01E-4E26-BBD0-39117C3F38B6}">
      <dgm:prSet phldrT="[Texto]" custT="1"/>
      <dgm:spPr/>
      <dgm:t>
        <a:bodyPr/>
        <a:lstStyle/>
        <a:p>
          <a:r>
            <a:rPr lang="es-MX" sz="6600" b="1" dirty="0" smtClean="0">
              <a:latin typeface="Helvetica Light"/>
            </a:rPr>
            <a:t>CITY</a:t>
          </a:r>
          <a:endParaRPr lang="es-ES" sz="11500" b="1" dirty="0">
            <a:latin typeface="Helvetica Light"/>
          </a:endParaRPr>
        </a:p>
      </dgm:t>
    </dgm:pt>
    <dgm:pt modelId="{2E1850A9-77FA-420A-A38B-D9C46250323F}" type="parTrans" cxnId="{F7C30F9E-3C7A-4C6B-8ADA-47953C3B30AF}">
      <dgm:prSet/>
      <dgm:spPr/>
      <dgm:t>
        <a:bodyPr/>
        <a:lstStyle/>
        <a:p>
          <a:endParaRPr lang="es-ES"/>
        </a:p>
      </dgm:t>
    </dgm:pt>
    <dgm:pt modelId="{55587406-2D5E-4145-A0BA-4653F9A3B5A3}" type="sibTrans" cxnId="{F7C30F9E-3C7A-4C6B-8ADA-47953C3B30AF}">
      <dgm:prSet/>
      <dgm:spPr/>
      <dgm:t>
        <a:bodyPr/>
        <a:lstStyle/>
        <a:p>
          <a:endParaRPr lang="es-ES"/>
        </a:p>
      </dgm:t>
    </dgm:pt>
    <dgm:pt modelId="{6C88297B-1E45-43C5-9E27-4144DC56FECE}">
      <dgm:prSet phldrT="[Texto]" custT="1"/>
      <dgm:spPr/>
      <dgm:t>
        <a:bodyPr/>
        <a:lstStyle/>
        <a:p>
          <a:r>
            <a:rPr lang="es-ES" sz="1800" smtClean="0">
              <a:latin typeface="Helvetica Light"/>
            </a:rPr>
            <a:t>Resilient</a:t>
          </a:r>
          <a:endParaRPr lang="es-ES" sz="1800" dirty="0">
            <a:latin typeface="Helvetica Light"/>
          </a:endParaRPr>
        </a:p>
      </dgm:t>
    </dgm:pt>
    <dgm:pt modelId="{53FEF860-261B-4B05-9AC0-525096894156}" type="parTrans" cxnId="{40323534-8C55-485F-8148-E134D3C9FAD5}">
      <dgm:prSet/>
      <dgm:spPr/>
      <dgm:t>
        <a:bodyPr/>
        <a:lstStyle/>
        <a:p>
          <a:endParaRPr lang="es-ES"/>
        </a:p>
      </dgm:t>
    </dgm:pt>
    <dgm:pt modelId="{977B818C-855B-49DD-B7DD-B8D31F83AC23}" type="sibTrans" cxnId="{40323534-8C55-485F-8148-E134D3C9FAD5}">
      <dgm:prSet/>
      <dgm:spPr/>
      <dgm:t>
        <a:bodyPr/>
        <a:lstStyle/>
        <a:p>
          <a:endParaRPr lang="es-ES"/>
        </a:p>
      </dgm:t>
    </dgm:pt>
    <dgm:pt modelId="{7DAD55F5-F76B-4FF0-AEB5-2F4180C77814}">
      <dgm:prSet phldrT="[Texto]" custT="1"/>
      <dgm:spPr/>
      <dgm:t>
        <a:bodyPr/>
        <a:lstStyle/>
        <a:p>
          <a:r>
            <a:rPr lang="es-ES" sz="1800" smtClean="0">
              <a:latin typeface="Helvetica Light"/>
            </a:rPr>
            <a:t>Inclusive</a:t>
          </a:r>
          <a:endParaRPr lang="es-ES" sz="1800" dirty="0">
            <a:latin typeface="Helvetica Light"/>
          </a:endParaRPr>
        </a:p>
      </dgm:t>
    </dgm:pt>
    <dgm:pt modelId="{6D25A56B-0FC6-4865-ABFD-3CE8CFB2E2CE}" type="parTrans" cxnId="{129D1C8D-15B8-4E0B-8D79-DB3395F4909D}">
      <dgm:prSet/>
      <dgm:spPr/>
      <dgm:t>
        <a:bodyPr/>
        <a:lstStyle/>
        <a:p>
          <a:endParaRPr lang="es-ES"/>
        </a:p>
      </dgm:t>
    </dgm:pt>
    <dgm:pt modelId="{2F050FC8-C06E-4A95-9552-C9819698DBE0}" type="sibTrans" cxnId="{129D1C8D-15B8-4E0B-8D79-DB3395F4909D}">
      <dgm:prSet/>
      <dgm:spPr/>
      <dgm:t>
        <a:bodyPr/>
        <a:lstStyle/>
        <a:p>
          <a:endParaRPr lang="es-ES"/>
        </a:p>
      </dgm:t>
    </dgm:pt>
    <dgm:pt modelId="{EDF81829-920C-47A7-A505-CDC4706AF28E}">
      <dgm:prSet custT="1"/>
      <dgm:spPr/>
      <dgm:t>
        <a:bodyPr/>
        <a:lstStyle/>
        <a:p>
          <a:r>
            <a:rPr lang="es-MX" sz="1800" smtClean="0">
              <a:latin typeface="Helvetica Light"/>
            </a:rPr>
            <a:t>Smart</a:t>
          </a:r>
          <a:endParaRPr lang="es-MX" sz="1800" dirty="0">
            <a:latin typeface="Helvetica Light"/>
          </a:endParaRPr>
        </a:p>
      </dgm:t>
    </dgm:pt>
    <dgm:pt modelId="{378AC6F8-D2AB-49E8-BDE0-F14E9FBDFB18}" type="parTrans" cxnId="{DE484588-2632-4E14-B352-CDB7A4511FF1}">
      <dgm:prSet/>
      <dgm:spPr/>
      <dgm:t>
        <a:bodyPr/>
        <a:lstStyle/>
        <a:p>
          <a:endParaRPr lang="es-ES"/>
        </a:p>
      </dgm:t>
    </dgm:pt>
    <dgm:pt modelId="{080CD4F3-5A19-4AA1-9011-4C061B0EE76E}" type="sibTrans" cxnId="{DE484588-2632-4E14-B352-CDB7A4511FF1}">
      <dgm:prSet/>
      <dgm:spPr/>
      <dgm:t>
        <a:bodyPr/>
        <a:lstStyle/>
        <a:p>
          <a:endParaRPr lang="es-ES"/>
        </a:p>
      </dgm:t>
    </dgm:pt>
    <dgm:pt modelId="{C0DA0C24-0A0A-47B5-BAAB-823828840188}">
      <dgm:prSet custT="1"/>
      <dgm:spPr/>
      <dgm:t>
        <a:bodyPr/>
        <a:lstStyle/>
        <a:p>
          <a:r>
            <a:rPr lang="es-ES" altLang="es-MX" sz="1800" smtClean="0">
              <a:latin typeface="Helvetica Light"/>
            </a:rPr>
            <a:t>Sustainable</a:t>
          </a:r>
          <a:endParaRPr lang="es-MX" sz="1800" dirty="0">
            <a:latin typeface="Helvetica Light"/>
          </a:endParaRPr>
        </a:p>
      </dgm:t>
    </dgm:pt>
    <dgm:pt modelId="{8ADB9388-3B8A-418B-8795-A8463991E525}" type="parTrans" cxnId="{69C364D9-7DBE-416C-B79A-D14190DC6B54}">
      <dgm:prSet/>
      <dgm:spPr/>
      <dgm:t>
        <a:bodyPr/>
        <a:lstStyle/>
        <a:p>
          <a:endParaRPr lang="es-ES"/>
        </a:p>
      </dgm:t>
    </dgm:pt>
    <dgm:pt modelId="{051AB810-9EF8-4138-A043-91916BCA0E2D}" type="sibTrans" cxnId="{69C364D9-7DBE-416C-B79A-D14190DC6B54}">
      <dgm:prSet/>
      <dgm:spPr/>
      <dgm:t>
        <a:bodyPr/>
        <a:lstStyle/>
        <a:p>
          <a:endParaRPr lang="es-ES"/>
        </a:p>
      </dgm:t>
    </dgm:pt>
    <dgm:pt modelId="{66EE9A5D-4FB7-4E46-AEAE-CE928BC60137}" type="pres">
      <dgm:prSet presAssocID="{BB14A335-D847-4A9D-9AD1-0BB66636EBB4}" presName="composite" presStyleCnt="0">
        <dgm:presLayoutVars>
          <dgm:chMax val="1"/>
          <dgm:dir/>
          <dgm:resizeHandles val="exact"/>
        </dgm:presLayoutVars>
      </dgm:prSet>
      <dgm:spPr/>
      <dgm:t>
        <a:bodyPr/>
        <a:lstStyle/>
        <a:p>
          <a:endParaRPr lang="en-US"/>
        </a:p>
      </dgm:t>
    </dgm:pt>
    <dgm:pt modelId="{4EB582F6-5827-4C47-960E-C1C93135C875}" type="pres">
      <dgm:prSet presAssocID="{BB14A335-D847-4A9D-9AD1-0BB66636EBB4}" presName="radial" presStyleCnt="0">
        <dgm:presLayoutVars>
          <dgm:animLvl val="ctr"/>
        </dgm:presLayoutVars>
      </dgm:prSet>
      <dgm:spPr/>
      <dgm:t>
        <a:bodyPr/>
        <a:lstStyle/>
        <a:p>
          <a:endParaRPr lang="en-US"/>
        </a:p>
      </dgm:t>
    </dgm:pt>
    <dgm:pt modelId="{C7AD7DE3-7A5F-4A68-881C-2BB60BD9D508}" type="pres">
      <dgm:prSet presAssocID="{2DD431D0-B01E-4E26-BBD0-39117C3F38B6}" presName="centerShape" presStyleLbl="vennNode1" presStyleIdx="0" presStyleCnt="5"/>
      <dgm:spPr/>
      <dgm:t>
        <a:bodyPr/>
        <a:lstStyle/>
        <a:p>
          <a:endParaRPr lang="en-US"/>
        </a:p>
      </dgm:t>
    </dgm:pt>
    <dgm:pt modelId="{6520CDEF-5C4C-4260-A43A-419A70F3363E}" type="pres">
      <dgm:prSet presAssocID="{C0DA0C24-0A0A-47B5-BAAB-823828840188}" presName="node" presStyleLbl="vennNode1" presStyleIdx="1" presStyleCnt="5" custScaleX="118067" custScaleY="112474">
        <dgm:presLayoutVars>
          <dgm:bulletEnabled val="1"/>
        </dgm:presLayoutVars>
      </dgm:prSet>
      <dgm:spPr/>
      <dgm:t>
        <a:bodyPr/>
        <a:lstStyle/>
        <a:p>
          <a:endParaRPr lang="en-US"/>
        </a:p>
      </dgm:t>
    </dgm:pt>
    <dgm:pt modelId="{CA0D13CA-704B-4BAF-BB23-572EBC6720F2}" type="pres">
      <dgm:prSet presAssocID="{7DAD55F5-F76B-4FF0-AEB5-2F4180C77814}" presName="node" presStyleLbl="vennNode1" presStyleIdx="2" presStyleCnt="5">
        <dgm:presLayoutVars>
          <dgm:bulletEnabled val="1"/>
        </dgm:presLayoutVars>
      </dgm:prSet>
      <dgm:spPr/>
      <dgm:t>
        <a:bodyPr/>
        <a:lstStyle/>
        <a:p>
          <a:endParaRPr lang="en-US"/>
        </a:p>
      </dgm:t>
    </dgm:pt>
    <dgm:pt modelId="{559B5A27-9208-49F6-AD31-D4D484D003F7}" type="pres">
      <dgm:prSet presAssocID="{6C88297B-1E45-43C5-9E27-4144DC56FECE}" presName="node" presStyleLbl="vennNode1" presStyleIdx="3" presStyleCnt="5">
        <dgm:presLayoutVars>
          <dgm:bulletEnabled val="1"/>
        </dgm:presLayoutVars>
      </dgm:prSet>
      <dgm:spPr/>
      <dgm:t>
        <a:bodyPr/>
        <a:lstStyle/>
        <a:p>
          <a:endParaRPr lang="en-US"/>
        </a:p>
      </dgm:t>
    </dgm:pt>
    <dgm:pt modelId="{DB27FEB6-A88F-42CB-9D71-3BE860B5D6DA}" type="pres">
      <dgm:prSet presAssocID="{EDF81829-920C-47A7-A505-CDC4706AF28E}" presName="node" presStyleLbl="vennNode1" presStyleIdx="4" presStyleCnt="5">
        <dgm:presLayoutVars>
          <dgm:bulletEnabled val="1"/>
        </dgm:presLayoutVars>
      </dgm:prSet>
      <dgm:spPr/>
      <dgm:t>
        <a:bodyPr/>
        <a:lstStyle/>
        <a:p>
          <a:endParaRPr lang="en-US"/>
        </a:p>
      </dgm:t>
    </dgm:pt>
  </dgm:ptLst>
  <dgm:cxnLst>
    <dgm:cxn modelId="{69C364D9-7DBE-416C-B79A-D14190DC6B54}" srcId="{2DD431D0-B01E-4E26-BBD0-39117C3F38B6}" destId="{C0DA0C24-0A0A-47B5-BAAB-823828840188}" srcOrd="0" destOrd="0" parTransId="{8ADB9388-3B8A-418B-8795-A8463991E525}" sibTransId="{051AB810-9EF8-4138-A043-91916BCA0E2D}"/>
    <dgm:cxn modelId="{3E8A2CD0-F5BA-467D-B242-DEFE25946AF2}" type="presOf" srcId="{C0DA0C24-0A0A-47B5-BAAB-823828840188}" destId="{6520CDEF-5C4C-4260-A43A-419A70F3363E}" srcOrd="0" destOrd="0" presId="urn:microsoft.com/office/officeart/2005/8/layout/radial3"/>
    <dgm:cxn modelId="{F7C30F9E-3C7A-4C6B-8ADA-47953C3B30AF}" srcId="{BB14A335-D847-4A9D-9AD1-0BB66636EBB4}" destId="{2DD431D0-B01E-4E26-BBD0-39117C3F38B6}" srcOrd="0" destOrd="0" parTransId="{2E1850A9-77FA-420A-A38B-D9C46250323F}" sibTransId="{55587406-2D5E-4145-A0BA-4653F9A3B5A3}"/>
    <dgm:cxn modelId="{129D1C8D-15B8-4E0B-8D79-DB3395F4909D}" srcId="{2DD431D0-B01E-4E26-BBD0-39117C3F38B6}" destId="{7DAD55F5-F76B-4FF0-AEB5-2F4180C77814}" srcOrd="1" destOrd="0" parTransId="{6D25A56B-0FC6-4865-ABFD-3CE8CFB2E2CE}" sibTransId="{2F050FC8-C06E-4A95-9552-C9819698DBE0}"/>
    <dgm:cxn modelId="{C5BE9486-72C6-4113-9515-0F9D2F224B4F}" type="presOf" srcId="{6C88297B-1E45-43C5-9E27-4144DC56FECE}" destId="{559B5A27-9208-49F6-AD31-D4D484D003F7}" srcOrd="0" destOrd="0" presId="urn:microsoft.com/office/officeart/2005/8/layout/radial3"/>
    <dgm:cxn modelId="{A475D2C9-A112-4F43-89E1-E4911EA8252B}" type="presOf" srcId="{BB14A335-D847-4A9D-9AD1-0BB66636EBB4}" destId="{66EE9A5D-4FB7-4E46-AEAE-CE928BC60137}" srcOrd="0" destOrd="0" presId="urn:microsoft.com/office/officeart/2005/8/layout/radial3"/>
    <dgm:cxn modelId="{B42F6A11-2DC4-4708-B4FF-68803DBAD12A}" type="presOf" srcId="{EDF81829-920C-47A7-A505-CDC4706AF28E}" destId="{DB27FEB6-A88F-42CB-9D71-3BE860B5D6DA}" srcOrd="0" destOrd="0" presId="urn:microsoft.com/office/officeart/2005/8/layout/radial3"/>
    <dgm:cxn modelId="{DE484588-2632-4E14-B352-CDB7A4511FF1}" srcId="{2DD431D0-B01E-4E26-BBD0-39117C3F38B6}" destId="{EDF81829-920C-47A7-A505-CDC4706AF28E}" srcOrd="3" destOrd="0" parTransId="{378AC6F8-D2AB-49E8-BDE0-F14E9FBDFB18}" sibTransId="{080CD4F3-5A19-4AA1-9011-4C061B0EE76E}"/>
    <dgm:cxn modelId="{FE5A5A17-5904-454F-ACA3-AD4B8A2DEBC9}" type="presOf" srcId="{7DAD55F5-F76B-4FF0-AEB5-2F4180C77814}" destId="{CA0D13CA-704B-4BAF-BB23-572EBC6720F2}" srcOrd="0" destOrd="0" presId="urn:microsoft.com/office/officeart/2005/8/layout/radial3"/>
    <dgm:cxn modelId="{40323534-8C55-485F-8148-E134D3C9FAD5}" srcId="{2DD431D0-B01E-4E26-BBD0-39117C3F38B6}" destId="{6C88297B-1E45-43C5-9E27-4144DC56FECE}" srcOrd="2" destOrd="0" parTransId="{53FEF860-261B-4B05-9AC0-525096894156}" sibTransId="{977B818C-855B-49DD-B7DD-B8D31F83AC23}"/>
    <dgm:cxn modelId="{92F92F04-5F54-4305-BDF7-CC5C43E86A9F}" type="presOf" srcId="{2DD431D0-B01E-4E26-BBD0-39117C3F38B6}" destId="{C7AD7DE3-7A5F-4A68-881C-2BB60BD9D508}" srcOrd="0" destOrd="0" presId="urn:microsoft.com/office/officeart/2005/8/layout/radial3"/>
    <dgm:cxn modelId="{94078277-CB8B-422C-89AD-80E9AB5CC7FB}" type="presParOf" srcId="{66EE9A5D-4FB7-4E46-AEAE-CE928BC60137}" destId="{4EB582F6-5827-4C47-960E-C1C93135C875}" srcOrd="0" destOrd="0" presId="urn:microsoft.com/office/officeart/2005/8/layout/radial3"/>
    <dgm:cxn modelId="{32A16524-33C2-42FB-8180-578DA810A799}" type="presParOf" srcId="{4EB582F6-5827-4C47-960E-C1C93135C875}" destId="{C7AD7DE3-7A5F-4A68-881C-2BB60BD9D508}" srcOrd="0" destOrd="0" presId="urn:microsoft.com/office/officeart/2005/8/layout/radial3"/>
    <dgm:cxn modelId="{D73A5115-8B2B-46D5-BB62-39025AF94A79}" type="presParOf" srcId="{4EB582F6-5827-4C47-960E-C1C93135C875}" destId="{6520CDEF-5C4C-4260-A43A-419A70F3363E}" srcOrd="1" destOrd="0" presId="urn:microsoft.com/office/officeart/2005/8/layout/radial3"/>
    <dgm:cxn modelId="{9969F089-A53C-41BE-A194-36D63ECCCB45}" type="presParOf" srcId="{4EB582F6-5827-4C47-960E-C1C93135C875}" destId="{CA0D13CA-704B-4BAF-BB23-572EBC6720F2}" srcOrd="2" destOrd="0" presId="urn:microsoft.com/office/officeart/2005/8/layout/radial3"/>
    <dgm:cxn modelId="{C666D9D1-8F43-489C-A3B9-5929B8E4169B}" type="presParOf" srcId="{4EB582F6-5827-4C47-960E-C1C93135C875}" destId="{559B5A27-9208-49F6-AD31-D4D484D003F7}" srcOrd="3" destOrd="0" presId="urn:microsoft.com/office/officeart/2005/8/layout/radial3"/>
    <dgm:cxn modelId="{F5437F63-D806-4609-A2A3-5D0492C17EC8}" type="presParOf" srcId="{4EB582F6-5827-4C47-960E-C1C93135C875}" destId="{DB27FEB6-A88F-42CB-9D71-3BE860B5D6DA}" srcOrd="4" destOrd="0" presId="urn:microsoft.com/office/officeart/2005/8/layout/radial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4A335-D847-4A9D-9AD1-0BB66636EBB4}" type="doc">
      <dgm:prSet loTypeId="urn:microsoft.com/office/officeart/2005/8/layout/radial6" loCatId="cycle" qsTypeId="urn:microsoft.com/office/officeart/2005/8/quickstyle/simple1" qsCatId="simple" csTypeId="urn:microsoft.com/office/officeart/2005/8/colors/accent5_2" csCatId="accent5" phldr="1"/>
      <dgm:spPr/>
      <dgm:t>
        <a:bodyPr/>
        <a:lstStyle/>
        <a:p>
          <a:endParaRPr lang="es-ES"/>
        </a:p>
      </dgm:t>
    </dgm:pt>
    <dgm:pt modelId="{2DD431D0-B01E-4E26-BBD0-39117C3F38B6}">
      <dgm:prSet phldrT="[Texto]" custT="1"/>
      <dgm:spPr>
        <a:solidFill>
          <a:srgbClr val="00CCCC"/>
        </a:solidFill>
      </dgm:spPr>
      <dgm:t>
        <a:bodyPr/>
        <a:lstStyle/>
        <a:p>
          <a:r>
            <a:rPr lang="es-MX" sz="1600" b="1" dirty="0" err="1">
              <a:latin typeface="Helvetica Light"/>
            </a:rPr>
            <a:t>objectives</a:t>
          </a:r>
          <a:endParaRPr lang="es-ES" sz="3200" b="1" dirty="0">
            <a:latin typeface="Helvetica Light"/>
          </a:endParaRPr>
        </a:p>
      </dgm:t>
    </dgm:pt>
    <dgm:pt modelId="{2E1850A9-77FA-420A-A38B-D9C46250323F}" type="parTrans" cxnId="{F7C30F9E-3C7A-4C6B-8ADA-47953C3B30AF}">
      <dgm:prSet/>
      <dgm:spPr/>
      <dgm:t>
        <a:bodyPr/>
        <a:lstStyle/>
        <a:p>
          <a:endParaRPr lang="es-ES"/>
        </a:p>
      </dgm:t>
    </dgm:pt>
    <dgm:pt modelId="{55587406-2D5E-4145-A0BA-4653F9A3B5A3}" type="sibTrans" cxnId="{F7C30F9E-3C7A-4C6B-8ADA-47953C3B30AF}">
      <dgm:prSet/>
      <dgm:spPr/>
      <dgm:t>
        <a:bodyPr/>
        <a:lstStyle/>
        <a:p>
          <a:endParaRPr lang="es-ES"/>
        </a:p>
      </dgm:t>
    </dgm:pt>
    <dgm:pt modelId="{6C88297B-1E45-43C5-9E27-4144DC56FECE}">
      <dgm:prSet phldrT="[Texto]" custT="1"/>
      <dgm:spPr>
        <a:solidFill>
          <a:srgbClr val="00CCCC"/>
        </a:solidFill>
      </dgm:spPr>
      <dgm:t>
        <a:bodyPr/>
        <a:lstStyle/>
        <a:p>
          <a:r>
            <a:rPr lang="en-US" altLang="es-MX" sz="1100" dirty="0">
              <a:solidFill>
                <a:schemeClr val="bg1"/>
              </a:solidFill>
              <a:latin typeface="Helvetica Light"/>
            </a:rPr>
            <a:t>highly efficient in resource consumption</a:t>
          </a:r>
          <a:endParaRPr lang="es-ES" sz="1100" dirty="0">
            <a:solidFill>
              <a:schemeClr val="bg1"/>
            </a:solidFill>
            <a:latin typeface="Helvetica Light"/>
          </a:endParaRPr>
        </a:p>
      </dgm:t>
    </dgm:pt>
    <dgm:pt modelId="{53FEF860-261B-4B05-9AC0-525096894156}" type="parTrans" cxnId="{40323534-8C55-485F-8148-E134D3C9FAD5}">
      <dgm:prSet/>
      <dgm:spPr/>
      <dgm:t>
        <a:bodyPr/>
        <a:lstStyle/>
        <a:p>
          <a:endParaRPr lang="es-ES"/>
        </a:p>
      </dgm:t>
    </dgm:pt>
    <dgm:pt modelId="{977B818C-855B-49DD-B7DD-B8D31F83AC23}" type="sibTrans" cxnId="{40323534-8C55-485F-8148-E134D3C9FAD5}">
      <dgm:prSet/>
      <dgm:spPr>
        <a:noFill/>
        <a:ln w="9525">
          <a:solidFill>
            <a:srgbClr val="00CCCC"/>
          </a:solidFill>
          <a:prstDash val="sysDot"/>
        </a:ln>
      </dgm:spPr>
      <dgm:t>
        <a:bodyPr/>
        <a:lstStyle/>
        <a:p>
          <a:endParaRPr lang="es-ES"/>
        </a:p>
      </dgm:t>
    </dgm:pt>
    <dgm:pt modelId="{7DAD55F5-F76B-4FF0-AEB5-2F4180C77814}">
      <dgm:prSet phldrT="[Texto]" custT="1"/>
      <dgm:spPr>
        <a:solidFill>
          <a:srgbClr val="00CCCC"/>
        </a:solidFill>
      </dgm:spPr>
      <dgm:t>
        <a:bodyPr/>
        <a:lstStyle/>
        <a:p>
          <a:r>
            <a:rPr lang="es-ES" altLang="es-MX" sz="1100" dirty="0" err="1">
              <a:solidFill>
                <a:schemeClr val="bg1"/>
              </a:solidFill>
              <a:latin typeface="Helvetica Light"/>
            </a:rPr>
            <a:t>greater</a:t>
          </a:r>
          <a:r>
            <a:rPr lang="es-ES" altLang="es-MX" sz="1100" dirty="0">
              <a:solidFill>
                <a:schemeClr val="bg1"/>
              </a:solidFill>
              <a:latin typeface="Helvetica Light"/>
            </a:rPr>
            <a:t> </a:t>
          </a:r>
          <a:r>
            <a:rPr lang="es-ES" altLang="es-MX" sz="1100" dirty="0" err="1">
              <a:solidFill>
                <a:schemeClr val="bg1"/>
              </a:solidFill>
              <a:latin typeface="Helvetica Light"/>
            </a:rPr>
            <a:t>comfort</a:t>
          </a:r>
          <a:endParaRPr lang="es-ES" sz="1100" dirty="0">
            <a:solidFill>
              <a:schemeClr val="bg1"/>
            </a:solidFill>
            <a:latin typeface="Helvetica Light"/>
          </a:endParaRPr>
        </a:p>
      </dgm:t>
    </dgm:pt>
    <dgm:pt modelId="{6D25A56B-0FC6-4865-ABFD-3CE8CFB2E2CE}" type="parTrans" cxnId="{129D1C8D-15B8-4E0B-8D79-DB3395F4909D}">
      <dgm:prSet/>
      <dgm:spPr/>
      <dgm:t>
        <a:bodyPr/>
        <a:lstStyle/>
        <a:p>
          <a:endParaRPr lang="es-ES"/>
        </a:p>
      </dgm:t>
    </dgm:pt>
    <dgm:pt modelId="{2F050FC8-C06E-4A95-9552-C9819698DBE0}" type="sibTrans" cxnId="{129D1C8D-15B8-4E0B-8D79-DB3395F4909D}">
      <dgm:prSet/>
      <dgm:spPr>
        <a:noFill/>
        <a:ln w="9525">
          <a:solidFill>
            <a:srgbClr val="00CCCC"/>
          </a:solidFill>
          <a:prstDash val="sysDot"/>
        </a:ln>
      </dgm:spPr>
      <dgm:t>
        <a:bodyPr/>
        <a:lstStyle/>
        <a:p>
          <a:endParaRPr lang="es-ES"/>
        </a:p>
      </dgm:t>
    </dgm:pt>
    <dgm:pt modelId="{EDF81829-920C-47A7-A505-CDC4706AF28E}">
      <dgm:prSet custT="1"/>
      <dgm:spPr>
        <a:solidFill>
          <a:srgbClr val="00CCCC"/>
        </a:solidFill>
      </dgm:spPr>
      <dgm:t>
        <a:bodyPr/>
        <a:lstStyle/>
        <a:p>
          <a:r>
            <a:rPr lang="en-US" altLang="es-MX" sz="1100" dirty="0">
              <a:solidFill>
                <a:schemeClr val="bg1"/>
              </a:solidFill>
              <a:latin typeface="Helvetica Light"/>
            </a:rPr>
            <a:t>within its urban and social environment</a:t>
          </a:r>
          <a:endParaRPr lang="es-MX" sz="1100" dirty="0">
            <a:solidFill>
              <a:schemeClr val="bg1"/>
            </a:solidFill>
            <a:latin typeface="Helvetica Light"/>
          </a:endParaRPr>
        </a:p>
      </dgm:t>
    </dgm:pt>
    <dgm:pt modelId="{378AC6F8-D2AB-49E8-BDE0-F14E9FBDFB18}" type="parTrans" cxnId="{DE484588-2632-4E14-B352-CDB7A4511FF1}">
      <dgm:prSet/>
      <dgm:spPr/>
      <dgm:t>
        <a:bodyPr/>
        <a:lstStyle/>
        <a:p>
          <a:endParaRPr lang="es-ES"/>
        </a:p>
      </dgm:t>
    </dgm:pt>
    <dgm:pt modelId="{080CD4F3-5A19-4AA1-9011-4C061B0EE76E}" type="sibTrans" cxnId="{DE484588-2632-4E14-B352-CDB7A4511FF1}">
      <dgm:prSet/>
      <dgm:spPr>
        <a:noFill/>
        <a:ln w="9525">
          <a:solidFill>
            <a:srgbClr val="00CCCC"/>
          </a:solidFill>
          <a:prstDash val="sysDot"/>
        </a:ln>
      </dgm:spPr>
      <dgm:t>
        <a:bodyPr/>
        <a:lstStyle/>
        <a:p>
          <a:endParaRPr lang="es-ES"/>
        </a:p>
      </dgm:t>
    </dgm:pt>
    <dgm:pt modelId="{C0DA0C24-0A0A-47B5-BAAB-823828840188}">
      <dgm:prSet custT="1"/>
      <dgm:spPr>
        <a:solidFill>
          <a:srgbClr val="00CCCC"/>
        </a:solidFill>
      </dgm:spPr>
      <dgm:t>
        <a:bodyPr/>
        <a:lstStyle/>
        <a:p>
          <a:r>
            <a:rPr lang="es-ES" altLang="es-MX" sz="1100" dirty="0" err="1">
              <a:solidFill>
                <a:schemeClr val="bg1"/>
              </a:solidFill>
              <a:latin typeface="Helvetica Light"/>
            </a:rPr>
            <a:t>integrated</a:t>
          </a:r>
          <a:r>
            <a:rPr lang="es-ES" altLang="es-MX" sz="1100" dirty="0">
              <a:solidFill>
                <a:schemeClr val="bg1"/>
              </a:solidFill>
              <a:latin typeface="Helvetica Light"/>
            </a:rPr>
            <a:t> </a:t>
          </a:r>
          <a:r>
            <a:rPr lang="es-ES" altLang="es-MX" sz="1100" dirty="0" err="1">
              <a:solidFill>
                <a:schemeClr val="bg1"/>
              </a:solidFill>
              <a:latin typeface="Helvetica Light"/>
            </a:rPr>
            <a:t>vision</a:t>
          </a:r>
          <a:endParaRPr lang="es-MX" sz="1100" dirty="0">
            <a:solidFill>
              <a:schemeClr val="bg1"/>
            </a:solidFill>
            <a:latin typeface="Helvetica Light"/>
          </a:endParaRPr>
        </a:p>
      </dgm:t>
    </dgm:pt>
    <dgm:pt modelId="{8ADB9388-3B8A-418B-8795-A8463991E525}" type="parTrans" cxnId="{69C364D9-7DBE-416C-B79A-D14190DC6B54}">
      <dgm:prSet/>
      <dgm:spPr/>
      <dgm:t>
        <a:bodyPr/>
        <a:lstStyle/>
        <a:p>
          <a:endParaRPr lang="es-ES"/>
        </a:p>
      </dgm:t>
    </dgm:pt>
    <dgm:pt modelId="{051AB810-9EF8-4138-A043-91916BCA0E2D}" type="sibTrans" cxnId="{69C364D9-7DBE-416C-B79A-D14190DC6B54}">
      <dgm:prSet/>
      <dgm:spPr>
        <a:noFill/>
        <a:ln>
          <a:solidFill>
            <a:srgbClr val="00CCCC"/>
          </a:solidFill>
        </a:ln>
      </dgm:spPr>
      <dgm:t>
        <a:bodyPr/>
        <a:lstStyle/>
        <a:p>
          <a:endParaRPr lang="es-ES"/>
        </a:p>
      </dgm:t>
    </dgm:pt>
    <dgm:pt modelId="{9F1D3923-AE8E-4639-B2B5-A05D6201CA15}">
      <dgm:prSet custT="1"/>
      <dgm:spPr>
        <a:solidFill>
          <a:srgbClr val="00CCCC"/>
        </a:solidFill>
      </dgm:spPr>
      <dgm:t>
        <a:bodyPr/>
        <a:lstStyle/>
        <a:p>
          <a:r>
            <a:rPr lang="en-US" altLang="es-MX" sz="1100" dirty="0">
              <a:solidFill>
                <a:schemeClr val="bg1"/>
              </a:solidFill>
              <a:latin typeface="Helvetica Light"/>
            </a:rPr>
            <a:t>Transforming the way housing is built and equipped</a:t>
          </a:r>
          <a:endParaRPr lang="es-MX" sz="1100" dirty="0">
            <a:solidFill>
              <a:schemeClr val="bg1"/>
            </a:solidFill>
            <a:latin typeface="Helvetica Light"/>
          </a:endParaRPr>
        </a:p>
      </dgm:t>
    </dgm:pt>
    <dgm:pt modelId="{70A6D698-9131-41FA-A2EF-ACE1A8263CED}" type="parTrans" cxnId="{3C289DE8-D7F5-4476-9459-671734E00181}">
      <dgm:prSet/>
      <dgm:spPr/>
      <dgm:t>
        <a:bodyPr/>
        <a:lstStyle/>
        <a:p>
          <a:endParaRPr lang="es-ES"/>
        </a:p>
      </dgm:t>
    </dgm:pt>
    <dgm:pt modelId="{3C11C487-1797-4F3F-A622-3310E8655AFA}" type="sibTrans" cxnId="{3C289DE8-D7F5-4476-9459-671734E00181}">
      <dgm:prSet/>
      <dgm:spPr>
        <a:noFill/>
        <a:ln w="9525">
          <a:solidFill>
            <a:srgbClr val="00CCCC"/>
          </a:solidFill>
          <a:prstDash val="sysDot"/>
        </a:ln>
      </dgm:spPr>
      <dgm:t>
        <a:bodyPr/>
        <a:lstStyle/>
        <a:p>
          <a:endParaRPr lang="es-ES"/>
        </a:p>
      </dgm:t>
    </dgm:pt>
    <dgm:pt modelId="{2998F114-4DE4-4BB0-8F50-4EEEED822F07}">
      <dgm:prSet custT="1"/>
      <dgm:spPr>
        <a:solidFill>
          <a:srgbClr val="00CCCC"/>
        </a:solidFill>
      </dgm:spPr>
      <dgm:t>
        <a:bodyPr/>
        <a:lstStyle/>
        <a:p>
          <a:endParaRPr lang="es-MX" sz="1100" b="0" i="0" dirty="0">
            <a:solidFill>
              <a:schemeClr val="bg1"/>
            </a:solidFill>
            <a:latin typeface="Helvetica Light"/>
          </a:endParaRPr>
        </a:p>
        <a:p>
          <a:r>
            <a:rPr lang="en-US" sz="1100" b="0" i="0" dirty="0">
              <a:solidFill>
                <a:schemeClr val="bg1"/>
              </a:solidFill>
              <a:latin typeface="Helvetica Light"/>
            </a:rPr>
            <a:t>quality of life and sustainability</a:t>
          </a:r>
          <a:endParaRPr lang="es-MX" sz="1100" dirty="0">
            <a:solidFill>
              <a:schemeClr val="bg1"/>
            </a:solidFill>
            <a:latin typeface="Helvetica Light"/>
          </a:endParaRPr>
        </a:p>
      </dgm:t>
    </dgm:pt>
    <dgm:pt modelId="{FAFDEEF1-FFD2-4693-A971-19A07A19EA60}" type="parTrans" cxnId="{3B56DA8F-995F-44BE-BAEB-F67E51EC0682}">
      <dgm:prSet/>
      <dgm:spPr/>
      <dgm:t>
        <a:bodyPr/>
        <a:lstStyle/>
        <a:p>
          <a:endParaRPr lang="es-ES"/>
        </a:p>
      </dgm:t>
    </dgm:pt>
    <dgm:pt modelId="{27B77F8B-266F-49FB-B354-E6DA838A020E}" type="sibTrans" cxnId="{3B56DA8F-995F-44BE-BAEB-F67E51EC0682}">
      <dgm:prSet/>
      <dgm:spPr>
        <a:noFill/>
        <a:ln w="9525">
          <a:solidFill>
            <a:srgbClr val="00CCCC"/>
          </a:solidFill>
          <a:prstDash val="sysDot"/>
        </a:ln>
      </dgm:spPr>
      <dgm:t>
        <a:bodyPr/>
        <a:lstStyle/>
        <a:p>
          <a:endParaRPr lang="es-ES"/>
        </a:p>
      </dgm:t>
    </dgm:pt>
    <dgm:pt modelId="{9E9F4E3A-5D76-4E2B-8E05-7B52E7FBC914}">
      <dgm:prSet custT="1"/>
      <dgm:spPr>
        <a:solidFill>
          <a:srgbClr val="00CCCC"/>
        </a:solidFill>
      </dgm:spPr>
      <dgm:t>
        <a:bodyPr/>
        <a:lstStyle/>
        <a:p>
          <a:r>
            <a:rPr lang="en-US" altLang="es-MX" sz="1100" dirty="0">
              <a:solidFill>
                <a:schemeClr val="bg1"/>
              </a:solidFill>
              <a:latin typeface="Helvetica Light"/>
            </a:rPr>
            <a:t>should privilege urban planning and bioclimatic design</a:t>
          </a:r>
          <a:endParaRPr lang="es-MX" sz="1100" dirty="0">
            <a:solidFill>
              <a:schemeClr val="bg1"/>
            </a:solidFill>
            <a:latin typeface="Helvetica Light"/>
          </a:endParaRPr>
        </a:p>
      </dgm:t>
    </dgm:pt>
    <dgm:pt modelId="{795F179F-4DFC-4053-B6D4-9EEA8FAC215F}" type="parTrans" cxnId="{6A653482-3CCA-48FB-9B01-8B6C6DF039D2}">
      <dgm:prSet/>
      <dgm:spPr/>
      <dgm:t>
        <a:bodyPr/>
        <a:lstStyle/>
        <a:p>
          <a:endParaRPr lang="es-ES"/>
        </a:p>
      </dgm:t>
    </dgm:pt>
    <dgm:pt modelId="{9CFDEB78-CB8B-42F6-A4C5-8E74107C4800}" type="sibTrans" cxnId="{6A653482-3CCA-48FB-9B01-8B6C6DF039D2}">
      <dgm:prSet/>
      <dgm:spPr>
        <a:noFill/>
        <a:ln w="9525">
          <a:solidFill>
            <a:srgbClr val="00CCCC"/>
          </a:solidFill>
          <a:prstDash val="sysDot"/>
        </a:ln>
      </dgm:spPr>
      <dgm:t>
        <a:bodyPr/>
        <a:lstStyle/>
        <a:p>
          <a:endParaRPr lang="es-ES"/>
        </a:p>
      </dgm:t>
    </dgm:pt>
    <dgm:pt modelId="{5211E23F-8679-4E58-95AC-BF420F8D7032}">
      <dgm:prSet custT="1"/>
      <dgm:spPr>
        <a:solidFill>
          <a:srgbClr val="00CCCC"/>
        </a:solidFill>
      </dgm:spPr>
      <dgm:t>
        <a:bodyPr/>
        <a:lstStyle/>
        <a:p>
          <a:r>
            <a:rPr lang="es-ES" altLang="es-MX" sz="1100" dirty="0">
              <a:solidFill>
                <a:schemeClr val="bg1"/>
              </a:solidFill>
              <a:latin typeface="Helvetica Light"/>
            </a:rPr>
            <a:t>Human capital </a:t>
          </a:r>
          <a:r>
            <a:rPr lang="es-ES" altLang="es-MX" sz="1100" dirty="0" err="1">
              <a:solidFill>
                <a:schemeClr val="bg1"/>
              </a:solidFill>
              <a:latin typeface="Helvetica Light"/>
            </a:rPr>
            <a:t>development</a:t>
          </a:r>
          <a:endParaRPr lang="es-MX" sz="1100" dirty="0">
            <a:solidFill>
              <a:schemeClr val="bg1"/>
            </a:solidFill>
            <a:latin typeface="Helvetica Light"/>
          </a:endParaRPr>
        </a:p>
      </dgm:t>
    </dgm:pt>
    <dgm:pt modelId="{86985BB5-E0D6-46DE-A109-A8CDF0F99F0A}" type="parTrans" cxnId="{E9783EB4-7965-4E16-BF39-820DEF8F3001}">
      <dgm:prSet/>
      <dgm:spPr/>
      <dgm:t>
        <a:bodyPr/>
        <a:lstStyle/>
        <a:p>
          <a:endParaRPr lang="es-ES"/>
        </a:p>
      </dgm:t>
    </dgm:pt>
    <dgm:pt modelId="{D92BE273-B604-48A9-A117-34B3CD2715AC}" type="sibTrans" cxnId="{E9783EB4-7965-4E16-BF39-820DEF8F3001}">
      <dgm:prSet/>
      <dgm:spPr>
        <a:noFill/>
        <a:ln w="9525">
          <a:solidFill>
            <a:srgbClr val="00CCCC"/>
          </a:solidFill>
          <a:prstDash val="sysDot"/>
        </a:ln>
      </dgm:spPr>
      <dgm:t>
        <a:bodyPr/>
        <a:lstStyle/>
        <a:p>
          <a:endParaRPr lang="es-ES"/>
        </a:p>
      </dgm:t>
    </dgm:pt>
    <dgm:pt modelId="{8BB82E93-DFA8-408A-85E0-7515AE2B7DB9}">
      <dgm:prSet custT="1"/>
      <dgm:spPr>
        <a:solidFill>
          <a:srgbClr val="00CCCC"/>
        </a:solidFill>
      </dgm:spPr>
      <dgm:t>
        <a:bodyPr/>
        <a:lstStyle/>
        <a:p>
          <a:r>
            <a:rPr lang="es-ES" altLang="es-MX" sz="1100" dirty="0" err="1">
              <a:solidFill>
                <a:schemeClr val="bg1"/>
              </a:solidFill>
              <a:latin typeface="Helvetica Light"/>
            </a:rPr>
            <a:t>state</a:t>
          </a:r>
          <a:r>
            <a:rPr lang="es-ES" altLang="es-MX" sz="1100" dirty="0">
              <a:solidFill>
                <a:schemeClr val="bg1"/>
              </a:solidFill>
              <a:latin typeface="Helvetica Light"/>
            </a:rPr>
            <a:t> and municipal </a:t>
          </a:r>
          <a:r>
            <a:rPr lang="es-ES" altLang="es-MX" sz="1100" dirty="0" err="1">
              <a:solidFill>
                <a:schemeClr val="bg1"/>
              </a:solidFill>
              <a:latin typeface="Helvetica Light"/>
            </a:rPr>
            <a:t>government</a:t>
          </a:r>
          <a:r>
            <a:rPr lang="es-ES" altLang="es-MX" sz="1100" dirty="0">
              <a:solidFill>
                <a:schemeClr val="bg1"/>
              </a:solidFill>
              <a:latin typeface="Helvetica Light"/>
            </a:rPr>
            <a:t>.</a:t>
          </a:r>
          <a:endParaRPr lang="es-MX" altLang="es-MX" sz="1100" dirty="0">
            <a:solidFill>
              <a:schemeClr val="bg1"/>
            </a:solidFill>
            <a:latin typeface="Helvetica Light"/>
          </a:endParaRPr>
        </a:p>
      </dgm:t>
    </dgm:pt>
    <dgm:pt modelId="{5EEC8730-A7FB-4E17-8B52-A3D053D1089A}" type="parTrans" cxnId="{A2A12460-F931-43FB-8ED0-8A69435A97C6}">
      <dgm:prSet/>
      <dgm:spPr/>
      <dgm:t>
        <a:bodyPr/>
        <a:lstStyle/>
        <a:p>
          <a:endParaRPr lang="es-ES"/>
        </a:p>
      </dgm:t>
    </dgm:pt>
    <dgm:pt modelId="{37BE53E1-3F04-49C8-83C9-1D540DBA94D1}" type="sibTrans" cxnId="{A2A12460-F931-43FB-8ED0-8A69435A97C6}">
      <dgm:prSet/>
      <dgm:spPr>
        <a:noFill/>
        <a:ln w="9525">
          <a:solidFill>
            <a:srgbClr val="00CCCC"/>
          </a:solidFill>
          <a:prstDash val="sysDot"/>
        </a:ln>
      </dgm:spPr>
      <dgm:t>
        <a:bodyPr/>
        <a:lstStyle/>
        <a:p>
          <a:endParaRPr lang="es-ES"/>
        </a:p>
      </dgm:t>
    </dgm:pt>
    <dgm:pt modelId="{376FA1C1-FB1E-4AB8-A516-9B8A32EA2D83}" type="pres">
      <dgm:prSet presAssocID="{BB14A335-D847-4A9D-9AD1-0BB66636EBB4}" presName="Name0" presStyleCnt="0">
        <dgm:presLayoutVars>
          <dgm:chMax val="1"/>
          <dgm:dir/>
          <dgm:animLvl val="ctr"/>
          <dgm:resizeHandles val="exact"/>
        </dgm:presLayoutVars>
      </dgm:prSet>
      <dgm:spPr/>
      <dgm:t>
        <a:bodyPr/>
        <a:lstStyle/>
        <a:p>
          <a:endParaRPr lang="en-US"/>
        </a:p>
      </dgm:t>
    </dgm:pt>
    <dgm:pt modelId="{07BED3C6-83CA-44AD-94CC-B65D9ECD8757}" type="pres">
      <dgm:prSet presAssocID="{2DD431D0-B01E-4E26-BBD0-39117C3F38B6}" presName="centerShape" presStyleLbl="node0" presStyleIdx="0" presStyleCnt="1"/>
      <dgm:spPr/>
      <dgm:t>
        <a:bodyPr/>
        <a:lstStyle/>
        <a:p>
          <a:endParaRPr lang="en-US"/>
        </a:p>
      </dgm:t>
    </dgm:pt>
    <dgm:pt modelId="{2A70478B-D295-4084-9CEC-A50ADAAF7455}" type="pres">
      <dgm:prSet presAssocID="{C0DA0C24-0A0A-47B5-BAAB-823828840188}" presName="node" presStyleLbl="node1" presStyleIdx="0" presStyleCnt="9">
        <dgm:presLayoutVars>
          <dgm:bulletEnabled val="1"/>
        </dgm:presLayoutVars>
      </dgm:prSet>
      <dgm:spPr/>
      <dgm:t>
        <a:bodyPr/>
        <a:lstStyle/>
        <a:p>
          <a:endParaRPr lang="en-US"/>
        </a:p>
      </dgm:t>
    </dgm:pt>
    <dgm:pt modelId="{E4CD2822-C8CA-436C-AE47-69F139CB4FF6}" type="pres">
      <dgm:prSet presAssocID="{C0DA0C24-0A0A-47B5-BAAB-823828840188}" presName="dummy" presStyleCnt="0"/>
      <dgm:spPr/>
    </dgm:pt>
    <dgm:pt modelId="{8278D54A-C36F-492F-A1BC-71DDFF9B79C3}" type="pres">
      <dgm:prSet presAssocID="{051AB810-9EF8-4138-A043-91916BCA0E2D}" presName="sibTrans" presStyleLbl="sibTrans2D1" presStyleIdx="0" presStyleCnt="9"/>
      <dgm:spPr/>
      <dgm:t>
        <a:bodyPr/>
        <a:lstStyle/>
        <a:p>
          <a:endParaRPr lang="en-US"/>
        </a:p>
      </dgm:t>
    </dgm:pt>
    <dgm:pt modelId="{8665D9A9-8925-4C28-AEC7-FC163E8B7A79}" type="pres">
      <dgm:prSet presAssocID="{7DAD55F5-F76B-4FF0-AEB5-2F4180C77814}" presName="node" presStyleLbl="node1" presStyleIdx="1" presStyleCnt="9">
        <dgm:presLayoutVars>
          <dgm:bulletEnabled val="1"/>
        </dgm:presLayoutVars>
      </dgm:prSet>
      <dgm:spPr/>
      <dgm:t>
        <a:bodyPr/>
        <a:lstStyle/>
        <a:p>
          <a:endParaRPr lang="en-US"/>
        </a:p>
      </dgm:t>
    </dgm:pt>
    <dgm:pt modelId="{6F8FB152-0D32-4087-BA26-335C3DBEE098}" type="pres">
      <dgm:prSet presAssocID="{7DAD55F5-F76B-4FF0-AEB5-2F4180C77814}" presName="dummy" presStyleCnt="0"/>
      <dgm:spPr/>
    </dgm:pt>
    <dgm:pt modelId="{3C6CE8AF-1101-4FBD-93A0-B2C361634519}" type="pres">
      <dgm:prSet presAssocID="{2F050FC8-C06E-4A95-9552-C9819698DBE0}" presName="sibTrans" presStyleLbl="sibTrans2D1" presStyleIdx="1" presStyleCnt="9"/>
      <dgm:spPr/>
      <dgm:t>
        <a:bodyPr/>
        <a:lstStyle/>
        <a:p>
          <a:endParaRPr lang="en-US"/>
        </a:p>
      </dgm:t>
    </dgm:pt>
    <dgm:pt modelId="{A60484DE-76CD-4E67-A176-C7008479A4DC}" type="pres">
      <dgm:prSet presAssocID="{6C88297B-1E45-43C5-9E27-4144DC56FECE}" presName="node" presStyleLbl="node1" presStyleIdx="2" presStyleCnt="9">
        <dgm:presLayoutVars>
          <dgm:bulletEnabled val="1"/>
        </dgm:presLayoutVars>
      </dgm:prSet>
      <dgm:spPr/>
      <dgm:t>
        <a:bodyPr/>
        <a:lstStyle/>
        <a:p>
          <a:endParaRPr lang="en-US"/>
        </a:p>
      </dgm:t>
    </dgm:pt>
    <dgm:pt modelId="{8265BE10-A464-4C52-806B-273676E589B0}" type="pres">
      <dgm:prSet presAssocID="{6C88297B-1E45-43C5-9E27-4144DC56FECE}" presName="dummy" presStyleCnt="0"/>
      <dgm:spPr/>
    </dgm:pt>
    <dgm:pt modelId="{2837442D-F95B-49D6-9415-726AD5642AC4}" type="pres">
      <dgm:prSet presAssocID="{977B818C-855B-49DD-B7DD-B8D31F83AC23}" presName="sibTrans" presStyleLbl="sibTrans2D1" presStyleIdx="2" presStyleCnt="9"/>
      <dgm:spPr/>
      <dgm:t>
        <a:bodyPr/>
        <a:lstStyle/>
        <a:p>
          <a:endParaRPr lang="en-US"/>
        </a:p>
      </dgm:t>
    </dgm:pt>
    <dgm:pt modelId="{E6425F7B-78F8-4C3E-A44B-9C8F006F9931}" type="pres">
      <dgm:prSet presAssocID="{EDF81829-920C-47A7-A505-CDC4706AF28E}" presName="node" presStyleLbl="node1" presStyleIdx="3" presStyleCnt="9">
        <dgm:presLayoutVars>
          <dgm:bulletEnabled val="1"/>
        </dgm:presLayoutVars>
      </dgm:prSet>
      <dgm:spPr/>
      <dgm:t>
        <a:bodyPr/>
        <a:lstStyle/>
        <a:p>
          <a:endParaRPr lang="en-US"/>
        </a:p>
      </dgm:t>
    </dgm:pt>
    <dgm:pt modelId="{5703ABAB-AF8A-4A55-80D2-4D069EE10EF5}" type="pres">
      <dgm:prSet presAssocID="{EDF81829-920C-47A7-A505-CDC4706AF28E}" presName="dummy" presStyleCnt="0"/>
      <dgm:spPr/>
    </dgm:pt>
    <dgm:pt modelId="{21C6C023-AD10-4172-9924-2C187469E145}" type="pres">
      <dgm:prSet presAssocID="{080CD4F3-5A19-4AA1-9011-4C061B0EE76E}" presName="sibTrans" presStyleLbl="sibTrans2D1" presStyleIdx="3" presStyleCnt="9"/>
      <dgm:spPr/>
      <dgm:t>
        <a:bodyPr/>
        <a:lstStyle/>
        <a:p>
          <a:endParaRPr lang="en-US"/>
        </a:p>
      </dgm:t>
    </dgm:pt>
    <dgm:pt modelId="{AFA66036-D1F6-4338-AF6F-C4084DE86127}" type="pres">
      <dgm:prSet presAssocID="{9F1D3923-AE8E-4639-B2B5-A05D6201CA15}" presName="node" presStyleLbl="node1" presStyleIdx="4" presStyleCnt="9">
        <dgm:presLayoutVars>
          <dgm:bulletEnabled val="1"/>
        </dgm:presLayoutVars>
      </dgm:prSet>
      <dgm:spPr/>
      <dgm:t>
        <a:bodyPr/>
        <a:lstStyle/>
        <a:p>
          <a:endParaRPr lang="en-US"/>
        </a:p>
      </dgm:t>
    </dgm:pt>
    <dgm:pt modelId="{A19DC333-54BD-4F19-8E86-98793791B43E}" type="pres">
      <dgm:prSet presAssocID="{9F1D3923-AE8E-4639-B2B5-A05D6201CA15}" presName="dummy" presStyleCnt="0"/>
      <dgm:spPr/>
    </dgm:pt>
    <dgm:pt modelId="{9C979CB2-CC2A-4B08-8897-A49B7BFF5A8F}" type="pres">
      <dgm:prSet presAssocID="{3C11C487-1797-4F3F-A622-3310E8655AFA}" presName="sibTrans" presStyleLbl="sibTrans2D1" presStyleIdx="4" presStyleCnt="9"/>
      <dgm:spPr/>
      <dgm:t>
        <a:bodyPr/>
        <a:lstStyle/>
        <a:p>
          <a:endParaRPr lang="en-US"/>
        </a:p>
      </dgm:t>
    </dgm:pt>
    <dgm:pt modelId="{C99FDC6C-703A-4406-889A-1BAC034314E4}" type="pres">
      <dgm:prSet presAssocID="{2998F114-4DE4-4BB0-8F50-4EEEED822F07}" presName="node" presStyleLbl="node1" presStyleIdx="5" presStyleCnt="9">
        <dgm:presLayoutVars>
          <dgm:bulletEnabled val="1"/>
        </dgm:presLayoutVars>
      </dgm:prSet>
      <dgm:spPr/>
      <dgm:t>
        <a:bodyPr/>
        <a:lstStyle/>
        <a:p>
          <a:endParaRPr lang="en-US"/>
        </a:p>
      </dgm:t>
    </dgm:pt>
    <dgm:pt modelId="{029BB343-31C1-4B37-A649-19A7F21520CF}" type="pres">
      <dgm:prSet presAssocID="{2998F114-4DE4-4BB0-8F50-4EEEED822F07}" presName="dummy" presStyleCnt="0"/>
      <dgm:spPr/>
    </dgm:pt>
    <dgm:pt modelId="{2DE14A3E-01A7-40B7-BCC2-F187C02BA1D4}" type="pres">
      <dgm:prSet presAssocID="{27B77F8B-266F-49FB-B354-E6DA838A020E}" presName="sibTrans" presStyleLbl="sibTrans2D1" presStyleIdx="5" presStyleCnt="9"/>
      <dgm:spPr/>
      <dgm:t>
        <a:bodyPr/>
        <a:lstStyle/>
        <a:p>
          <a:endParaRPr lang="en-US"/>
        </a:p>
      </dgm:t>
    </dgm:pt>
    <dgm:pt modelId="{A6046D83-B65E-47B3-9632-2453868E5292}" type="pres">
      <dgm:prSet presAssocID="{9E9F4E3A-5D76-4E2B-8E05-7B52E7FBC914}" presName="node" presStyleLbl="node1" presStyleIdx="6" presStyleCnt="9">
        <dgm:presLayoutVars>
          <dgm:bulletEnabled val="1"/>
        </dgm:presLayoutVars>
      </dgm:prSet>
      <dgm:spPr/>
      <dgm:t>
        <a:bodyPr/>
        <a:lstStyle/>
        <a:p>
          <a:endParaRPr lang="en-US"/>
        </a:p>
      </dgm:t>
    </dgm:pt>
    <dgm:pt modelId="{D6AA5F3E-167E-40E5-BE4D-15A5CF75C7D7}" type="pres">
      <dgm:prSet presAssocID="{9E9F4E3A-5D76-4E2B-8E05-7B52E7FBC914}" presName="dummy" presStyleCnt="0"/>
      <dgm:spPr/>
    </dgm:pt>
    <dgm:pt modelId="{C1432367-8629-413D-8CCF-CC50C72AB331}" type="pres">
      <dgm:prSet presAssocID="{9CFDEB78-CB8B-42F6-A4C5-8E74107C4800}" presName="sibTrans" presStyleLbl="sibTrans2D1" presStyleIdx="6" presStyleCnt="9"/>
      <dgm:spPr/>
      <dgm:t>
        <a:bodyPr/>
        <a:lstStyle/>
        <a:p>
          <a:endParaRPr lang="en-US"/>
        </a:p>
      </dgm:t>
    </dgm:pt>
    <dgm:pt modelId="{5CCD2F5E-6EBB-4785-8AFA-0AC25695E373}" type="pres">
      <dgm:prSet presAssocID="{5211E23F-8679-4E58-95AC-BF420F8D7032}" presName="node" presStyleLbl="node1" presStyleIdx="7" presStyleCnt="9">
        <dgm:presLayoutVars>
          <dgm:bulletEnabled val="1"/>
        </dgm:presLayoutVars>
      </dgm:prSet>
      <dgm:spPr/>
      <dgm:t>
        <a:bodyPr/>
        <a:lstStyle/>
        <a:p>
          <a:endParaRPr lang="en-US"/>
        </a:p>
      </dgm:t>
    </dgm:pt>
    <dgm:pt modelId="{2D4B3D98-290B-41B7-B105-7E827B953A0B}" type="pres">
      <dgm:prSet presAssocID="{5211E23F-8679-4E58-95AC-BF420F8D7032}" presName="dummy" presStyleCnt="0"/>
      <dgm:spPr/>
    </dgm:pt>
    <dgm:pt modelId="{6950E77E-103C-4777-90DD-70300584A629}" type="pres">
      <dgm:prSet presAssocID="{D92BE273-B604-48A9-A117-34B3CD2715AC}" presName="sibTrans" presStyleLbl="sibTrans2D1" presStyleIdx="7" presStyleCnt="9"/>
      <dgm:spPr/>
      <dgm:t>
        <a:bodyPr/>
        <a:lstStyle/>
        <a:p>
          <a:endParaRPr lang="en-US"/>
        </a:p>
      </dgm:t>
    </dgm:pt>
    <dgm:pt modelId="{CDC27B53-E48D-45B8-9416-04D9A29DA394}" type="pres">
      <dgm:prSet presAssocID="{8BB82E93-DFA8-408A-85E0-7515AE2B7DB9}" presName="node" presStyleLbl="node1" presStyleIdx="8" presStyleCnt="9">
        <dgm:presLayoutVars>
          <dgm:bulletEnabled val="1"/>
        </dgm:presLayoutVars>
      </dgm:prSet>
      <dgm:spPr/>
      <dgm:t>
        <a:bodyPr/>
        <a:lstStyle/>
        <a:p>
          <a:endParaRPr lang="en-US"/>
        </a:p>
      </dgm:t>
    </dgm:pt>
    <dgm:pt modelId="{D6E2EA48-1070-47A8-A7B9-56D396D9144F}" type="pres">
      <dgm:prSet presAssocID="{8BB82E93-DFA8-408A-85E0-7515AE2B7DB9}" presName="dummy" presStyleCnt="0"/>
      <dgm:spPr/>
    </dgm:pt>
    <dgm:pt modelId="{FFE0ACD1-6FC7-4E76-A944-FC32F572A5CA}" type="pres">
      <dgm:prSet presAssocID="{37BE53E1-3F04-49C8-83C9-1D540DBA94D1}" presName="sibTrans" presStyleLbl="sibTrans2D1" presStyleIdx="8" presStyleCnt="9"/>
      <dgm:spPr/>
      <dgm:t>
        <a:bodyPr/>
        <a:lstStyle/>
        <a:p>
          <a:endParaRPr lang="en-US"/>
        </a:p>
      </dgm:t>
    </dgm:pt>
  </dgm:ptLst>
  <dgm:cxnLst>
    <dgm:cxn modelId="{A3951A3B-DB65-472A-A4C0-07634A9AC0E3}" type="presOf" srcId="{2F050FC8-C06E-4A95-9552-C9819698DBE0}" destId="{3C6CE8AF-1101-4FBD-93A0-B2C361634519}" srcOrd="0" destOrd="0" presId="urn:microsoft.com/office/officeart/2005/8/layout/radial6"/>
    <dgm:cxn modelId="{3C289DE8-D7F5-4476-9459-671734E00181}" srcId="{2DD431D0-B01E-4E26-BBD0-39117C3F38B6}" destId="{9F1D3923-AE8E-4639-B2B5-A05D6201CA15}" srcOrd="4" destOrd="0" parTransId="{70A6D698-9131-41FA-A2EF-ACE1A8263CED}" sibTransId="{3C11C487-1797-4F3F-A622-3310E8655AFA}"/>
    <dgm:cxn modelId="{DE484588-2632-4E14-B352-CDB7A4511FF1}" srcId="{2DD431D0-B01E-4E26-BBD0-39117C3F38B6}" destId="{EDF81829-920C-47A7-A505-CDC4706AF28E}" srcOrd="3" destOrd="0" parTransId="{378AC6F8-D2AB-49E8-BDE0-F14E9FBDFB18}" sibTransId="{080CD4F3-5A19-4AA1-9011-4C061B0EE76E}"/>
    <dgm:cxn modelId="{2AE7E562-9E4C-4C23-A6D2-37A20A7E4537}" type="presOf" srcId="{6C88297B-1E45-43C5-9E27-4144DC56FECE}" destId="{A60484DE-76CD-4E67-A176-C7008479A4DC}" srcOrd="0" destOrd="0" presId="urn:microsoft.com/office/officeart/2005/8/layout/radial6"/>
    <dgm:cxn modelId="{6A653482-3CCA-48FB-9B01-8B6C6DF039D2}" srcId="{2DD431D0-B01E-4E26-BBD0-39117C3F38B6}" destId="{9E9F4E3A-5D76-4E2B-8E05-7B52E7FBC914}" srcOrd="6" destOrd="0" parTransId="{795F179F-4DFC-4053-B6D4-9EEA8FAC215F}" sibTransId="{9CFDEB78-CB8B-42F6-A4C5-8E74107C4800}"/>
    <dgm:cxn modelId="{9727194D-C89B-4CED-809A-5BC26FB6D8F9}" type="presOf" srcId="{7DAD55F5-F76B-4FF0-AEB5-2F4180C77814}" destId="{8665D9A9-8925-4C28-AEC7-FC163E8B7A79}" srcOrd="0" destOrd="0" presId="urn:microsoft.com/office/officeart/2005/8/layout/radial6"/>
    <dgm:cxn modelId="{40323534-8C55-485F-8148-E134D3C9FAD5}" srcId="{2DD431D0-B01E-4E26-BBD0-39117C3F38B6}" destId="{6C88297B-1E45-43C5-9E27-4144DC56FECE}" srcOrd="2" destOrd="0" parTransId="{53FEF860-261B-4B05-9AC0-525096894156}" sibTransId="{977B818C-855B-49DD-B7DD-B8D31F83AC23}"/>
    <dgm:cxn modelId="{6D9DA030-65FF-400D-B69D-5BC9ED6D120D}" type="presOf" srcId="{977B818C-855B-49DD-B7DD-B8D31F83AC23}" destId="{2837442D-F95B-49D6-9415-726AD5642AC4}" srcOrd="0" destOrd="0" presId="urn:microsoft.com/office/officeart/2005/8/layout/radial6"/>
    <dgm:cxn modelId="{D8C2C209-18C3-4E43-8DB7-9C3CB09EE31A}" type="presOf" srcId="{080CD4F3-5A19-4AA1-9011-4C061B0EE76E}" destId="{21C6C023-AD10-4172-9924-2C187469E145}" srcOrd="0" destOrd="0" presId="urn:microsoft.com/office/officeart/2005/8/layout/radial6"/>
    <dgm:cxn modelId="{129D1C8D-15B8-4E0B-8D79-DB3395F4909D}" srcId="{2DD431D0-B01E-4E26-BBD0-39117C3F38B6}" destId="{7DAD55F5-F76B-4FF0-AEB5-2F4180C77814}" srcOrd="1" destOrd="0" parTransId="{6D25A56B-0FC6-4865-ABFD-3CE8CFB2E2CE}" sibTransId="{2F050FC8-C06E-4A95-9552-C9819698DBE0}"/>
    <dgm:cxn modelId="{A2A12460-F931-43FB-8ED0-8A69435A97C6}" srcId="{2DD431D0-B01E-4E26-BBD0-39117C3F38B6}" destId="{8BB82E93-DFA8-408A-85E0-7515AE2B7DB9}" srcOrd="8" destOrd="0" parTransId="{5EEC8730-A7FB-4E17-8B52-A3D053D1089A}" sibTransId="{37BE53E1-3F04-49C8-83C9-1D540DBA94D1}"/>
    <dgm:cxn modelId="{F7C30F9E-3C7A-4C6B-8ADA-47953C3B30AF}" srcId="{BB14A335-D847-4A9D-9AD1-0BB66636EBB4}" destId="{2DD431D0-B01E-4E26-BBD0-39117C3F38B6}" srcOrd="0" destOrd="0" parTransId="{2E1850A9-77FA-420A-A38B-D9C46250323F}" sibTransId="{55587406-2D5E-4145-A0BA-4653F9A3B5A3}"/>
    <dgm:cxn modelId="{CCE9E0E2-FC60-4FC7-B863-6C828CB195E5}" type="presOf" srcId="{051AB810-9EF8-4138-A043-91916BCA0E2D}" destId="{8278D54A-C36F-492F-A1BC-71DDFF9B79C3}" srcOrd="0" destOrd="0" presId="urn:microsoft.com/office/officeart/2005/8/layout/radial6"/>
    <dgm:cxn modelId="{4FCE95D1-62DF-4BDF-8884-FD6A19314A80}" type="presOf" srcId="{9CFDEB78-CB8B-42F6-A4C5-8E74107C4800}" destId="{C1432367-8629-413D-8CCF-CC50C72AB331}" srcOrd="0" destOrd="0" presId="urn:microsoft.com/office/officeart/2005/8/layout/radial6"/>
    <dgm:cxn modelId="{A2514731-6932-4010-93B5-DDA12B83378D}" type="presOf" srcId="{9F1D3923-AE8E-4639-B2B5-A05D6201CA15}" destId="{AFA66036-D1F6-4338-AF6F-C4084DE86127}" srcOrd="0" destOrd="0" presId="urn:microsoft.com/office/officeart/2005/8/layout/radial6"/>
    <dgm:cxn modelId="{E9783EB4-7965-4E16-BF39-820DEF8F3001}" srcId="{2DD431D0-B01E-4E26-BBD0-39117C3F38B6}" destId="{5211E23F-8679-4E58-95AC-BF420F8D7032}" srcOrd="7" destOrd="0" parTransId="{86985BB5-E0D6-46DE-A109-A8CDF0F99F0A}" sibTransId="{D92BE273-B604-48A9-A117-34B3CD2715AC}"/>
    <dgm:cxn modelId="{617230F4-C619-4922-A430-5148C57FB111}" type="presOf" srcId="{3C11C487-1797-4F3F-A622-3310E8655AFA}" destId="{9C979CB2-CC2A-4B08-8897-A49B7BFF5A8F}" srcOrd="0" destOrd="0" presId="urn:microsoft.com/office/officeart/2005/8/layout/radial6"/>
    <dgm:cxn modelId="{B828679C-0BFF-40DF-ABC3-3C40918CD18C}" type="presOf" srcId="{2998F114-4DE4-4BB0-8F50-4EEEED822F07}" destId="{C99FDC6C-703A-4406-889A-1BAC034314E4}" srcOrd="0" destOrd="0" presId="urn:microsoft.com/office/officeart/2005/8/layout/radial6"/>
    <dgm:cxn modelId="{F55B5741-C480-4A14-8AD8-ABD91FA9084C}" type="presOf" srcId="{37BE53E1-3F04-49C8-83C9-1D540DBA94D1}" destId="{FFE0ACD1-6FC7-4E76-A944-FC32F572A5CA}" srcOrd="0" destOrd="0" presId="urn:microsoft.com/office/officeart/2005/8/layout/radial6"/>
    <dgm:cxn modelId="{69C364D9-7DBE-416C-B79A-D14190DC6B54}" srcId="{2DD431D0-B01E-4E26-BBD0-39117C3F38B6}" destId="{C0DA0C24-0A0A-47B5-BAAB-823828840188}" srcOrd="0" destOrd="0" parTransId="{8ADB9388-3B8A-418B-8795-A8463991E525}" sibTransId="{051AB810-9EF8-4138-A043-91916BCA0E2D}"/>
    <dgm:cxn modelId="{B64B517C-7649-48EC-A371-B1A18727DDFA}" type="presOf" srcId="{8BB82E93-DFA8-408A-85E0-7515AE2B7DB9}" destId="{CDC27B53-E48D-45B8-9416-04D9A29DA394}" srcOrd="0" destOrd="0" presId="urn:microsoft.com/office/officeart/2005/8/layout/radial6"/>
    <dgm:cxn modelId="{B07D0339-4B06-425E-9B75-91A67E04590D}" type="presOf" srcId="{EDF81829-920C-47A7-A505-CDC4706AF28E}" destId="{E6425F7B-78F8-4C3E-A44B-9C8F006F9931}" srcOrd="0" destOrd="0" presId="urn:microsoft.com/office/officeart/2005/8/layout/radial6"/>
    <dgm:cxn modelId="{0448DC52-0DF7-41E3-9185-D8663D05019B}" type="presOf" srcId="{C0DA0C24-0A0A-47B5-BAAB-823828840188}" destId="{2A70478B-D295-4084-9CEC-A50ADAAF7455}" srcOrd="0" destOrd="0" presId="urn:microsoft.com/office/officeart/2005/8/layout/radial6"/>
    <dgm:cxn modelId="{6B63864B-6D06-4E9C-BC3C-9D4C4BE59EDC}" type="presOf" srcId="{2DD431D0-B01E-4E26-BBD0-39117C3F38B6}" destId="{07BED3C6-83CA-44AD-94CC-B65D9ECD8757}" srcOrd="0" destOrd="0" presId="urn:microsoft.com/office/officeart/2005/8/layout/radial6"/>
    <dgm:cxn modelId="{21486CAB-189A-4995-AD20-5550DC4B4DCC}" type="presOf" srcId="{5211E23F-8679-4E58-95AC-BF420F8D7032}" destId="{5CCD2F5E-6EBB-4785-8AFA-0AC25695E373}" srcOrd="0" destOrd="0" presId="urn:microsoft.com/office/officeart/2005/8/layout/radial6"/>
    <dgm:cxn modelId="{3B56DA8F-995F-44BE-BAEB-F67E51EC0682}" srcId="{2DD431D0-B01E-4E26-BBD0-39117C3F38B6}" destId="{2998F114-4DE4-4BB0-8F50-4EEEED822F07}" srcOrd="5" destOrd="0" parTransId="{FAFDEEF1-FFD2-4693-A971-19A07A19EA60}" sibTransId="{27B77F8B-266F-49FB-B354-E6DA838A020E}"/>
    <dgm:cxn modelId="{683F6816-6C18-4938-AF18-B94CA1AC60E3}" type="presOf" srcId="{9E9F4E3A-5D76-4E2B-8E05-7B52E7FBC914}" destId="{A6046D83-B65E-47B3-9632-2453868E5292}" srcOrd="0" destOrd="0" presId="urn:microsoft.com/office/officeart/2005/8/layout/radial6"/>
    <dgm:cxn modelId="{60E9083B-82C3-43C3-B1F7-7D689987C5C0}" type="presOf" srcId="{BB14A335-D847-4A9D-9AD1-0BB66636EBB4}" destId="{376FA1C1-FB1E-4AB8-A516-9B8A32EA2D83}" srcOrd="0" destOrd="0" presId="urn:microsoft.com/office/officeart/2005/8/layout/radial6"/>
    <dgm:cxn modelId="{07D28FC5-96FC-4457-A06A-67713557264A}" type="presOf" srcId="{D92BE273-B604-48A9-A117-34B3CD2715AC}" destId="{6950E77E-103C-4777-90DD-70300584A629}" srcOrd="0" destOrd="0" presId="urn:microsoft.com/office/officeart/2005/8/layout/radial6"/>
    <dgm:cxn modelId="{E61BCA73-674F-4011-91A6-A596D9D60EA0}" type="presOf" srcId="{27B77F8B-266F-49FB-B354-E6DA838A020E}" destId="{2DE14A3E-01A7-40B7-BCC2-F187C02BA1D4}" srcOrd="0" destOrd="0" presId="urn:microsoft.com/office/officeart/2005/8/layout/radial6"/>
    <dgm:cxn modelId="{6A0D4A7C-78D5-4F52-A21A-B1C8EE4A0CB5}" type="presParOf" srcId="{376FA1C1-FB1E-4AB8-A516-9B8A32EA2D83}" destId="{07BED3C6-83CA-44AD-94CC-B65D9ECD8757}" srcOrd="0" destOrd="0" presId="urn:microsoft.com/office/officeart/2005/8/layout/radial6"/>
    <dgm:cxn modelId="{0A052E0C-DEF3-4CB0-AFDB-746140FE4299}" type="presParOf" srcId="{376FA1C1-FB1E-4AB8-A516-9B8A32EA2D83}" destId="{2A70478B-D295-4084-9CEC-A50ADAAF7455}" srcOrd="1" destOrd="0" presId="urn:microsoft.com/office/officeart/2005/8/layout/radial6"/>
    <dgm:cxn modelId="{3226BCA5-C752-4958-B07B-8FBF4801DB1A}" type="presParOf" srcId="{376FA1C1-FB1E-4AB8-A516-9B8A32EA2D83}" destId="{E4CD2822-C8CA-436C-AE47-69F139CB4FF6}" srcOrd="2" destOrd="0" presId="urn:microsoft.com/office/officeart/2005/8/layout/radial6"/>
    <dgm:cxn modelId="{04F7A11D-5EFE-4634-B595-97AF22F22F99}" type="presParOf" srcId="{376FA1C1-FB1E-4AB8-A516-9B8A32EA2D83}" destId="{8278D54A-C36F-492F-A1BC-71DDFF9B79C3}" srcOrd="3" destOrd="0" presId="urn:microsoft.com/office/officeart/2005/8/layout/radial6"/>
    <dgm:cxn modelId="{D197F765-9EDC-4B2F-8879-0B57A558FCF3}" type="presParOf" srcId="{376FA1C1-FB1E-4AB8-A516-9B8A32EA2D83}" destId="{8665D9A9-8925-4C28-AEC7-FC163E8B7A79}" srcOrd="4" destOrd="0" presId="urn:microsoft.com/office/officeart/2005/8/layout/radial6"/>
    <dgm:cxn modelId="{F90AF5C8-3ED8-4E6D-A3B0-E272EA8661D0}" type="presParOf" srcId="{376FA1C1-FB1E-4AB8-A516-9B8A32EA2D83}" destId="{6F8FB152-0D32-4087-BA26-335C3DBEE098}" srcOrd="5" destOrd="0" presId="urn:microsoft.com/office/officeart/2005/8/layout/radial6"/>
    <dgm:cxn modelId="{D6D5B515-522F-4BA5-AE26-FD57B522289A}" type="presParOf" srcId="{376FA1C1-FB1E-4AB8-A516-9B8A32EA2D83}" destId="{3C6CE8AF-1101-4FBD-93A0-B2C361634519}" srcOrd="6" destOrd="0" presId="urn:microsoft.com/office/officeart/2005/8/layout/radial6"/>
    <dgm:cxn modelId="{4BB6B8C5-1998-4588-9671-0298EA8FD2DF}" type="presParOf" srcId="{376FA1C1-FB1E-4AB8-A516-9B8A32EA2D83}" destId="{A60484DE-76CD-4E67-A176-C7008479A4DC}" srcOrd="7" destOrd="0" presId="urn:microsoft.com/office/officeart/2005/8/layout/radial6"/>
    <dgm:cxn modelId="{83391D66-170C-4A30-B5F1-20A2BA84D1B2}" type="presParOf" srcId="{376FA1C1-FB1E-4AB8-A516-9B8A32EA2D83}" destId="{8265BE10-A464-4C52-806B-273676E589B0}" srcOrd="8" destOrd="0" presId="urn:microsoft.com/office/officeart/2005/8/layout/radial6"/>
    <dgm:cxn modelId="{085CCAF3-81AB-4866-B03C-E80793F852C0}" type="presParOf" srcId="{376FA1C1-FB1E-4AB8-A516-9B8A32EA2D83}" destId="{2837442D-F95B-49D6-9415-726AD5642AC4}" srcOrd="9" destOrd="0" presId="urn:microsoft.com/office/officeart/2005/8/layout/radial6"/>
    <dgm:cxn modelId="{C528B4F5-DE60-4B83-A2DD-599AEDA5DF5D}" type="presParOf" srcId="{376FA1C1-FB1E-4AB8-A516-9B8A32EA2D83}" destId="{E6425F7B-78F8-4C3E-A44B-9C8F006F9931}" srcOrd="10" destOrd="0" presId="urn:microsoft.com/office/officeart/2005/8/layout/radial6"/>
    <dgm:cxn modelId="{47D8E00C-FC68-4107-ADEC-D6823CB31E87}" type="presParOf" srcId="{376FA1C1-FB1E-4AB8-A516-9B8A32EA2D83}" destId="{5703ABAB-AF8A-4A55-80D2-4D069EE10EF5}" srcOrd="11" destOrd="0" presId="urn:microsoft.com/office/officeart/2005/8/layout/radial6"/>
    <dgm:cxn modelId="{E4BC27B7-1747-4B05-90A8-83DAD9CB9491}" type="presParOf" srcId="{376FA1C1-FB1E-4AB8-A516-9B8A32EA2D83}" destId="{21C6C023-AD10-4172-9924-2C187469E145}" srcOrd="12" destOrd="0" presId="urn:microsoft.com/office/officeart/2005/8/layout/radial6"/>
    <dgm:cxn modelId="{B0C01226-9361-4D2C-9AA2-AC0AD9E0B05E}" type="presParOf" srcId="{376FA1C1-FB1E-4AB8-A516-9B8A32EA2D83}" destId="{AFA66036-D1F6-4338-AF6F-C4084DE86127}" srcOrd="13" destOrd="0" presId="urn:microsoft.com/office/officeart/2005/8/layout/radial6"/>
    <dgm:cxn modelId="{82F1951C-58D9-4CBE-B3EF-A24897487C14}" type="presParOf" srcId="{376FA1C1-FB1E-4AB8-A516-9B8A32EA2D83}" destId="{A19DC333-54BD-4F19-8E86-98793791B43E}" srcOrd="14" destOrd="0" presId="urn:microsoft.com/office/officeart/2005/8/layout/radial6"/>
    <dgm:cxn modelId="{740221CD-4D5C-4D89-B1B6-6D0FAC4BFD52}" type="presParOf" srcId="{376FA1C1-FB1E-4AB8-A516-9B8A32EA2D83}" destId="{9C979CB2-CC2A-4B08-8897-A49B7BFF5A8F}" srcOrd="15" destOrd="0" presId="urn:microsoft.com/office/officeart/2005/8/layout/radial6"/>
    <dgm:cxn modelId="{5E1A828D-84D2-4CB8-8EA3-FB5705A31E13}" type="presParOf" srcId="{376FA1C1-FB1E-4AB8-A516-9B8A32EA2D83}" destId="{C99FDC6C-703A-4406-889A-1BAC034314E4}" srcOrd="16" destOrd="0" presId="urn:microsoft.com/office/officeart/2005/8/layout/radial6"/>
    <dgm:cxn modelId="{6FEB3485-C7CC-4C9E-B4B6-352889B09AF7}" type="presParOf" srcId="{376FA1C1-FB1E-4AB8-A516-9B8A32EA2D83}" destId="{029BB343-31C1-4B37-A649-19A7F21520CF}" srcOrd="17" destOrd="0" presId="urn:microsoft.com/office/officeart/2005/8/layout/radial6"/>
    <dgm:cxn modelId="{55BC0FC4-F1B9-4E24-8315-78831D5633EC}" type="presParOf" srcId="{376FA1C1-FB1E-4AB8-A516-9B8A32EA2D83}" destId="{2DE14A3E-01A7-40B7-BCC2-F187C02BA1D4}" srcOrd="18" destOrd="0" presId="urn:microsoft.com/office/officeart/2005/8/layout/radial6"/>
    <dgm:cxn modelId="{58CB3737-94E1-431D-9BAB-A349FF5AAA79}" type="presParOf" srcId="{376FA1C1-FB1E-4AB8-A516-9B8A32EA2D83}" destId="{A6046D83-B65E-47B3-9632-2453868E5292}" srcOrd="19" destOrd="0" presId="urn:microsoft.com/office/officeart/2005/8/layout/radial6"/>
    <dgm:cxn modelId="{05BBF59C-310B-450C-A612-78FB96B463A9}" type="presParOf" srcId="{376FA1C1-FB1E-4AB8-A516-9B8A32EA2D83}" destId="{D6AA5F3E-167E-40E5-BE4D-15A5CF75C7D7}" srcOrd="20" destOrd="0" presId="urn:microsoft.com/office/officeart/2005/8/layout/radial6"/>
    <dgm:cxn modelId="{7074ECDE-6725-4968-8457-DC58AE1EA8CB}" type="presParOf" srcId="{376FA1C1-FB1E-4AB8-A516-9B8A32EA2D83}" destId="{C1432367-8629-413D-8CCF-CC50C72AB331}" srcOrd="21" destOrd="0" presId="urn:microsoft.com/office/officeart/2005/8/layout/radial6"/>
    <dgm:cxn modelId="{E38196AE-F6BF-4C03-8231-F534F2A34202}" type="presParOf" srcId="{376FA1C1-FB1E-4AB8-A516-9B8A32EA2D83}" destId="{5CCD2F5E-6EBB-4785-8AFA-0AC25695E373}" srcOrd="22" destOrd="0" presId="urn:microsoft.com/office/officeart/2005/8/layout/radial6"/>
    <dgm:cxn modelId="{2EDD2F95-8EAF-4C06-8060-77218CCFC655}" type="presParOf" srcId="{376FA1C1-FB1E-4AB8-A516-9B8A32EA2D83}" destId="{2D4B3D98-290B-41B7-B105-7E827B953A0B}" srcOrd="23" destOrd="0" presId="urn:microsoft.com/office/officeart/2005/8/layout/radial6"/>
    <dgm:cxn modelId="{F759E9C7-734A-44F9-9E11-23E2FC20ECB2}" type="presParOf" srcId="{376FA1C1-FB1E-4AB8-A516-9B8A32EA2D83}" destId="{6950E77E-103C-4777-90DD-70300584A629}" srcOrd="24" destOrd="0" presId="urn:microsoft.com/office/officeart/2005/8/layout/radial6"/>
    <dgm:cxn modelId="{DE91E93F-AEFA-4188-BBD9-37B9814177DA}" type="presParOf" srcId="{376FA1C1-FB1E-4AB8-A516-9B8A32EA2D83}" destId="{CDC27B53-E48D-45B8-9416-04D9A29DA394}" srcOrd="25" destOrd="0" presId="urn:microsoft.com/office/officeart/2005/8/layout/radial6"/>
    <dgm:cxn modelId="{5A5931BF-D75C-4DA3-83DB-8C1D4F2BABB9}" type="presParOf" srcId="{376FA1C1-FB1E-4AB8-A516-9B8A32EA2D83}" destId="{D6E2EA48-1070-47A8-A7B9-56D396D9144F}" srcOrd="26" destOrd="0" presId="urn:microsoft.com/office/officeart/2005/8/layout/radial6"/>
    <dgm:cxn modelId="{E96B2AB9-F8DA-4709-AD6A-16FCC8D33144}" type="presParOf" srcId="{376FA1C1-FB1E-4AB8-A516-9B8A32EA2D83}" destId="{FFE0ACD1-6FC7-4E76-A944-FC32F572A5CA}" srcOrd="27" destOrd="0" presId="urn:microsoft.com/office/officeart/2005/8/layout/radial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67D316-B712-44A3-9E22-D9812647FA1D}"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s-MX"/>
        </a:p>
      </dgm:t>
    </dgm:pt>
    <dgm:pt modelId="{25CBC27E-8886-4333-AE75-DA598F242816}">
      <dgm:prSet phldrT="[Texto]" custT="1"/>
      <dgm:spPr/>
      <dgm:t>
        <a:bodyPr/>
        <a:lstStyle/>
        <a:p>
          <a:endParaRPr lang="es-MX" sz="200" dirty="0"/>
        </a:p>
      </dgm:t>
    </dgm:pt>
    <dgm:pt modelId="{17C5AA64-3F3F-4A6E-8740-D96C5FE10D21}" type="parTrans" cxnId="{3C80C153-241F-41E4-A78A-D9111D970C7F}">
      <dgm:prSet/>
      <dgm:spPr/>
      <dgm:t>
        <a:bodyPr/>
        <a:lstStyle/>
        <a:p>
          <a:endParaRPr lang="es-MX" sz="2000"/>
        </a:p>
      </dgm:t>
    </dgm:pt>
    <dgm:pt modelId="{89786FEB-1AD9-4733-B894-79AFDD193DD2}" type="sibTrans" cxnId="{3C80C153-241F-41E4-A78A-D9111D970C7F}">
      <dgm:prSet/>
      <dgm:spPr/>
      <dgm:t>
        <a:bodyPr/>
        <a:lstStyle/>
        <a:p>
          <a:endParaRPr lang="es-MX" sz="2000"/>
        </a:p>
      </dgm:t>
    </dgm:pt>
    <dgm:pt modelId="{66E8FDFB-5A6D-492A-AC39-3CC7DBD0DDD8}">
      <dgm:prSet phldrT="[Texto]" custT="1"/>
      <dgm:spPr/>
      <dgm:t>
        <a:bodyPr/>
        <a:lstStyle/>
        <a:p>
          <a:r>
            <a:rPr lang="es-MX" sz="1200" dirty="0"/>
            <a:t>Perímetros de Contención Urbana en SIG</a:t>
          </a:r>
        </a:p>
      </dgm:t>
    </dgm:pt>
    <dgm:pt modelId="{DCE7426F-97F5-4226-9A63-7954D23809B6}" type="parTrans" cxnId="{4965F9CE-1C1D-48A6-A5DF-BC33DC78E0B5}">
      <dgm:prSet/>
      <dgm:spPr/>
      <dgm:t>
        <a:bodyPr/>
        <a:lstStyle/>
        <a:p>
          <a:endParaRPr lang="es-MX" sz="2000"/>
        </a:p>
      </dgm:t>
    </dgm:pt>
    <dgm:pt modelId="{5A13699B-77FD-4C64-9AAC-FDCF302C0B92}" type="sibTrans" cxnId="{4965F9CE-1C1D-48A6-A5DF-BC33DC78E0B5}">
      <dgm:prSet/>
      <dgm:spPr/>
      <dgm:t>
        <a:bodyPr/>
        <a:lstStyle/>
        <a:p>
          <a:endParaRPr lang="es-MX" sz="2000"/>
        </a:p>
      </dgm:t>
    </dgm:pt>
    <dgm:pt modelId="{169D7690-427A-4011-91CD-829FDF10B161}">
      <dgm:prSet phldrT="[Texto]" custT="1"/>
      <dgm:spPr/>
      <dgm:t>
        <a:bodyPr/>
        <a:lstStyle/>
        <a:p>
          <a:r>
            <a:rPr lang="es-MX" sz="1200" dirty="0"/>
            <a:t>Superficie registrada</a:t>
          </a:r>
        </a:p>
      </dgm:t>
    </dgm:pt>
    <dgm:pt modelId="{8EA64AFE-CC39-4B8D-8920-4E1F054C948E}" type="parTrans" cxnId="{C9034CFF-5A0E-45C4-B23A-10F1CC86C09F}">
      <dgm:prSet/>
      <dgm:spPr/>
      <dgm:t>
        <a:bodyPr/>
        <a:lstStyle/>
        <a:p>
          <a:endParaRPr lang="es-MX" sz="2000"/>
        </a:p>
      </dgm:t>
    </dgm:pt>
    <dgm:pt modelId="{DBBCC0E6-EFA6-42C6-90FF-145A6B6587BA}" type="sibTrans" cxnId="{C9034CFF-5A0E-45C4-B23A-10F1CC86C09F}">
      <dgm:prSet/>
      <dgm:spPr/>
      <dgm:t>
        <a:bodyPr/>
        <a:lstStyle/>
        <a:p>
          <a:endParaRPr lang="es-MX" sz="2000"/>
        </a:p>
      </dgm:t>
    </dgm:pt>
    <dgm:pt modelId="{0D9A4D8D-7F47-483B-A713-A561B158CC4D}">
      <dgm:prSet phldrT="[Texto]" custT="1"/>
      <dgm:spPr/>
      <dgm:t>
        <a:bodyPr/>
        <a:lstStyle/>
        <a:p>
          <a:endParaRPr lang="es-MX" sz="200" dirty="0"/>
        </a:p>
      </dgm:t>
    </dgm:pt>
    <dgm:pt modelId="{1741694C-B3F4-4AFF-9695-8BDF81E104CA}" type="parTrans" cxnId="{2A29334B-44F2-4D31-9C05-7CCE3CD6C315}">
      <dgm:prSet/>
      <dgm:spPr/>
      <dgm:t>
        <a:bodyPr/>
        <a:lstStyle/>
        <a:p>
          <a:endParaRPr lang="es-MX" sz="2000"/>
        </a:p>
      </dgm:t>
    </dgm:pt>
    <dgm:pt modelId="{BEAAC29E-3EB4-488B-8072-1346B30D9361}" type="sibTrans" cxnId="{2A29334B-44F2-4D31-9C05-7CCE3CD6C315}">
      <dgm:prSet/>
      <dgm:spPr/>
      <dgm:t>
        <a:bodyPr/>
        <a:lstStyle/>
        <a:p>
          <a:endParaRPr lang="es-MX" sz="2000"/>
        </a:p>
      </dgm:t>
    </dgm:pt>
    <dgm:pt modelId="{119DEFAC-7172-4448-8070-96489D481546}">
      <dgm:prSet phldrT="[Texto]" custT="1"/>
      <dgm:spPr/>
      <dgm:t>
        <a:bodyPr/>
        <a:lstStyle/>
        <a:p>
          <a:r>
            <a:rPr lang="es-MX" sz="1200" dirty="0"/>
            <a:t>A nivel municipio</a:t>
          </a:r>
        </a:p>
      </dgm:t>
    </dgm:pt>
    <dgm:pt modelId="{5592000B-7116-4320-9576-167196BE32D0}" type="parTrans" cxnId="{86E3BD4C-CA62-4E65-ACFF-7DCBE9D8F23A}">
      <dgm:prSet/>
      <dgm:spPr/>
      <dgm:t>
        <a:bodyPr/>
        <a:lstStyle/>
        <a:p>
          <a:endParaRPr lang="es-MX" sz="2000"/>
        </a:p>
      </dgm:t>
    </dgm:pt>
    <dgm:pt modelId="{31D2FCB5-5A84-4F79-B41B-56D02A1ED228}" type="sibTrans" cxnId="{86E3BD4C-CA62-4E65-ACFF-7DCBE9D8F23A}">
      <dgm:prSet/>
      <dgm:spPr/>
      <dgm:t>
        <a:bodyPr/>
        <a:lstStyle/>
        <a:p>
          <a:endParaRPr lang="es-MX" sz="2000"/>
        </a:p>
      </dgm:t>
    </dgm:pt>
    <dgm:pt modelId="{B5735946-46B3-43E2-B236-D96579C05BF1}">
      <dgm:prSet phldrT="[Texto]" custT="1"/>
      <dgm:spPr/>
      <dgm:t>
        <a:bodyPr/>
        <a:lstStyle/>
        <a:p>
          <a:r>
            <a:rPr lang="es-MX" sz="1600" dirty="0"/>
            <a:t>Aplicación móvil</a:t>
          </a:r>
        </a:p>
      </dgm:t>
    </dgm:pt>
    <dgm:pt modelId="{7D50F09A-2C3B-4938-9BE9-97CAB58F148B}" type="parTrans" cxnId="{E98ACB98-1BB7-4F42-8ABA-5BEBC8522FA1}">
      <dgm:prSet/>
      <dgm:spPr/>
      <dgm:t>
        <a:bodyPr/>
        <a:lstStyle/>
        <a:p>
          <a:endParaRPr lang="es-MX" sz="2000"/>
        </a:p>
      </dgm:t>
    </dgm:pt>
    <dgm:pt modelId="{E778A434-1F78-4C7E-935C-1D8C6EA22F9D}" type="sibTrans" cxnId="{E98ACB98-1BB7-4F42-8ABA-5BEBC8522FA1}">
      <dgm:prSet/>
      <dgm:spPr/>
      <dgm:t>
        <a:bodyPr/>
        <a:lstStyle/>
        <a:p>
          <a:endParaRPr lang="es-MX" sz="2000"/>
        </a:p>
      </dgm:t>
    </dgm:pt>
    <dgm:pt modelId="{D43B1112-3735-4F7F-8A83-4A55DB1F4969}">
      <dgm:prSet phldrT="[Texto]" custT="1"/>
      <dgm:spPr/>
      <dgm:t>
        <a:bodyPr/>
        <a:lstStyle/>
        <a:p>
          <a:r>
            <a:rPr lang="es-MX" sz="1200" dirty="0"/>
            <a:t>Avance de financiamientos y subsidios</a:t>
          </a:r>
        </a:p>
      </dgm:t>
    </dgm:pt>
    <dgm:pt modelId="{96FC657A-2111-45F3-97D7-5CE7D544BC13}" type="parTrans" cxnId="{9D51F873-7F0F-44A0-9FB4-BA26AAD438ED}">
      <dgm:prSet/>
      <dgm:spPr/>
      <dgm:t>
        <a:bodyPr/>
        <a:lstStyle/>
        <a:p>
          <a:endParaRPr lang="es-MX" sz="2000"/>
        </a:p>
      </dgm:t>
    </dgm:pt>
    <dgm:pt modelId="{0B9BFF9F-F62F-40DB-A953-BDEEC227C899}" type="sibTrans" cxnId="{9D51F873-7F0F-44A0-9FB4-BA26AAD438ED}">
      <dgm:prSet/>
      <dgm:spPr/>
      <dgm:t>
        <a:bodyPr/>
        <a:lstStyle/>
        <a:p>
          <a:endParaRPr lang="es-MX" sz="2000"/>
        </a:p>
      </dgm:t>
    </dgm:pt>
    <dgm:pt modelId="{C3553B8D-8D29-472F-AFFC-4E53FA0FF72A}">
      <dgm:prSet phldrT="[Texto]" custT="1"/>
      <dgm:spPr/>
      <dgm:t>
        <a:bodyPr/>
        <a:lstStyle/>
        <a:p>
          <a:r>
            <a:rPr lang="es-MX" sz="1200" dirty="0"/>
            <a:t>Detalle por municipio y PCU</a:t>
          </a:r>
        </a:p>
      </dgm:t>
    </dgm:pt>
    <dgm:pt modelId="{9A6CF542-CE00-49AC-BC6D-A49752768856}" type="parTrans" cxnId="{5C6A5039-E067-4248-9A0D-75FC3EA5992B}">
      <dgm:prSet/>
      <dgm:spPr/>
      <dgm:t>
        <a:bodyPr/>
        <a:lstStyle/>
        <a:p>
          <a:endParaRPr lang="es-MX"/>
        </a:p>
      </dgm:t>
    </dgm:pt>
    <dgm:pt modelId="{057AEDB9-0C1C-430A-AADA-EA1B86665B1B}" type="sibTrans" cxnId="{5C6A5039-E067-4248-9A0D-75FC3EA5992B}">
      <dgm:prSet/>
      <dgm:spPr/>
      <dgm:t>
        <a:bodyPr/>
        <a:lstStyle/>
        <a:p>
          <a:endParaRPr lang="es-MX"/>
        </a:p>
      </dgm:t>
    </dgm:pt>
    <dgm:pt modelId="{59FF0262-C9D7-43FF-9DCD-562D2F7EE3BA}">
      <dgm:prSet phldrT="[Texto]" custT="1"/>
      <dgm:spPr/>
      <dgm:t>
        <a:bodyPr/>
        <a:lstStyle/>
        <a:p>
          <a:r>
            <a:rPr lang="es-MX" sz="1200" dirty="0"/>
            <a:t>Consultas interactivas</a:t>
          </a:r>
        </a:p>
      </dgm:t>
    </dgm:pt>
    <dgm:pt modelId="{98DACC30-B3BD-44F0-939C-2F8FABA538CC}" type="parTrans" cxnId="{2D913CCE-3CF6-473F-A16F-54E52C6E3615}">
      <dgm:prSet/>
      <dgm:spPr/>
      <dgm:t>
        <a:bodyPr/>
        <a:lstStyle/>
        <a:p>
          <a:endParaRPr lang="es-MX"/>
        </a:p>
      </dgm:t>
    </dgm:pt>
    <dgm:pt modelId="{A7033535-FBD9-47B1-BD5A-79DD6178F3B1}" type="sibTrans" cxnId="{2D913CCE-3CF6-473F-A16F-54E52C6E3615}">
      <dgm:prSet/>
      <dgm:spPr/>
      <dgm:t>
        <a:bodyPr/>
        <a:lstStyle/>
        <a:p>
          <a:endParaRPr lang="es-MX"/>
        </a:p>
      </dgm:t>
    </dgm:pt>
    <dgm:pt modelId="{FB9164B4-858E-42FD-9599-ED4278FF5B4D}">
      <dgm:prSet phldrT="[Texto]" custT="1"/>
      <dgm:spPr/>
      <dgm:t>
        <a:bodyPr/>
        <a:lstStyle/>
        <a:p>
          <a:r>
            <a:rPr lang="es-MX" sz="1200" dirty="0"/>
            <a:t>Modalidad</a:t>
          </a:r>
        </a:p>
      </dgm:t>
    </dgm:pt>
    <dgm:pt modelId="{FEA427C6-CEE6-4F28-AEFC-7990F994D29B}" type="parTrans" cxnId="{1016BD7A-CE23-4AEC-8D56-70765032C172}">
      <dgm:prSet/>
      <dgm:spPr/>
      <dgm:t>
        <a:bodyPr/>
        <a:lstStyle/>
        <a:p>
          <a:endParaRPr lang="es-MX"/>
        </a:p>
      </dgm:t>
    </dgm:pt>
    <dgm:pt modelId="{F9EB6756-3089-4835-ABFB-8EE42204BC35}" type="sibTrans" cxnId="{1016BD7A-CE23-4AEC-8D56-70765032C172}">
      <dgm:prSet/>
      <dgm:spPr/>
      <dgm:t>
        <a:bodyPr/>
        <a:lstStyle/>
        <a:p>
          <a:endParaRPr lang="es-MX"/>
        </a:p>
      </dgm:t>
    </dgm:pt>
    <dgm:pt modelId="{7DE953BB-02E5-41E0-B4AD-52016241208A}">
      <dgm:prSet phldrT="[Texto]" custT="1"/>
      <dgm:spPr/>
      <dgm:t>
        <a:bodyPr/>
        <a:lstStyle/>
        <a:p>
          <a:r>
            <a:rPr lang="es-MX" sz="1200" dirty="0"/>
            <a:t>Perfil del comprador</a:t>
          </a:r>
        </a:p>
      </dgm:t>
    </dgm:pt>
    <dgm:pt modelId="{4B0D92BB-47F8-4AFD-A1EB-E412DAA4C21E}" type="parTrans" cxnId="{559D03AF-D8FE-4BD3-A04C-B5AECE1EDCF7}">
      <dgm:prSet/>
      <dgm:spPr/>
      <dgm:t>
        <a:bodyPr/>
        <a:lstStyle/>
        <a:p>
          <a:endParaRPr lang="es-MX"/>
        </a:p>
      </dgm:t>
    </dgm:pt>
    <dgm:pt modelId="{7411BAFB-8F72-44B8-9D86-D87B67F6B0A9}" type="sibTrans" cxnId="{559D03AF-D8FE-4BD3-A04C-B5AECE1EDCF7}">
      <dgm:prSet/>
      <dgm:spPr/>
      <dgm:t>
        <a:bodyPr/>
        <a:lstStyle/>
        <a:p>
          <a:endParaRPr lang="es-MX"/>
        </a:p>
      </dgm:t>
    </dgm:pt>
    <dgm:pt modelId="{C404C0DD-0A0E-4928-A253-0C4D76C290B0}">
      <dgm:prSet phldrT="[Texto]" custT="1"/>
      <dgm:spPr/>
      <dgm:t>
        <a:bodyPr/>
        <a:lstStyle/>
        <a:p>
          <a:r>
            <a:rPr lang="es-MX" sz="1200" dirty="0"/>
            <a:t>Oferta de vivienda </a:t>
          </a:r>
        </a:p>
      </dgm:t>
    </dgm:pt>
    <dgm:pt modelId="{C3BDE875-9187-4421-B6F9-867F4C82E654}" type="parTrans" cxnId="{35900136-7E08-45EA-937F-7F7EB0FD7701}">
      <dgm:prSet/>
      <dgm:spPr/>
      <dgm:t>
        <a:bodyPr/>
        <a:lstStyle/>
        <a:p>
          <a:endParaRPr lang="es-MX"/>
        </a:p>
      </dgm:t>
    </dgm:pt>
    <dgm:pt modelId="{5A3C0DFB-A917-400F-B0AC-147800255663}" type="sibTrans" cxnId="{35900136-7E08-45EA-937F-7F7EB0FD7701}">
      <dgm:prSet/>
      <dgm:spPr/>
      <dgm:t>
        <a:bodyPr/>
        <a:lstStyle/>
        <a:p>
          <a:endParaRPr lang="es-MX"/>
        </a:p>
      </dgm:t>
    </dgm:pt>
    <dgm:pt modelId="{4D61457C-886E-446A-A2A9-610504B497CE}" type="pres">
      <dgm:prSet presAssocID="{9367D316-B712-44A3-9E22-D9812647FA1D}" presName="linearFlow" presStyleCnt="0">
        <dgm:presLayoutVars>
          <dgm:dir/>
          <dgm:resizeHandles val="exact"/>
        </dgm:presLayoutVars>
      </dgm:prSet>
      <dgm:spPr/>
      <dgm:t>
        <a:bodyPr/>
        <a:lstStyle/>
        <a:p>
          <a:endParaRPr lang="en-US"/>
        </a:p>
      </dgm:t>
    </dgm:pt>
    <dgm:pt modelId="{8DA669E9-7152-4C0F-B8D0-83E33287F619}" type="pres">
      <dgm:prSet presAssocID="{25CBC27E-8886-4333-AE75-DA598F242816}" presName="composite" presStyleCnt="0"/>
      <dgm:spPr/>
    </dgm:pt>
    <dgm:pt modelId="{495C5FF9-4633-4C74-BAB3-B9E5782C4E62}" type="pres">
      <dgm:prSet presAssocID="{25CBC27E-8886-4333-AE75-DA598F242816}" presName="imgShp" presStyleLbl="fgImgPlace1" presStyleIdx="0" presStyleCnt="3" custLinFactNeighborX="10" custLinFactNeighborY="5445"/>
      <dgm:spPr>
        <a:blipFill rotWithShape="1">
          <a:blip xmlns:r="http://schemas.openxmlformats.org/officeDocument/2006/relationships" r:embed="rId1"/>
          <a:stretch>
            <a:fillRect/>
          </a:stretch>
        </a:blipFill>
      </dgm:spPr>
    </dgm:pt>
    <dgm:pt modelId="{2EFED158-CF39-4141-8D2D-6C5DA8E42369}" type="pres">
      <dgm:prSet presAssocID="{25CBC27E-8886-4333-AE75-DA598F242816}" presName="txShp" presStyleLbl="node1" presStyleIdx="0" presStyleCnt="3" custScaleY="65523">
        <dgm:presLayoutVars>
          <dgm:bulletEnabled val="1"/>
        </dgm:presLayoutVars>
      </dgm:prSet>
      <dgm:spPr/>
      <dgm:t>
        <a:bodyPr/>
        <a:lstStyle/>
        <a:p>
          <a:endParaRPr lang="en-US"/>
        </a:p>
      </dgm:t>
    </dgm:pt>
    <dgm:pt modelId="{8FA20CC3-575D-4DFD-850D-8D10E55F5668}" type="pres">
      <dgm:prSet presAssocID="{89786FEB-1AD9-4733-B894-79AFDD193DD2}" presName="spacing" presStyleCnt="0"/>
      <dgm:spPr/>
    </dgm:pt>
    <dgm:pt modelId="{557143AF-A08E-4064-B899-63023DFF1838}" type="pres">
      <dgm:prSet presAssocID="{0D9A4D8D-7F47-483B-A713-A561B158CC4D}" presName="composite" presStyleCnt="0"/>
      <dgm:spPr/>
    </dgm:pt>
    <dgm:pt modelId="{1B82AFC2-ED6A-428F-8792-1AFF7BD898E3}" type="pres">
      <dgm:prSet presAssocID="{0D9A4D8D-7F47-483B-A713-A561B158CC4D}" presName="imgShp" presStyleLbl="fgImgPlace1" presStyleIdx="1" presStyleCnt="3"/>
      <dgm:spPr>
        <a:blipFill rotWithShape="1">
          <a:blip xmlns:r="http://schemas.openxmlformats.org/officeDocument/2006/relationships" r:embed="rId2"/>
          <a:stretch>
            <a:fillRect/>
          </a:stretch>
        </a:blipFill>
      </dgm:spPr>
    </dgm:pt>
    <dgm:pt modelId="{B3DA6161-CBFC-4032-A077-931C345BCC8C}" type="pres">
      <dgm:prSet presAssocID="{0D9A4D8D-7F47-483B-A713-A561B158CC4D}" presName="txShp" presStyleLbl="node1" presStyleIdx="1" presStyleCnt="3" custScaleY="65587">
        <dgm:presLayoutVars>
          <dgm:bulletEnabled val="1"/>
        </dgm:presLayoutVars>
      </dgm:prSet>
      <dgm:spPr/>
      <dgm:t>
        <a:bodyPr/>
        <a:lstStyle/>
        <a:p>
          <a:endParaRPr lang="en-US"/>
        </a:p>
      </dgm:t>
    </dgm:pt>
    <dgm:pt modelId="{7C2C289A-1CC6-49F2-BCFF-348E126B2312}" type="pres">
      <dgm:prSet presAssocID="{BEAAC29E-3EB4-488B-8072-1346B30D9361}" presName="spacing" presStyleCnt="0"/>
      <dgm:spPr/>
    </dgm:pt>
    <dgm:pt modelId="{2D12E2C5-A799-4BBE-AC52-5698E2338C8B}" type="pres">
      <dgm:prSet presAssocID="{B5735946-46B3-43E2-B236-D96579C05BF1}" presName="composite" presStyleCnt="0"/>
      <dgm:spPr/>
    </dgm:pt>
    <dgm:pt modelId="{E8113631-9FFE-4AC7-BF6E-2678143D78B2}" type="pres">
      <dgm:prSet presAssocID="{B5735946-46B3-43E2-B236-D96579C05BF1}" presName="imgShp" presStyleLbl="fgImgPlace1" presStyleIdx="2" presStyleCnt="3"/>
      <dgm:spPr>
        <a:blipFill rotWithShape="1">
          <a:blip xmlns:r="http://schemas.openxmlformats.org/officeDocument/2006/relationships" r:embed="rId3"/>
          <a:stretch>
            <a:fillRect/>
          </a:stretch>
        </a:blipFill>
      </dgm:spPr>
    </dgm:pt>
    <dgm:pt modelId="{9A1A52FD-2D45-46A8-A889-3154D35E7A8D}" type="pres">
      <dgm:prSet presAssocID="{B5735946-46B3-43E2-B236-D96579C05BF1}" presName="txShp" presStyleLbl="node1" presStyleIdx="2" presStyleCnt="3">
        <dgm:presLayoutVars>
          <dgm:bulletEnabled val="1"/>
        </dgm:presLayoutVars>
      </dgm:prSet>
      <dgm:spPr/>
      <dgm:t>
        <a:bodyPr/>
        <a:lstStyle/>
        <a:p>
          <a:endParaRPr lang="en-US"/>
        </a:p>
      </dgm:t>
    </dgm:pt>
  </dgm:ptLst>
  <dgm:cxnLst>
    <dgm:cxn modelId="{4965F9CE-1C1D-48A6-A5DF-BC33DC78E0B5}" srcId="{25CBC27E-8886-4333-AE75-DA598F242816}" destId="{66E8FDFB-5A6D-492A-AC39-3CC7DBD0DDD8}" srcOrd="0" destOrd="0" parTransId="{DCE7426F-97F5-4226-9A63-7954D23809B6}" sibTransId="{5A13699B-77FD-4C64-9AAC-FDCF302C0B92}"/>
    <dgm:cxn modelId="{26433031-9449-41B9-8F14-3F884A9BA6AD}" type="presOf" srcId="{119DEFAC-7172-4448-8070-96489D481546}" destId="{B3DA6161-CBFC-4032-A077-931C345BCC8C}" srcOrd="0" destOrd="2" presId="urn:microsoft.com/office/officeart/2005/8/layout/vList3"/>
    <dgm:cxn modelId="{1016BD7A-CE23-4AEC-8D56-70765032C172}" srcId="{0D9A4D8D-7F47-483B-A713-A561B158CC4D}" destId="{FB9164B4-858E-42FD-9599-ED4278FF5B4D}" srcOrd="2" destOrd="0" parTransId="{FEA427C6-CEE6-4F28-AEFC-7990F994D29B}" sibTransId="{F9EB6756-3089-4835-ABFB-8EE42204BC35}"/>
    <dgm:cxn modelId="{2D913CCE-3CF6-473F-A16F-54E52C6E3615}" srcId="{0D9A4D8D-7F47-483B-A713-A561B158CC4D}" destId="{59FF0262-C9D7-43FF-9DCD-562D2F7EE3BA}" srcOrd="0" destOrd="0" parTransId="{98DACC30-B3BD-44F0-939C-2F8FABA538CC}" sibTransId="{A7033535-FBD9-47B1-BD5A-79DD6178F3B1}"/>
    <dgm:cxn modelId="{86E3BD4C-CA62-4E65-ACFF-7DCBE9D8F23A}" srcId="{0D9A4D8D-7F47-483B-A713-A561B158CC4D}" destId="{119DEFAC-7172-4448-8070-96489D481546}" srcOrd="1" destOrd="0" parTransId="{5592000B-7116-4320-9576-167196BE32D0}" sibTransId="{31D2FCB5-5A84-4F79-B41B-56D02A1ED228}"/>
    <dgm:cxn modelId="{CB1772B0-4753-4752-B76C-166F280B8DBF}" type="presOf" srcId="{FB9164B4-858E-42FD-9599-ED4278FF5B4D}" destId="{B3DA6161-CBFC-4032-A077-931C345BCC8C}" srcOrd="0" destOrd="3" presId="urn:microsoft.com/office/officeart/2005/8/layout/vList3"/>
    <dgm:cxn modelId="{1F59DA27-463B-4A4C-BC1E-407E4579ECA3}" type="presOf" srcId="{0D9A4D8D-7F47-483B-A713-A561B158CC4D}" destId="{B3DA6161-CBFC-4032-A077-931C345BCC8C}" srcOrd="0" destOrd="0" presId="urn:microsoft.com/office/officeart/2005/8/layout/vList3"/>
    <dgm:cxn modelId="{C9034CFF-5A0E-45C4-B23A-10F1CC86C09F}" srcId="{25CBC27E-8886-4333-AE75-DA598F242816}" destId="{169D7690-427A-4011-91CD-829FDF10B161}" srcOrd="1" destOrd="0" parTransId="{8EA64AFE-CC39-4B8D-8920-4E1F054C948E}" sibTransId="{DBBCC0E6-EFA6-42C6-90FF-145A6B6587BA}"/>
    <dgm:cxn modelId="{5C6A5039-E067-4248-9A0D-75FC3EA5992B}" srcId="{25CBC27E-8886-4333-AE75-DA598F242816}" destId="{C3553B8D-8D29-472F-AFFC-4E53FA0FF72A}" srcOrd="2" destOrd="0" parTransId="{9A6CF542-CE00-49AC-BC6D-A49752768856}" sibTransId="{057AEDB9-0C1C-430A-AADA-EA1B86665B1B}"/>
    <dgm:cxn modelId="{2A29334B-44F2-4D31-9C05-7CCE3CD6C315}" srcId="{9367D316-B712-44A3-9E22-D9812647FA1D}" destId="{0D9A4D8D-7F47-483B-A713-A561B158CC4D}" srcOrd="1" destOrd="0" parTransId="{1741694C-B3F4-4AFF-9695-8BDF81E104CA}" sibTransId="{BEAAC29E-3EB4-488B-8072-1346B30D9361}"/>
    <dgm:cxn modelId="{6C630A21-450F-4BCC-A1CA-0BF797E5F064}" type="presOf" srcId="{59FF0262-C9D7-43FF-9DCD-562D2F7EE3BA}" destId="{B3DA6161-CBFC-4032-A077-931C345BCC8C}" srcOrd="0" destOrd="1" presId="urn:microsoft.com/office/officeart/2005/8/layout/vList3"/>
    <dgm:cxn modelId="{F5B7AB54-23DA-4282-B2D2-429121A5B387}" type="presOf" srcId="{C3553B8D-8D29-472F-AFFC-4E53FA0FF72A}" destId="{2EFED158-CF39-4141-8D2D-6C5DA8E42369}" srcOrd="0" destOrd="3" presId="urn:microsoft.com/office/officeart/2005/8/layout/vList3"/>
    <dgm:cxn modelId="{E1ED8AC9-6B21-4EBF-9D09-1C718E1DA178}" type="presOf" srcId="{7DE953BB-02E5-41E0-B4AD-52016241208A}" destId="{B3DA6161-CBFC-4032-A077-931C345BCC8C}" srcOrd="0" destOrd="4" presId="urn:microsoft.com/office/officeart/2005/8/layout/vList3"/>
    <dgm:cxn modelId="{9D51F873-7F0F-44A0-9FB4-BA26AAD438ED}" srcId="{B5735946-46B3-43E2-B236-D96579C05BF1}" destId="{D43B1112-3735-4F7F-8A83-4A55DB1F4969}" srcOrd="0" destOrd="0" parTransId="{96FC657A-2111-45F3-97D7-5CE7D544BC13}" sibTransId="{0B9BFF9F-F62F-40DB-A953-BDEEC227C899}"/>
    <dgm:cxn modelId="{E98ACB98-1BB7-4F42-8ABA-5BEBC8522FA1}" srcId="{9367D316-B712-44A3-9E22-D9812647FA1D}" destId="{B5735946-46B3-43E2-B236-D96579C05BF1}" srcOrd="2" destOrd="0" parTransId="{7D50F09A-2C3B-4938-9BE9-97CAB58F148B}" sibTransId="{E778A434-1F78-4C7E-935C-1D8C6EA22F9D}"/>
    <dgm:cxn modelId="{A5FB1EE5-898E-4FDB-91D4-029C79346C8C}" type="presOf" srcId="{25CBC27E-8886-4333-AE75-DA598F242816}" destId="{2EFED158-CF39-4141-8D2D-6C5DA8E42369}" srcOrd="0" destOrd="0" presId="urn:microsoft.com/office/officeart/2005/8/layout/vList3"/>
    <dgm:cxn modelId="{3C80C153-241F-41E4-A78A-D9111D970C7F}" srcId="{9367D316-B712-44A3-9E22-D9812647FA1D}" destId="{25CBC27E-8886-4333-AE75-DA598F242816}" srcOrd="0" destOrd="0" parTransId="{17C5AA64-3F3F-4A6E-8740-D96C5FE10D21}" sibTransId="{89786FEB-1AD9-4733-B894-79AFDD193DD2}"/>
    <dgm:cxn modelId="{559D03AF-D8FE-4BD3-A04C-B5AECE1EDCF7}" srcId="{0D9A4D8D-7F47-483B-A713-A561B158CC4D}" destId="{7DE953BB-02E5-41E0-B4AD-52016241208A}" srcOrd="3" destOrd="0" parTransId="{4B0D92BB-47F8-4AFD-A1EB-E412DAA4C21E}" sibTransId="{7411BAFB-8F72-44B8-9D86-D87B67F6B0A9}"/>
    <dgm:cxn modelId="{F47DC94F-70DF-41EE-89BC-DDCD154708C2}" type="presOf" srcId="{9367D316-B712-44A3-9E22-D9812647FA1D}" destId="{4D61457C-886E-446A-A2A9-610504B497CE}" srcOrd="0" destOrd="0" presId="urn:microsoft.com/office/officeart/2005/8/layout/vList3"/>
    <dgm:cxn modelId="{9FC47CA5-E614-42E0-908D-A47EA0C60158}" type="presOf" srcId="{C404C0DD-0A0E-4928-A253-0C4D76C290B0}" destId="{9A1A52FD-2D45-46A8-A889-3154D35E7A8D}" srcOrd="0" destOrd="2" presId="urn:microsoft.com/office/officeart/2005/8/layout/vList3"/>
    <dgm:cxn modelId="{35900136-7E08-45EA-937F-7F7EB0FD7701}" srcId="{B5735946-46B3-43E2-B236-D96579C05BF1}" destId="{C404C0DD-0A0E-4928-A253-0C4D76C290B0}" srcOrd="1" destOrd="0" parTransId="{C3BDE875-9187-4421-B6F9-867F4C82E654}" sibTransId="{5A3C0DFB-A917-400F-B0AC-147800255663}"/>
    <dgm:cxn modelId="{CF547B32-A2B6-45E7-B0AA-582F3F7292FB}" type="presOf" srcId="{B5735946-46B3-43E2-B236-D96579C05BF1}" destId="{9A1A52FD-2D45-46A8-A889-3154D35E7A8D}" srcOrd="0" destOrd="0" presId="urn:microsoft.com/office/officeart/2005/8/layout/vList3"/>
    <dgm:cxn modelId="{A30A927E-5C47-4142-832D-1F18B71805F3}" type="presOf" srcId="{66E8FDFB-5A6D-492A-AC39-3CC7DBD0DDD8}" destId="{2EFED158-CF39-4141-8D2D-6C5DA8E42369}" srcOrd="0" destOrd="1" presId="urn:microsoft.com/office/officeart/2005/8/layout/vList3"/>
    <dgm:cxn modelId="{DA021C18-C7D4-4ECF-9DE1-1941AE3214B7}" type="presOf" srcId="{169D7690-427A-4011-91CD-829FDF10B161}" destId="{2EFED158-CF39-4141-8D2D-6C5DA8E42369}" srcOrd="0" destOrd="2" presId="urn:microsoft.com/office/officeart/2005/8/layout/vList3"/>
    <dgm:cxn modelId="{64006FA0-E513-4683-9698-C93E899DBC43}" type="presOf" srcId="{D43B1112-3735-4F7F-8A83-4A55DB1F4969}" destId="{9A1A52FD-2D45-46A8-A889-3154D35E7A8D}" srcOrd="0" destOrd="1" presId="urn:microsoft.com/office/officeart/2005/8/layout/vList3"/>
    <dgm:cxn modelId="{C402DB82-7C9F-4D74-B500-9682FD7B9B02}" type="presParOf" srcId="{4D61457C-886E-446A-A2A9-610504B497CE}" destId="{8DA669E9-7152-4C0F-B8D0-83E33287F619}" srcOrd="0" destOrd="0" presId="urn:microsoft.com/office/officeart/2005/8/layout/vList3"/>
    <dgm:cxn modelId="{52D6B31D-9FF4-4848-8F74-83EBC24844F2}" type="presParOf" srcId="{8DA669E9-7152-4C0F-B8D0-83E33287F619}" destId="{495C5FF9-4633-4C74-BAB3-B9E5782C4E62}" srcOrd="0" destOrd="0" presId="urn:microsoft.com/office/officeart/2005/8/layout/vList3"/>
    <dgm:cxn modelId="{A12EFA77-18B1-4ECD-998F-0F2D4C231D06}" type="presParOf" srcId="{8DA669E9-7152-4C0F-B8D0-83E33287F619}" destId="{2EFED158-CF39-4141-8D2D-6C5DA8E42369}" srcOrd="1" destOrd="0" presId="urn:microsoft.com/office/officeart/2005/8/layout/vList3"/>
    <dgm:cxn modelId="{6944AA6C-C154-45B8-9A96-64B17A793BA1}" type="presParOf" srcId="{4D61457C-886E-446A-A2A9-610504B497CE}" destId="{8FA20CC3-575D-4DFD-850D-8D10E55F5668}" srcOrd="1" destOrd="0" presId="urn:microsoft.com/office/officeart/2005/8/layout/vList3"/>
    <dgm:cxn modelId="{4357C967-801C-4A1E-A53B-23F777942D75}" type="presParOf" srcId="{4D61457C-886E-446A-A2A9-610504B497CE}" destId="{557143AF-A08E-4064-B899-63023DFF1838}" srcOrd="2" destOrd="0" presId="urn:microsoft.com/office/officeart/2005/8/layout/vList3"/>
    <dgm:cxn modelId="{D2E5C9DC-C9C8-4CA1-B71B-1B212ACD9965}" type="presParOf" srcId="{557143AF-A08E-4064-B899-63023DFF1838}" destId="{1B82AFC2-ED6A-428F-8792-1AFF7BD898E3}" srcOrd="0" destOrd="0" presId="urn:microsoft.com/office/officeart/2005/8/layout/vList3"/>
    <dgm:cxn modelId="{58C11B82-8C90-4265-914E-8E64E920BBAE}" type="presParOf" srcId="{557143AF-A08E-4064-B899-63023DFF1838}" destId="{B3DA6161-CBFC-4032-A077-931C345BCC8C}" srcOrd="1" destOrd="0" presId="urn:microsoft.com/office/officeart/2005/8/layout/vList3"/>
    <dgm:cxn modelId="{9E67C6D4-C4EF-4996-921B-75465A5756FC}" type="presParOf" srcId="{4D61457C-886E-446A-A2A9-610504B497CE}" destId="{7C2C289A-1CC6-49F2-BCFF-348E126B2312}" srcOrd="3" destOrd="0" presId="urn:microsoft.com/office/officeart/2005/8/layout/vList3"/>
    <dgm:cxn modelId="{46E01265-F34E-4C65-BA14-9BF83A2B970F}" type="presParOf" srcId="{4D61457C-886E-446A-A2A9-610504B497CE}" destId="{2D12E2C5-A799-4BBE-AC52-5698E2338C8B}" srcOrd="4" destOrd="0" presId="urn:microsoft.com/office/officeart/2005/8/layout/vList3"/>
    <dgm:cxn modelId="{922E5EE5-04D6-4257-A16C-4F8FB478DA9C}" type="presParOf" srcId="{2D12E2C5-A799-4BBE-AC52-5698E2338C8B}" destId="{E8113631-9FFE-4AC7-BF6E-2678143D78B2}" srcOrd="0" destOrd="0" presId="urn:microsoft.com/office/officeart/2005/8/layout/vList3"/>
    <dgm:cxn modelId="{1B84D8CD-F1B1-4343-901E-F5187BB06299}" type="presParOf" srcId="{2D12E2C5-A799-4BBE-AC52-5698E2338C8B}" destId="{9A1A52FD-2D45-46A8-A889-3154D35E7A8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67D316-B712-44A3-9E22-D9812647FA1D}" type="doc">
      <dgm:prSet loTypeId="urn:microsoft.com/office/officeart/2005/8/layout/vList3" loCatId="list" qsTypeId="urn:microsoft.com/office/officeart/2005/8/quickstyle/simple1" qsCatId="simple" csTypeId="urn:microsoft.com/office/officeart/2005/8/colors/accent2_3" csCatId="accent2" phldr="1"/>
      <dgm:spPr/>
      <dgm:t>
        <a:bodyPr/>
        <a:lstStyle/>
        <a:p>
          <a:endParaRPr lang="es-MX"/>
        </a:p>
      </dgm:t>
    </dgm:pt>
    <dgm:pt modelId="{25CBC27E-8886-4333-AE75-DA598F242816}">
      <dgm:prSet phldrT="[Texto]" custT="1"/>
      <dgm:spPr/>
      <dgm:t>
        <a:bodyPr/>
        <a:lstStyle/>
        <a:p>
          <a:endParaRPr lang="es-MX" sz="200" dirty="0"/>
        </a:p>
      </dgm:t>
    </dgm:pt>
    <dgm:pt modelId="{17C5AA64-3F3F-4A6E-8740-D96C5FE10D21}" type="parTrans" cxnId="{3C80C153-241F-41E4-A78A-D9111D970C7F}">
      <dgm:prSet/>
      <dgm:spPr/>
      <dgm:t>
        <a:bodyPr/>
        <a:lstStyle/>
        <a:p>
          <a:endParaRPr lang="es-MX" sz="2000"/>
        </a:p>
      </dgm:t>
    </dgm:pt>
    <dgm:pt modelId="{89786FEB-1AD9-4733-B894-79AFDD193DD2}" type="sibTrans" cxnId="{3C80C153-241F-41E4-A78A-D9111D970C7F}">
      <dgm:prSet/>
      <dgm:spPr/>
      <dgm:t>
        <a:bodyPr/>
        <a:lstStyle/>
        <a:p>
          <a:endParaRPr lang="es-MX" sz="2000"/>
        </a:p>
      </dgm:t>
    </dgm:pt>
    <dgm:pt modelId="{169D7690-427A-4011-91CD-829FDF10B161}">
      <dgm:prSet phldrT="[Texto]" custT="1"/>
      <dgm:spPr/>
      <dgm:t>
        <a:bodyPr/>
        <a:lstStyle/>
        <a:p>
          <a:r>
            <a:rPr lang="es-MX" sz="1200" dirty="0"/>
            <a:t>Perfil del beneficiario</a:t>
          </a:r>
        </a:p>
      </dgm:t>
    </dgm:pt>
    <dgm:pt modelId="{8EA64AFE-CC39-4B8D-8920-4E1F054C948E}" type="parTrans" cxnId="{C9034CFF-5A0E-45C4-B23A-10F1CC86C09F}">
      <dgm:prSet/>
      <dgm:spPr/>
      <dgm:t>
        <a:bodyPr/>
        <a:lstStyle/>
        <a:p>
          <a:endParaRPr lang="es-MX" sz="2000"/>
        </a:p>
      </dgm:t>
    </dgm:pt>
    <dgm:pt modelId="{DBBCC0E6-EFA6-42C6-90FF-145A6B6587BA}" type="sibTrans" cxnId="{C9034CFF-5A0E-45C4-B23A-10F1CC86C09F}">
      <dgm:prSet/>
      <dgm:spPr/>
      <dgm:t>
        <a:bodyPr/>
        <a:lstStyle/>
        <a:p>
          <a:endParaRPr lang="es-MX" sz="2000"/>
        </a:p>
      </dgm:t>
    </dgm:pt>
    <dgm:pt modelId="{0D9A4D8D-7F47-483B-A713-A561B158CC4D}">
      <dgm:prSet phldrT="[Texto]" custT="1"/>
      <dgm:spPr/>
      <dgm:t>
        <a:bodyPr/>
        <a:lstStyle/>
        <a:p>
          <a:endParaRPr lang="es-MX" sz="200" dirty="0"/>
        </a:p>
      </dgm:t>
    </dgm:pt>
    <dgm:pt modelId="{1741694C-B3F4-4AFF-9695-8BDF81E104CA}" type="parTrans" cxnId="{2A29334B-44F2-4D31-9C05-7CCE3CD6C315}">
      <dgm:prSet/>
      <dgm:spPr/>
      <dgm:t>
        <a:bodyPr/>
        <a:lstStyle/>
        <a:p>
          <a:endParaRPr lang="es-MX" sz="2000"/>
        </a:p>
      </dgm:t>
    </dgm:pt>
    <dgm:pt modelId="{BEAAC29E-3EB4-488B-8072-1346B30D9361}" type="sibTrans" cxnId="{2A29334B-44F2-4D31-9C05-7CCE3CD6C315}">
      <dgm:prSet/>
      <dgm:spPr/>
      <dgm:t>
        <a:bodyPr/>
        <a:lstStyle/>
        <a:p>
          <a:endParaRPr lang="es-MX" sz="2000"/>
        </a:p>
      </dgm:t>
    </dgm:pt>
    <dgm:pt modelId="{119DEFAC-7172-4448-8070-96489D481546}">
      <dgm:prSet phldrT="[Texto]" custT="1"/>
      <dgm:spPr/>
      <dgm:t>
        <a:bodyPr/>
        <a:lstStyle/>
        <a:p>
          <a:r>
            <a:rPr lang="es-MX" sz="1200" dirty="0"/>
            <a:t>Reporte mensual: reporte, presentación, videoconferencia</a:t>
          </a:r>
        </a:p>
      </dgm:t>
    </dgm:pt>
    <dgm:pt modelId="{5592000B-7116-4320-9576-167196BE32D0}" type="parTrans" cxnId="{86E3BD4C-CA62-4E65-ACFF-7DCBE9D8F23A}">
      <dgm:prSet/>
      <dgm:spPr/>
      <dgm:t>
        <a:bodyPr/>
        <a:lstStyle/>
        <a:p>
          <a:endParaRPr lang="es-MX" sz="2000"/>
        </a:p>
      </dgm:t>
    </dgm:pt>
    <dgm:pt modelId="{31D2FCB5-5A84-4F79-B41B-56D02A1ED228}" type="sibTrans" cxnId="{86E3BD4C-CA62-4E65-ACFF-7DCBE9D8F23A}">
      <dgm:prSet/>
      <dgm:spPr/>
      <dgm:t>
        <a:bodyPr/>
        <a:lstStyle/>
        <a:p>
          <a:endParaRPr lang="es-MX" sz="2000"/>
        </a:p>
      </dgm:t>
    </dgm:pt>
    <dgm:pt modelId="{5D74981A-1709-4883-8882-E1943FE0220B}">
      <dgm:prSet phldrT="[Texto]" custT="1"/>
      <dgm:spPr/>
      <dgm:t>
        <a:bodyPr/>
        <a:lstStyle/>
        <a:p>
          <a:r>
            <a:rPr lang="es-MX" sz="1200" dirty="0"/>
            <a:t>Reportes temáticos: empleo, oferta en RUV,  etc.</a:t>
          </a:r>
        </a:p>
      </dgm:t>
    </dgm:pt>
    <dgm:pt modelId="{C0E09019-E13C-4E0D-AFFE-186CE718065E}" type="parTrans" cxnId="{5878C5B8-F479-4CCE-B68F-516026B3FC3E}">
      <dgm:prSet/>
      <dgm:spPr/>
      <dgm:t>
        <a:bodyPr/>
        <a:lstStyle/>
        <a:p>
          <a:endParaRPr lang="es-MX" sz="2000"/>
        </a:p>
      </dgm:t>
    </dgm:pt>
    <dgm:pt modelId="{3EB932B6-917B-4E7E-941E-FB5D9FCBBDB4}" type="sibTrans" cxnId="{5878C5B8-F479-4CCE-B68F-516026B3FC3E}">
      <dgm:prSet/>
      <dgm:spPr/>
      <dgm:t>
        <a:bodyPr/>
        <a:lstStyle/>
        <a:p>
          <a:endParaRPr lang="es-MX" sz="2000"/>
        </a:p>
      </dgm:t>
    </dgm:pt>
    <dgm:pt modelId="{B5735946-46B3-43E2-B236-D96579C05BF1}">
      <dgm:prSet phldrT="[Texto]" custT="1"/>
      <dgm:spPr/>
      <dgm:t>
        <a:bodyPr/>
        <a:lstStyle/>
        <a:p>
          <a:endParaRPr lang="es-MX" sz="200" dirty="0"/>
        </a:p>
      </dgm:t>
    </dgm:pt>
    <dgm:pt modelId="{7D50F09A-2C3B-4938-9BE9-97CAB58F148B}" type="parTrans" cxnId="{E98ACB98-1BB7-4F42-8ABA-5BEBC8522FA1}">
      <dgm:prSet/>
      <dgm:spPr/>
      <dgm:t>
        <a:bodyPr/>
        <a:lstStyle/>
        <a:p>
          <a:endParaRPr lang="es-MX" sz="2000"/>
        </a:p>
      </dgm:t>
    </dgm:pt>
    <dgm:pt modelId="{E778A434-1F78-4C7E-935C-1D8C6EA22F9D}" type="sibTrans" cxnId="{E98ACB98-1BB7-4F42-8ABA-5BEBC8522FA1}">
      <dgm:prSet/>
      <dgm:spPr/>
      <dgm:t>
        <a:bodyPr/>
        <a:lstStyle/>
        <a:p>
          <a:endParaRPr lang="es-MX" sz="2000"/>
        </a:p>
      </dgm:t>
    </dgm:pt>
    <dgm:pt modelId="{D43B1112-3735-4F7F-8A83-4A55DB1F4969}">
      <dgm:prSet phldrT="[Texto]" custT="1"/>
      <dgm:spPr/>
      <dgm:t>
        <a:bodyPr/>
        <a:lstStyle/>
        <a:p>
          <a:r>
            <a:rPr lang="es-MX" sz="1200" dirty="0"/>
            <a:t>Ubicación geográfica en SIG</a:t>
          </a:r>
        </a:p>
      </dgm:t>
    </dgm:pt>
    <dgm:pt modelId="{96FC657A-2111-45F3-97D7-5CE7D544BC13}" type="parTrans" cxnId="{9D51F873-7F0F-44A0-9FB4-BA26AAD438ED}">
      <dgm:prSet/>
      <dgm:spPr/>
      <dgm:t>
        <a:bodyPr/>
        <a:lstStyle/>
        <a:p>
          <a:endParaRPr lang="es-MX" sz="2000"/>
        </a:p>
      </dgm:t>
    </dgm:pt>
    <dgm:pt modelId="{0B9BFF9F-F62F-40DB-A953-BDEEC227C899}" type="sibTrans" cxnId="{9D51F873-7F0F-44A0-9FB4-BA26AAD438ED}">
      <dgm:prSet/>
      <dgm:spPr/>
      <dgm:t>
        <a:bodyPr/>
        <a:lstStyle/>
        <a:p>
          <a:endParaRPr lang="es-MX" sz="2000"/>
        </a:p>
      </dgm:t>
    </dgm:pt>
    <dgm:pt modelId="{31F2F477-0E84-4BD2-8BB1-9BF2C92398F2}">
      <dgm:prSet phldrT="[Texto]" custT="1"/>
      <dgm:spPr/>
      <dgm:t>
        <a:bodyPr/>
        <a:lstStyle/>
        <a:p>
          <a:r>
            <a:rPr lang="es-MX" sz="1200" dirty="0"/>
            <a:t>Vivienda en construcción y terminada</a:t>
          </a:r>
        </a:p>
      </dgm:t>
    </dgm:pt>
    <dgm:pt modelId="{A5A15B76-48AC-4041-B7DA-A7A6F79F9EA3}" type="parTrans" cxnId="{38D62CF6-E337-454E-931F-9B94244DCF45}">
      <dgm:prSet/>
      <dgm:spPr/>
      <dgm:t>
        <a:bodyPr/>
        <a:lstStyle/>
        <a:p>
          <a:endParaRPr lang="es-MX" sz="2000"/>
        </a:p>
      </dgm:t>
    </dgm:pt>
    <dgm:pt modelId="{536FA773-FB5A-4652-9DD5-E282EFB13A1B}" type="sibTrans" cxnId="{38D62CF6-E337-454E-931F-9B94244DCF45}">
      <dgm:prSet/>
      <dgm:spPr/>
      <dgm:t>
        <a:bodyPr/>
        <a:lstStyle/>
        <a:p>
          <a:endParaRPr lang="es-MX" sz="2000"/>
        </a:p>
      </dgm:t>
    </dgm:pt>
    <dgm:pt modelId="{1CC9E4FE-0214-4410-BD82-223B29748F64}">
      <dgm:prSet phldrT="[Texto]" custT="1"/>
      <dgm:spPr/>
      <dgm:t>
        <a:bodyPr/>
        <a:lstStyle/>
        <a:p>
          <a:r>
            <a:rPr lang="es-MX" sz="1200" dirty="0"/>
            <a:t>Actualización semanal</a:t>
          </a:r>
        </a:p>
      </dgm:t>
    </dgm:pt>
    <dgm:pt modelId="{AFD924AA-ED4E-4985-B84A-650E76EBF213}" type="parTrans" cxnId="{39E6C7C3-8BB2-4411-BEEF-3105D1088BD2}">
      <dgm:prSet/>
      <dgm:spPr/>
      <dgm:t>
        <a:bodyPr/>
        <a:lstStyle/>
        <a:p>
          <a:endParaRPr lang="es-MX" sz="2000"/>
        </a:p>
      </dgm:t>
    </dgm:pt>
    <dgm:pt modelId="{D3701E50-117E-4FF9-91A2-2303F4F57114}" type="sibTrans" cxnId="{39E6C7C3-8BB2-4411-BEEF-3105D1088BD2}">
      <dgm:prSet/>
      <dgm:spPr/>
      <dgm:t>
        <a:bodyPr/>
        <a:lstStyle/>
        <a:p>
          <a:endParaRPr lang="es-MX" sz="2000"/>
        </a:p>
      </dgm:t>
    </dgm:pt>
    <dgm:pt modelId="{AC9CE7F4-BD54-46A5-ACF9-4A8F4E98969B}">
      <dgm:prSet phldrT="[Texto]" custT="1"/>
      <dgm:spPr/>
      <dgm:t>
        <a:bodyPr/>
        <a:lstStyle/>
        <a:p>
          <a:r>
            <a:rPr lang="es-MX" sz="1200" dirty="0"/>
            <a:t>Revista trimestral</a:t>
          </a:r>
        </a:p>
      </dgm:t>
    </dgm:pt>
    <dgm:pt modelId="{24FB5F28-937E-47C2-A07F-D36C7D8D6DD3}" type="parTrans" cxnId="{1F3DE44F-47A0-4086-80CC-8BA76122E50F}">
      <dgm:prSet/>
      <dgm:spPr/>
      <dgm:t>
        <a:bodyPr/>
        <a:lstStyle/>
        <a:p>
          <a:endParaRPr lang="es-MX" sz="2000"/>
        </a:p>
      </dgm:t>
    </dgm:pt>
    <dgm:pt modelId="{B84DCF26-F8A2-45BB-8132-8CFDCFA4DF03}" type="sibTrans" cxnId="{1F3DE44F-47A0-4086-80CC-8BA76122E50F}">
      <dgm:prSet/>
      <dgm:spPr/>
      <dgm:t>
        <a:bodyPr/>
        <a:lstStyle/>
        <a:p>
          <a:endParaRPr lang="es-MX" sz="2000"/>
        </a:p>
      </dgm:t>
    </dgm:pt>
    <dgm:pt modelId="{5AD15D99-44A6-4CE6-9978-32DA851CF69C}">
      <dgm:prSet phldrT="[Texto]" custT="1"/>
      <dgm:spPr/>
      <dgm:t>
        <a:bodyPr/>
        <a:lstStyle/>
        <a:p>
          <a:r>
            <a:rPr lang="es-MX" sz="1200" dirty="0"/>
            <a:t>Tiempos de desplazamiento</a:t>
          </a:r>
        </a:p>
      </dgm:t>
    </dgm:pt>
    <dgm:pt modelId="{2CFE2B69-7DF7-4DC0-BFB0-E4A2F69F13DD}" type="parTrans" cxnId="{5AAE6CC7-51C5-4ABE-9459-7E35202162F0}">
      <dgm:prSet/>
      <dgm:spPr/>
      <dgm:t>
        <a:bodyPr/>
        <a:lstStyle/>
        <a:p>
          <a:endParaRPr lang="es-MX" sz="2000"/>
        </a:p>
      </dgm:t>
    </dgm:pt>
    <dgm:pt modelId="{FA2E55CA-84C4-4417-ADA7-41CC9A3B3C16}" type="sibTrans" cxnId="{5AAE6CC7-51C5-4ABE-9459-7E35202162F0}">
      <dgm:prSet/>
      <dgm:spPr/>
      <dgm:t>
        <a:bodyPr/>
        <a:lstStyle/>
        <a:p>
          <a:endParaRPr lang="es-MX" sz="2000"/>
        </a:p>
      </dgm:t>
    </dgm:pt>
    <dgm:pt modelId="{6F9556F6-F7F9-4F48-8088-2DCE8314A87E}">
      <dgm:prSet phldrT="[Texto]" custT="1"/>
      <dgm:spPr/>
      <dgm:t>
        <a:bodyPr/>
        <a:lstStyle/>
        <a:p>
          <a:r>
            <a:rPr lang="es-MX" sz="1200" dirty="0"/>
            <a:t>Atributos de la vivienda</a:t>
          </a:r>
        </a:p>
      </dgm:t>
    </dgm:pt>
    <dgm:pt modelId="{443F9CB8-D41C-4E03-9468-B2AF21FC461F}" type="parTrans" cxnId="{9896DADB-3638-4486-A451-254BF7690FA7}">
      <dgm:prSet/>
      <dgm:spPr/>
      <dgm:t>
        <a:bodyPr/>
        <a:lstStyle/>
        <a:p>
          <a:endParaRPr lang="es-MX" sz="2000"/>
        </a:p>
      </dgm:t>
    </dgm:pt>
    <dgm:pt modelId="{A162C39B-003C-4052-8B35-E8FF402C30EE}" type="sibTrans" cxnId="{9896DADB-3638-4486-A451-254BF7690FA7}">
      <dgm:prSet/>
      <dgm:spPr/>
      <dgm:t>
        <a:bodyPr/>
        <a:lstStyle/>
        <a:p>
          <a:endParaRPr lang="es-MX" sz="2000"/>
        </a:p>
      </dgm:t>
    </dgm:pt>
    <dgm:pt modelId="{4767CDB5-00B6-4E75-94F5-1748E4725098}">
      <dgm:prSet phldrT="[Texto]" custT="1"/>
      <dgm:spPr/>
      <dgm:t>
        <a:bodyPr/>
        <a:lstStyle/>
        <a:p>
          <a:r>
            <a:rPr lang="es-MX" sz="1200" dirty="0"/>
            <a:t>Cobertura municipal y por organismo</a:t>
          </a:r>
        </a:p>
      </dgm:t>
    </dgm:pt>
    <dgm:pt modelId="{9245A16F-DEFD-4713-9CDB-EA46B6AF3488}" type="sibTrans" cxnId="{C15E4404-50C7-419C-A9DF-B61257DC7649}">
      <dgm:prSet/>
      <dgm:spPr/>
      <dgm:t>
        <a:bodyPr/>
        <a:lstStyle/>
        <a:p>
          <a:endParaRPr lang="es-MX"/>
        </a:p>
      </dgm:t>
    </dgm:pt>
    <dgm:pt modelId="{B5B720E1-07B7-4DB1-A051-887288D7D3DA}" type="parTrans" cxnId="{C15E4404-50C7-419C-A9DF-B61257DC7649}">
      <dgm:prSet/>
      <dgm:spPr/>
      <dgm:t>
        <a:bodyPr/>
        <a:lstStyle/>
        <a:p>
          <a:endParaRPr lang="es-MX"/>
        </a:p>
      </dgm:t>
    </dgm:pt>
    <dgm:pt modelId="{4D61457C-886E-446A-A2A9-610504B497CE}" type="pres">
      <dgm:prSet presAssocID="{9367D316-B712-44A3-9E22-D9812647FA1D}" presName="linearFlow" presStyleCnt="0">
        <dgm:presLayoutVars>
          <dgm:dir/>
          <dgm:resizeHandles val="exact"/>
        </dgm:presLayoutVars>
      </dgm:prSet>
      <dgm:spPr/>
      <dgm:t>
        <a:bodyPr/>
        <a:lstStyle/>
        <a:p>
          <a:endParaRPr lang="en-US"/>
        </a:p>
      </dgm:t>
    </dgm:pt>
    <dgm:pt modelId="{8DA669E9-7152-4C0F-B8D0-83E33287F619}" type="pres">
      <dgm:prSet presAssocID="{25CBC27E-8886-4333-AE75-DA598F242816}" presName="composite" presStyleCnt="0"/>
      <dgm:spPr/>
    </dgm:pt>
    <dgm:pt modelId="{495C5FF9-4633-4C74-BAB3-B9E5782C4E62}" type="pres">
      <dgm:prSet presAssocID="{25CBC27E-8886-4333-AE75-DA598F242816}" presName="imgShp" presStyleLbl="fgImgPlace1" presStyleIdx="0" presStyleCnt="3"/>
      <dgm:spPr>
        <a:blipFill rotWithShape="1">
          <a:blip xmlns:r="http://schemas.openxmlformats.org/officeDocument/2006/relationships" r:embed="rId1"/>
          <a:stretch>
            <a:fillRect/>
          </a:stretch>
        </a:blipFill>
      </dgm:spPr>
    </dgm:pt>
    <dgm:pt modelId="{2EFED158-CF39-4141-8D2D-6C5DA8E42369}" type="pres">
      <dgm:prSet presAssocID="{25CBC27E-8886-4333-AE75-DA598F242816}" presName="txShp" presStyleLbl="node1" presStyleIdx="0" presStyleCnt="3" custScaleY="54469">
        <dgm:presLayoutVars>
          <dgm:bulletEnabled val="1"/>
        </dgm:presLayoutVars>
      </dgm:prSet>
      <dgm:spPr/>
      <dgm:t>
        <a:bodyPr/>
        <a:lstStyle/>
        <a:p>
          <a:endParaRPr lang="en-US"/>
        </a:p>
      </dgm:t>
    </dgm:pt>
    <dgm:pt modelId="{8FA20CC3-575D-4DFD-850D-8D10E55F5668}" type="pres">
      <dgm:prSet presAssocID="{89786FEB-1AD9-4733-B894-79AFDD193DD2}" presName="spacing" presStyleCnt="0"/>
      <dgm:spPr/>
    </dgm:pt>
    <dgm:pt modelId="{557143AF-A08E-4064-B899-63023DFF1838}" type="pres">
      <dgm:prSet presAssocID="{0D9A4D8D-7F47-483B-A713-A561B158CC4D}" presName="composite" presStyleCnt="0"/>
      <dgm:spPr/>
    </dgm:pt>
    <dgm:pt modelId="{1B82AFC2-ED6A-428F-8792-1AFF7BD898E3}" type="pres">
      <dgm:prSet presAssocID="{0D9A4D8D-7F47-483B-A713-A561B158CC4D}" presName="imgShp" presStyleLbl="fgImgPlace1" presStyleIdx="1" presStyleCnt="3"/>
      <dgm:spPr>
        <a:blipFill rotWithShape="1">
          <a:blip xmlns:r="http://schemas.openxmlformats.org/officeDocument/2006/relationships" r:embed="rId2"/>
          <a:stretch>
            <a:fillRect/>
          </a:stretch>
        </a:blipFill>
      </dgm:spPr>
    </dgm:pt>
    <dgm:pt modelId="{B3DA6161-CBFC-4032-A077-931C345BCC8C}" type="pres">
      <dgm:prSet presAssocID="{0D9A4D8D-7F47-483B-A713-A561B158CC4D}" presName="txShp" presStyleLbl="node1" presStyleIdx="1" presStyleCnt="3" custScaleY="77441" custLinFactNeighborX="-4" custLinFactNeighborY="-7502">
        <dgm:presLayoutVars>
          <dgm:bulletEnabled val="1"/>
        </dgm:presLayoutVars>
      </dgm:prSet>
      <dgm:spPr/>
      <dgm:t>
        <a:bodyPr/>
        <a:lstStyle/>
        <a:p>
          <a:endParaRPr lang="en-US"/>
        </a:p>
      </dgm:t>
    </dgm:pt>
    <dgm:pt modelId="{7C2C289A-1CC6-49F2-BCFF-348E126B2312}" type="pres">
      <dgm:prSet presAssocID="{BEAAC29E-3EB4-488B-8072-1346B30D9361}" presName="spacing" presStyleCnt="0"/>
      <dgm:spPr/>
    </dgm:pt>
    <dgm:pt modelId="{2D12E2C5-A799-4BBE-AC52-5698E2338C8B}" type="pres">
      <dgm:prSet presAssocID="{B5735946-46B3-43E2-B236-D96579C05BF1}" presName="composite" presStyleCnt="0"/>
      <dgm:spPr/>
    </dgm:pt>
    <dgm:pt modelId="{E8113631-9FFE-4AC7-BF6E-2678143D78B2}" type="pres">
      <dgm:prSet presAssocID="{B5735946-46B3-43E2-B236-D96579C05BF1}" presName="imgShp" presStyleLbl="fgImgPlace1" presStyleIdx="2" presStyleCnt="3"/>
      <dgm:spPr>
        <a:blipFill rotWithShape="1">
          <a:blip xmlns:r="http://schemas.openxmlformats.org/officeDocument/2006/relationships" r:embed="rId3"/>
          <a:stretch>
            <a:fillRect/>
          </a:stretch>
        </a:blipFill>
      </dgm:spPr>
    </dgm:pt>
    <dgm:pt modelId="{9A1A52FD-2D45-46A8-A889-3154D35E7A8D}" type="pres">
      <dgm:prSet presAssocID="{B5735946-46B3-43E2-B236-D96579C05BF1}" presName="txShp" presStyleLbl="node1" presStyleIdx="2" presStyleCnt="3" custScaleY="64268">
        <dgm:presLayoutVars>
          <dgm:bulletEnabled val="1"/>
        </dgm:presLayoutVars>
      </dgm:prSet>
      <dgm:spPr/>
      <dgm:t>
        <a:bodyPr/>
        <a:lstStyle/>
        <a:p>
          <a:endParaRPr lang="en-US"/>
        </a:p>
      </dgm:t>
    </dgm:pt>
  </dgm:ptLst>
  <dgm:cxnLst>
    <dgm:cxn modelId="{5878C5B8-F479-4CCE-B68F-516026B3FC3E}" srcId="{0D9A4D8D-7F47-483B-A713-A561B158CC4D}" destId="{5D74981A-1709-4883-8882-E1943FE0220B}" srcOrd="2" destOrd="0" parTransId="{C0E09019-E13C-4E0D-AFFE-186CE718065E}" sibTransId="{3EB932B6-917B-4E7E-941E-FB5D9FCBBDB4}"/>
    <dgm:cxn modelId="{C7B3CC7B-D573-48EB-BD0A-1937974DC9AC}" type="presOf" srcId="{AC9CE7F4-BD54-46A5-ACF9-4A8F4E98969B}" destId="{B3DA6161-CBFC-4032-A077-931C345BCC8C}" srcOrd="0" destOrd="2" presId="urn:microsoft.com/office/officeart/2005/8/layout/vList3"/>
    <dgm:cxn modelId="{04C6E654-B5D5-49A8-B8B4-610802E766A8}" type="presOf" srcId="{6F9556F6-F7F9-4F48-8088-2DCE8314A87E}" destId="{9A1A52FD-2D45-46A8-A889-3154D35E7A8D}" srcOrd="0" destOrd="4" presId="urn:microsoft.com/office/officeart/2005/8/layout/vList3"/>
    <dgm:cxn modelId="{86E3BD4C-CA62-4E65-ACFF-7DCBE9D8F23A}" srcId="{0D9A4D8D-7F47-483B-A713-A561B158CC4D}" destId="{119DEFAC-7172-4448-8070-96489D481546}" srcOrd="0" destOrd="0" parTransId="{5592000B-7116-4320-9576-167196BE32D0}" sibTransId="{31D2FCB5-5A84-4F79-B41B-56D02A1ED228}"/>
    <dgm:cxn modelId="{3C80C153-241F-41E4-A78A-D9111D970C7F}" srcId="{9367D316-B712-44A3-9E22-D9812647FA1D}" destId="{25CBC27E-8886-4333-AE75-DA598F242816}" srcOrd="0" destOrd="0" parTransId="{17C5AA64-3F3F-4A6E-8740-D96C5FE10D21}" sibTransId="{89786FEB-1AD9-4733-B894-79AFDD193DD2}"/>
    <dgm:cxn modelId="{7EE5C0CC-2EDC-4829-B508-E024B119B8F0}" type="presOf" srcId="{B5735946-46B3-43E2-B236-D96579C05BF1}" destId="{9A1A52FD-2D45-46A8-A889-3154D35E7A8D}" srcOrd="0" destOrd="0" presId="urn:microsoft.com/office/officeart/2005/8/layout/vList3"/>
    <dgm:cxn modelId="{07C0E6DB-E09E-46D4-986F-B69CB22ED3F6}" type="presOf" srcId="{0D9A4D8D-7F47-483B-A713-A561B158CC4D}" destId="{B3DA6161-CBFC-4032-A077-931C345BCC8C}" srcOrd="0" destOrd="0" presId="urn:microsoft.com/office/officeart/2005/8/layout/vList3"/>
    <dgm:cxn modelId="{EE6A31A9-584E-40A0-B175-30FD9B72E82D}" type="presOf" srcId="{31F2F477-0E84-4BD2-8BB1-9BF2C92398F2}" destId="{9A1A52FD-2D45-46A8-A889-3154D35E7A8D}" srcOrd="0" destOrd="2" presId="urn:microsoft.com/office/officeart/2005/8/layout/vList3"/>
    <dgm:cxn modelId="{9D51F873-7F0F-44A0-9FB4-BA26AAD438ED}" srcId="{B5735946-46B3-43E2-B236-D96579C05BF1}" destId="{D43B1112-3735-4F7F-8A83-4A55DB1F4969}" srcOrd="0" destOrd="0" parTransId="{96FC657A-2111-45F3-97D7-5CE7D544BC13}" sibTransId="{0B9BFF9F-F62F-40DB-A953-BDEEC227C899}"/>
    <dgm:cxn modelId="{39E6C7C3-8BB2-4411-BEEF-3105D1088BD2}" srcId="{25CBC27E-8886-4333-AE75-DA598F242816}" destId="{1CC9E4FE-0214-4410-BD82-223B29748F64}" srcOrd="2" destOrd="0" parTransId="{AFD924AA-ED4E-4985-B84A-650E76EBF213}" sibTransId="{D3701E50-117E-4FF9-91A2-2303F4F57114}"/>
    <dgm:cxn modelId="{F88D8874-1C4C-4C5D-98AC-93DD013ACB48}" type="presOf" srcId="{25CBC27E-8886-4333-AE75-DA598F242816}" destId="{2EFED158-CF39-4141-8D2D-6C5DA8E42369}" srcOrd="0" destOrd="0" presId="urn:microsoft.com/office/officeart/2005/8/layout/vList3"/>
    <dgm:cxn modelId="{5AAE6CC7-51C5-4ABE-9459-7E35202162F0}" srcId="{B5735946-46B3-43E2-B236-D96579C05BF1}" destId="{5AD15D99-44A6-4CE6-9978-32DA851CF69C}" srcOrd="2" destOrd="0" parTransId="{2CFE2B69-7DF7-4DC0-BFB0-E4A2F69F13DD}" sibTransId="{FA2E55CA-84C4-4417-ADA7-41CC9A3B3C16}"/>
    <dgm:cxn modelId="{263F624F-C6A6-4799-A3E0-0EC663FD43B1}" type="presOf" srcId="{4767CDB5-00B6-4E75-94F5-1748E4725098}" destId="{2EFED158-CF39-4141-8D2D-6C5DA8E42369}" srcOrd="0" destOrd="1" presId="urn:microsoft.com/office/officeart/2005/8/layout/vList3"/>
    <dgm:cxn modelId="{E98ACB98-1BB7-4F42-8ABA-5BEBC8522FA1}" srcId="{9367D316-B712-44A3-9E22-D9812647FA1D}" destId="{B5735946-46B3-43E2-B236-D96579C05BF1}" srcOrd="2" destOrd="0" parTransId="{7D50F09A-2C3B-4938-9BE9-97CAB58F148B}" sibTransId="{E778A434-1F78-4C7E-935C-1D8C6EA22F9D}"/>
    <dgm:cxn modelId="{D3EF248A-082B-47F2-9FF1-F04EE5597BEC}" type="presOf" srcId="{5AD15D99-44A6-4CE6-9978-32DA851CF69C}" destId="{9A1A52FD-2D45-46A8-A889-3154D35E7A8D}" srcOrd="0" destOrd="3" presId="urn:microsoft.com/office/officeart/2005/8/layout/vList3"/>
    <dgm:cxn modelId="{C15E4404-50C7-419C-A9DF-B61257DC7649}" srcId="{25CBC27E-8886-4333-AE75-DA598F242816}" destId="{4767CDB5-00B6-4E75-94F5-1748E4725098}" srcOrd="0" destOrd="0" parTransId="{B5B720E1-07B7-4DB1-A051-887288D7D3DA}" sibTransId="{9245A16F-DEFD-4713-9CDB-EA46B6AF3488}"/>
    <dgm:cxn modelId="{1F3DE44F-47A0-4086-80CC-8BA76122E50F}" srcId="{0D9A4D8D-7F47-483B-A713-A561B158CC4D}" destId="{AC9CE7F4-BD54-46A5-ACF9-4A8F4E98969B}" srcOrd="1" destOrd="0" parTransId="{24FB5F28-937E-47C2-A07F-D36C7D8D6DD3}" sibTransId="{B84DCF26-F8A2-45BB-8132-8CFDCFA4DF03}"/>
    <dgm:cxn modelId="{9896DADB-3638-4486-A451-254BF7690FA7}" srcId="{B5735946-46B3-43E2-B236-D96579C05BF1}" destId="{6F9556F6-F7F9-4F48-8088-2DCE8314A87E}" srcOrd="3" destOrd="0" parTransId="{443F9CB8-D41C-4E03-9468-B2AF21FC461F}" sibTransId="{A162C39B-003C-4052-8B35-E8FF402C30EE}"/>
    <dgm:cxn modelId="{564CA0F4-707E-4E30-9422-571029BD286C}" type="presOf" srcId="{5D74981A-1709-4883-8882-E1943FE0220B}" destId="{B3DA6161-CBFC-4032-A077-931C345BCC8C}" srcOrd="0" destOrd="3" presId="urn:microsoft.com/office/officeart/2005/8/layout/vList3"/>
    <dgm:cxn modelId="{2A29334B-44F2-4D31-9C05-7CCE3CD6C315}" srcId="{9367D316-B712-44A3-9E22-D9812647FA1D}" destId="{0D9A4D8D-7F47-483B-A713-A561B158CC4D}" srcOrd="1" destOrd="0" parTransId="{1741694C-B3F4-4AFF-9695-8BDF81E104CA}" sibTransId="{BEAAC29E-3EB4-488B-8072-1346B30D9361}"/>
    <dgm:cxn modelId="{E2C62959-29AB-4D4A-8ACF-708022175EE9}" type="presOf" srcId="{1CC9E4FE-0214-4410-BD82-223B29748F64}" destId="{2EFED158-CF39-4141-8D2D-6C5DA8E42369}" srcOrd="0" destOrd="3" presId="urn:microsoft.com/office/officeart/2005/8/layout/vList3"/>
    <dgm:cxn modelId="{83EA3B6C-3CBF-413E-969B-9209E5E1DD93}" type="presOf" srcId="{169D7690-427A-4011-91CD-829FDF10B161}" destId="{2EFED158-CF39-4141-8D2D-6C5DA8E42369}" srcOrd="0" destOrd="2" presId="urn:microsoft.com/office/officeart/2005/8/layout/vList3"/>
    <dgm:cxn modelId="{C9034CFF-5A0E-45C4-B23A-10F1CC86C09F}" srcId="{25CBC27E-8886-4333-AE75-DA598F242816}" destId="{169D7690-427A-4011-91CD-829FDF10B161}" srcOrd="1" destOrd="0" parTransId="{8EA64AFE-CC39-4B8D-8920-4E1F054C948E}" sibTransId="{DBBCC0E6-EFA6-42C6-90FF-145A6B6587BA}"/>
    <dgm:cxn modelId="{27F64391-C895-4F62-98E3-64DA8D61D073}" type="presOf" srcId="{119DEFAC-7172-4448-8070-96489D481546}" destId="{B3DA6161-CBFC-4032-A077-931C345BCC8C}" srcOrd="0" destOrd="1" presId="urn:microsoft.com/office/officeart/2005/8/layout/vList3"/>
    <dgm:cxn modelId="{36F2DF26-D32C-4E8E-930E-8AE9C6B48969}" type="presOf" srcId="{D43B1112-3735-4F7F-8A83-4A55DB1F4969}" destId="{9A1A52FD-2D45-46A8-A889-3154D35E7A8D}" srcOrd="0" destOrd="1" presId="urn:microsoft.com/office/officeart/2005/8/layout/vList3"/>
    <dgm:cxn modelId="{7828EEC9-3D44-4457-9C3A-99F2DB3B04E5}" type="presOf" srcId="{9367D316-B712-44A3-9E22-D9812647FA1D}" destId="{4D61457C-886E-446A-A2A9-610504B497CE}" srcOrd="0" destOrd="0" presId="urn:microsoft.com/office/officeart/2005/8/layout/vList3"/>
    <dgm:cxn modelId="{38D62CF6-E337-454E-931F-9B94244DCF45}" srcId="{B5735946-46B3-43E2-B236-D96579C05BF1}" destId="{31F2F477-0E84-4BD2-8BB1-9BF2C92398F2}" srcOrd="1" destOrd="0" parTransId="{A5A15B76-48AC-4041-B7DA-A7A6F79F9EA3}" sibTransId="{536FA773-FB5A-4652-9DD5-E282EFB13A1B}"/>
    <dgm:cxn modelId="{7E98110A-74D1-468B-999B-07AFFD1F1003}" type="presParOf" srcId="{4D61457C-886E-446A-A2A9-610504B497CE}" destId="{8DA669E9-7152-4C0F-B8D0-83E33287F619}" srcOrd="0" destOrd="0" presId="urn:microsoft.com/office/officeart/2005/8/layout/vList3"/>
    <dgm:cxn modelId="{515E2C66-CDE6-476D-9606-78495209C1E4}" type="presParOf" srcId="{8DA669E9-7152-4C0F-B8D0-83E33287F619}" destId="{495C5FF9-4633-4C74-BAB3-B9E5782C4E62}" srcOrd="0" destOrd="0" presId="urn:microsoft.com/office/officeart/2005/8/layout/vList3"/>
    <dgm:cxn modelId="{86D3FD33-4B79-47EA-965B-EA48760D634B}" type="presParOf" srcId="{8DA669E9-7152-4C0F-B8D0-83E33287F619}" destId="{2EFED158-CF39-4141-8D2D-6C5DA8E42369}" srcOrd="1" destOrd="0" presId="urn:microsoft.com/office/officeart/2005/8/layout/vList3"/>
    <dgm:cxn modelId="{DFF8D144-A02B-4B53-942D-6DE2AA9AABFB}" type="presParOf" srcId="{4D61457C-886E-446A-A2A9-610504B497CE}" destId="{8FA20CC3-575D-4DFD-850D-8D10E55F5668}" srcOrd="1" destOrd="0" presId="urn:microsoft.com/office/officeart/2005/8/layout/vList3"/>
    <dgm:cxn modelId="{C53E1BC7-0283-457C-B6CD-F19AF2D99B97}" type="presParOf" srcId="{4D61457C-886E-446A-A2A9-610504B497CE}" destId="{557143AF-A08E-4064-B899-63023DFF1838}" srcOrd="2" destOrd="0" presId="urn:microsoft.com/office/officeart/2005/8/layout/vList3"/>
    <dgm:cxn modelId="{A652CBB2-4FFC-434C-B611-EA6540B1241B}" type="presParOf" srcId="{557143AF-A08E-4064-B899-63023DFF1838}" destId="{1B82AFC2-ED6A-428F-8792-1AFF7BD898E3}" srcOrd="0" destOrd="0" presId="urn:microsoft.com/office/officeart/2005/8/layout/vList3"/>
    <dgm:cxn modelId="{E1453653-AE4B-48A0-9F80-B1E24E04EF9F}" type="presParOf" srcId="{557143AF-A08E-4064-B899-63023DFF1838}" destId="{B3DA6161-CBFC-4032-A077-931C345BCC8C}" srcOrd="1" destOrd="0" presId="urn:microsoft.com/office/officeart/2005/8/layout/vList3"/>
    <dgm:cxn modelId="{45B1C68D-A3FF-4AC4-9613-F8D73FBD103A}" type="presParOf" srcId="{4D61457C-886E-446A-A2A9-610504B497CE}" destId="{7C2C289A-1CC6-49F2-BCFF-348E126B2312}" srcOrd="3" destOrd="0" presId="urn:microsoft.com/office/officeart/2005/8/layout/vList3"/>
    <dgm:cxn modelId="{12E07F29-FDD2-4C91-B78D-8AC9B9BC80C5}" type="presParOf" srcId="{4D61457C-886E-446A-A2A9-610504B497CE}" destId="{2D12E2C5-A799-4BBE-AC52-5698E2338C8B}" srcOrd="4" destOrd="0" presId="urn:microsoft.com/office/officeart/2005/8/layout/vList3"/>
    <dgm:cxn modelId="{3F29DD5D-0892-4269-AE0C-18C12DB19152}" type="presParOf" srcId="{2D12E2C5-A799-4BBE-AC52-5698E2338C8B}" destId="{E8113631-9FFE-4AC7-BF6E-2678143D78B2}" srcOrd="0" destOrd="0" presId="urn:microsoft.com/office/officeart/2005/8/layout/vList3"/>
    <dgm:cxn modelId="{D66B6553-0FCB-4B33-B378-58DC46DBCADD}" type="presParOf" srcId="{2D12E2C5-A799-4BBE-AC52-5698E2338C8B}" destId="{9A1A52FD-2D45-46A8-A889-3154D35E7A8D}"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6EB9F2-CD0F-4DF4-9A07-C4532DD14AA9}" type="doc">
      <dgm:prSet loTypeId="urn:microsoft.com/office/officeart/2008/layout/HexagonCluster" loCatId="relationship" qsTypeId="urn:microsoft.com/office/officeart/2005/8/quickstyle/simple1" qsCatId="simple" csTypeId="urn:microsoft.com/office/officeart/2005/8/colors/colorful2" csCatId="colorful" phldr="1"/>
      <dgm:spPr/>
      <dgm:t>
        <a:bodyPr/>
        <a:lstStyle/>
        <a:p>
          <a:endParaRPr lang="es-ES"/>
        </a:p>
      </dgm:t>
    </dgm:pt>
    <dgm:pt modelId="{8B483334-5F9B-4049-B8FA-BD81EBD2A3DA}">
      <dgm:prSet phldrT="[Texto]" custT="1"/>
      <dgm:spPr>
        <a:xfrm>
          <a:off x="3424779" y="8164269"/>
          <a:ext cx="3979750" cy="3416734"/>
        </a:xfrm>
        <a:solidFill>
          <a:srgbClr val="1BAAAA">
            <a:hueOff val="0"/>
            <a:satOff val="0"/>
            <a:lumOff val="0"/>
            <a:alphaOff val="0"/>
          </a:srgbClr>
        </a:solidFill>
        <a:ln w="25400" cap="flat" cmpd="sng" algn="ctr">
          <a:solidFill>
            <a:srgbClr val="1BAAAA">
              <a:hueOff val="0"/>
              <a:satOff val="0"/>
              <a:lumOff val="0"/>
              <a:alphaOff val="0"/>
            </a:srgbClr>
          </a:solidFill>
          <a:prstDash val="solid"/>
        </a:ln>
        <a:effectLst/>
      </dgm:spPr>
      <dgm:t>
        <a:bodyPr/>
        <a:lstStyle/>
        <a:p>
          <a:pPr>
            <a:buFont typeface="Arial" panose="020B0604020202020204" pitchFamily="34" charset="0"/>
            <a:buNone/>
          </a:pPr>
          <a:r>
            <a:rPr lang="es-MX" sz="1200" b="1" dirty="0">
              <a:solidFill>
                <a:srgbClr val="FFFFFF"/>
              </a:solidFill>
              <a:latin typeface="Calibri" panose="020F0502020204030204" pitchFamily="34" charset="0"/>
              <a:ea typeface="+mn-ea"/>
              <a:cs typeface="Calibri" panose="020F0502020204030204" pitchFamily="34" charset="0"/>
            </a:rPr>
            <a:t>Digital </a:t>
          </a:r>
          <a:r>
            <a:rPr lang="es-MX" sz="1200" b="1" dirty="0" err="1">
              <a:solidFill>
                <a:srgbClr val="FFFFFF"/>
              </a:solidFill>
              <a:latin typeface="Calibri" panose="020F0502020204030204" pitchFamily="34" charset="0"/>
              <a:ea typeface="+mn-ea"/>
              <a:cs typeface="Calibri" panose="020F0502020204030204" pitchFamily="34" charset="0"/>
            </a:rPr>
            <a:t>Economy</a:t>
          </a:r>
          <a:endParaRPr lang="es-ES" sz="1200" dirty="0">
            <a:solidFill>
              <a:srgbClr val="FFFFFF"/>
            </a:solidFill>
            <a:latin typeface="Helvetica Neue"/>
            <a:ea typeface="+mn-ea"/>
            <a:cs typeface="+mn-cs"/>
          </a:endParaRPr>
        </a:p>
      </dgm:t>
    </dgm:pt>
    <dgm:pt modelId="{FF450C4D-5B59-40DE-B8A0-B5A3E475E97A}" type="parTrans" cxnId="{9979A8A8-DEC8-42A2-BAE0-A1527BE40CD7}">
      <dgm:prSet/>
      <dgm:spPr/>
      <dgm:t>
        <a:bodyPr/>
        <a:lstStyle/>
        <a:p>
          <a:endParaRPr lang="es-ES"/>
        </a:p>
      </dgm:t>
    </dgm:pt>
    <dgm:pt modelId="{8E7170FA-3FEB-4ADB-936B-46E83C2268F5}" type="sibTrans" cxnId="{9979A8A8-DEC8-42A2-BAE0-A1527BE40CD7}">
      <dgm:prSet/>
      <dgm:spPr>
        <a:xfrm>
          <a:off x="0" y="6275380"/>
          <a:ext cx="3979750" cy="3416734"/>
        </a:xfr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25400" cap="flat" cmpd="sng" algn="ctr">
          <a:solidFill>
            <a:srgbClr val="1BAAAA">
              <a:hueOff val="0"/>
              <a:satOff val="0"/>
              <a:lumOff val="0"/>
              <a:alphaOff val="0"/>
            </a:srgbClr>
          </a:solidFill>
          <a:prstDash val="solid"/>
        </a:ln>
        <a:effectLst/>
      </dgm:spPr>
      <dgm:t>
        <a:bodyPr/>
        <a:lstStyle/>
        <a:p>
          <a:endParaRPr lang="es-ES"/>
        </a:p>
      </dgm:t>
    </dgm:pt>
    <dgm:pt modelId="{2BF55AD4-7FF8-4724-A67E-859C86C9E15C}">
      <dgm:prSet phldrT="[Texto]" custT="1"/>
      <dgm:spPr>
        <a:xfrm>
          <a:off x="10272229" y="4379215"/>
          <a:ext cx="3979750" cy="3416734"/>
        </a:xfrm>
        <a:solidFill>
          <a:srgbClr val="1BAAAA">
            <a:hueOff val="1499887"/>
            <a:satOff val="-30617"/>
            <a:lumOff val="-3971"/>
            <a:alphaOff val="0"/>
          </a:srgbClr>
        </a:solidFill>
        <a:ln w="25400" cap="flat" cmpd="sng" algn="ctr">
          <a:solidFill>
            <a:srgbClr val="1BAAAA">
              <a:hueOff val="1499887"/>
              <a:satOff val="-30617"/>
              <a:lumOff val="-3971"/>
              <a:alphaOff val="0"/>
            </a:srgbClr>
          </a:solidFill>
          <a:prstDash val="solid"/>
        </a:ln>
        <a:effectLst/>
      </dgm:spPr>
      <dgm:t>
        <a:bodyPr/>
        <a:lstStyle/>
        <a:p>
          <a:pPr>
            <a:buFont typeface="Arial" panose="020B0604020202020204" pitchFamily="34" charset="0"/>
            <a:buNone/>
          </a:pPr>
          <a:r>
            <a:rPr lang="es-MX" sz="1200" b="1" dirty="0" err="1">
              <a:solidFill>
                <a:srgbClr val="FFFFFF"/>
              </a:solidFill>
              <a:latin typeface="Calibri" panose="020F0502020204030204" pitchFamily="34" charset="0"/>
              <a:ea typeface="+mn-ea"/>
              <a:cs typeface="Calibri" panose="020F0502020204030204" pitchFamily="34" charset="0"/>
            </a:rPr>
            <a:t>Effective</a:t>
          </a:r>
          <a:r>
            <a:rPr lang="es-MX" sz="1200" b="1" dirty="0">
              <a:solidFill>
                <a:srgbClr val="FFFFFF"/>
              </a:solidFill>
              <a:latin typeface="Calibri" panose="020F0502020204030204" pitchFamily="34" charset="0"/>
              <a:ea typeface="+mn-ea"/>
              <a:cs typeface="Calibri" panose="020F0502020204030204" pitchFamily="34" charset="0"/>
            </a:rPr>
            <a:t> and Universal </a:t>
          </a:r>
          <a:r>
            <a:rPr lang="es-MX" sz="1200" b="1" dirty="0" err="1">
              <a:solidFill>
                <a:srgbClr val="FFFFFF"/>
              </a:solidFill>
              <a:latin typeface="Calibri" panose="020F0502020204030204" pitchFamily="34" charset="0"/>
              <a:ea typeface="+mn-ea"/>
              <a:cs typeface="Calibri" panose="020F0502020204030204" pitchFamily="34" charset="0"/>
            </a:rPr>
            <a:t>healt</a:t>
          </a:r>
          <a:endParaRPr lang="es-ES" sz="1200" dirty="0">
            <a:solidFill>
              <a:srgbClr val="FFFFFF"/>
            </a:solidFill>
            <a:latin typeface="Helvetica Neue"/>
            <a:ea typeface="+mn-ea"/>
            <a:cs typeface="+mn-cs"/>
          </a:endParaRPr>
        </a:p>
      </dgm:t>
    </dgm:pt>
    <dgm:pt modelId="{4BE24D54-43A0-4E3B-BABD-1DCD845A875E}" type="parTrans" cxnId="{FE2BA2FE-0F90-4CB0-B442-0EA375631CA5}">
      <dgm:prSet/>
      <dgm:spPr/>
      <dgm:t>
        <a:bodyPr/>
        <a:lstStyle/>
        <a:p>
          <a:endParaRPr lang="es-ES"/>
        </a:p>
      </dgm:t>
    </dgm:pt>
    <dgm:pt modelId="{BE008BA6-3F68-4B1D-90C3-E0AE29FA3507}" type="sibTrans" cxnId="{FE2BA2FE-0F90-4CB0-B442-0EA375631CA5}">
      <dgm:prSet/>
      <dgm:spPr>
        <a:xfrm>
          <a:off x="13697008" y="6299934"/>
          <a:ext cx="3979750" cy="3416734"/>
        </a:xfrm>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a:ln w="25400" cap="flat" cmpd="sng" algn="ctr">
          <a:solidFill>
            <a:srgbClr val="1BAAAA">
              <a:hueOff val="1499887"/>
              <a:satOff val="-30617"/>
              <a:lumOff val="-3971"/>
              <a:alphaOff val="0"/>
            </a:srgbClr>
          </a:solidFill>
          <a:prstDash val="solid"/>
        </a:ln>
        <a:effectLst/>
      </dgm:spPr>
      <dgm:t>
        <a:bodyPr/>
        <a:lstStyle/>
        <a:p>
          <a:endParaRPr lang="es-ES"/>
        </a:p>
      </dgm:t>
    </dgm:pt>
    <dgm:pt modelId="{C3618484-08CD-4E4A-AE21-8755492FED33}">
      <dgm:prSet phldrT="[Texto]" custT="1"/>
      <dgm:spPr>
        <a:xfrm>
          <a:off x="3424779" y="4386490"/>
          <a:ext cx="3979750" cy="3416734"/>
        </a:xfrm>
        <a:solidFill>
          <a:srgbClr val="1BAAAA">
            <a:hueOff val="999925"/>
            <a:satOff val="-20411"/>
            <a:lumOff val="-2647"/>
            <a:alphaOff val="0"/>
          </a:srgbClr>
        </a:solidFill>
        <a:ln w="25400" cap="flat" cmpd="sng" algn="ctr">
          <a:solidFill>
            <a:srgbClr val="1BAAAA">
              <a:hueOff val="999925"/>
              <a:satOff val="-20411"/>
              <a:lumOff val="-2647"/>
              <a:alphaOff val="0"/>
            </a:srgbClr>
          </a:solidFill>
          <a:prstDash val="solid"/>
        </a:ln>
        <a:effectLst/>
      </dgm:spPr>
      <dgm:t>
        <a:bodyPr/>
        <a:lstStyle/>
        <a:p>
          <a:pPr>
            <a:buFont typeface="Arial" panose="020B0604020202020204" pitchFamily="34" charset="0"/>
            <a:buNone/>
          </a:pPr>
          <a:r>
            <a:rPr lang="es-MX" sz="1200" b="1" dirty="0" err="1">
              <a:solidFill>
                <a:srgbClr val="FFFFFF"/>
              </a:solidFill>
              <a:latin typeface="Calibri" panose="020F0502020204030204" pitchFamily="34" charset="0"/>
              <a:ea typeface="+mn-ea"/>
              <a:cs typeface="Calibri" panose="020F0502020204030204" pitchFamily="34" charset="0"/>
            </a:rPr>
            <a:t>Government</a:t>
          </a:r>
          <a:r>
            <a:rPr lang="es-MX" sz="1200" b="1" dirty="0">
              <a:solidFill>
                <a:srgbClr val="FFFFFF"/>
              </a:solidFill>
              <a:latin typeface="Calibri" panose="020F0502020204030204" pitchFamily="34" charset="0"/>
              <a:ea typeface="+mn-ea"/>
              <a:cs typeface="Calibri" panose="020F0502020204030204" pitchFamily="34" charset="0"/>
            </a:rPr>
            <a:t> </a:t>
          </a:r>
          <a:r>
            <a:rPr lang="es-MX" sz="1200" b="1" dirty="0" err="1">
              <a:solidFill>
                <a:srgbClr val="FFFFFF"/>
              </a:solidFill>
              <a:latin typeface="Calibri" panose="020F0502020204030204" pitchFamily="34" charset="0"/>
              <a:ea typeface="+mn-ea"/>
              <a:cs typeface="Calibri" panose="020F0502020204030204" pitchFamily="34" charset="0"/>
            </a:rPr>
            <a:t>Transformation</a:t>
          </a:r>
          <a:r>
            <a:rPr lang="es-MX" sz="1200" b="1" dirty="0">
              <a:solidFill>
                <a:srgbClr val="FFFFFF"/>
              </a:solidFill>
              <a:latin typeface="Calibri" panose="020F0502020204030204" pitchFamily="34" charset="0"/>
              <a:ea typeface="+mn-ea"/>
              <a:cs typeface="Calibri" panose="020F0502020204030204" pitchFamily="34" charset="0"/>
            </a:rPr>
            <a:t> </a:t>
          </a:r>
          <a:endParaRPr lang="es-ES" sz="1200" dirty="0">
            <a:solidFill>
              <a:srgbClr val="FFFFFF"/>
            </a:solidFill>
            <a:latin typeface="Helvetica Neue"/>
            <a:ea typeface="+mn-ea"/>
            <a:cs typeface="+mn-cs"/>
          </a:endParaRPr>
        </a:p>
      </dgm:t>
    </dgm:pt>
    <dgm:pt modelId="{1B1E8878-793D-4B2F-8864-7AC7CBE8F73B}" type="parTrans" cxnId="{57FE98B1-D8E6-41BB-93D1-5977623DB043}">
      <dgm:prSet/>
      <dgm:spPr/>
      <dgm:t>
        <a:bodyPr/>
        <a:lstStyle/>
        <a:p>
          <a:endParaRPr lang="es-ES"/>
        </a:p>
      </dgm:t>
    </dgm:pt>
    <dgm:pt modelId="{0DCDEB7C-C012-4F7A-9688-FAF613FA3EEF}" type="sibTrans" cxnId="{57FE98B1-D8E6-41BB-93D1-5977623DB043}">
      <dgm:prSet/>
      <dgm:spPr>
        <a:xfrm>
          <a:off x="6849559" y="2486688"/>
          <a:ext cx="3979750" cy="3416734"/>
        </a:xfrm>
        <a:blipFill>
          <a:blip xmlns:r="http://schemas.openxmlformats.org/officeDocument/2006/relationships" r:embed="rId3">
            <a:extLst>
              <a:ext uri="{28A0092B-C50C-407E-A947-70E740481C1C}">
                <a14:useLocalDpi xmlns:a14="http://schemas.microsoft.com/office/drawing/2010/main" val="0"/>
              </a:ext>
            </a:extLst>
          </a:blip>
          <a:srcRect/>
          <a:stretch>
            <a:fillRect l="-33000" r="-33000"/>
          </a:stretch>
        </a:blipFill>
        <a:ln w="25400" cap="flat" cmpd="sng" algn="ctr">
          <a:solidFill>
            <a:srgbClr val="1BAAAA">
              <a:hueOff val="999925"/>
              <a:satOff val="-20411"/>
              <a:lumOff val="-2647"/>
              <a:alphaOff val="0"/>
            </a:srgbClr>
          </a:solidFill>
          <a:prstDash val="solid"/>
        </a:ln>
        <a:effectLst/>
      </dgm:spPr>
      <dgm:t>
        <a:bodyPr/>
        <a:lstStyle/>
        <a:p>
          <a:endParaRPr lang="es-ES"/>
        </a:p>
      </dgm:t>
    </dgm:pt>
    <dgm:pt modelId="{705DEC13-B1CD-46BA-8DBD-21C8D6894157}">
      <dgm:prSet phldrT="[Texto]" custT="1"/>
      <dgm:spPr>
        <a:xfrm>
          <a:off x="13697008" y="2523065"/>
          <a:ext cx="3979750" cy="3416734"/>
        </a:xfrm>
        <a:solidFill>
          <a:srgbClr val="1BAAAA">
            <a:hueOff val="1999850"/>
            <a:satOff val="-40823"/>
            <a:lumOff val="-5295"/>
            <a:alphaOff val="0"/>
          </a:srgbClr>
        </a:solidFill>
        <a:ln w="25400" cap="flat" cmpd="sng" algn="ctr">
          <a:solidFill>
            <a:srgbClr val="1BAAAA">
              <a:hueOff val="1999850"/>
              <a:satOff val="-40823"/>
              <a:lumOff val="-5295"/>
              <a:alphaOff val="0"/>
            </a:srgbClr>
          </a:solidFill>
          <a:prstDash val="solid"/>
        </a:ln>
        <a:effectLst/>
      </dgm:spPr>
      <dgm:t>
        <a:bodyPr/>
        <a:lstStyle/>
        <a:p>
          <a:pPr>
            <a:buFont typeface="Arial" panose="020B0604020202020204" pitchFamily="34" charset="0"/>
            <a:buNone/>
          </a:pPr>
          <a:r>
            <a:rPr lang="en-US" sz="1200" b="0" i="0" dirty="0"/>
            <a:t>Civic Innovation and Citizen Participation</a:t>
          </a:r>
          <a:endParaRPr lang="es-ES" sz="1200" dirty="0">
            <a:solidFill>
              <a:srgbClr val="FFFFFF"/>
            </a:solidFill>
            <a:latin typeface="Helvetica Neue"/>
            <a:ea typeface="+mn-ea"/>
            <a:cs typeface="+mn-cs"/>
          </a:endParaRPr>
        </a:p>
      </dgm:t>
    </dgm:pt>
    <dgm:pt modelId="{3A9046DE-58DA-4A01-B59B-D5D47EF87586}" type="parTrans" cxnId="{BE9ABEFC-741D-49D0-8AB3-8BFFCF012F3F}">
      <dgm:prSet/>
      <dgm:spPr/>
      <dgm:t>
        <a:bodyPr/>
        <a:lstStyle/>
        <a:p>
          <a:endParaRPr lang="es-ES"/>
        </a:p>
      </dgm:t>
    </dgm:pt>
    <dgm:pt modelId="{577CB274-7A6B-4F8F-A71B-F10E8BE6C52E}" type="sibTrans" cxnId="{BE9ABEFC-741D-49D0-8AB3-8BFFCF012F3F}">
      <dgm:prSet/>
      <dgm:spPr>
        <a:xfrm>
          <a:off x="17121788" y="4429234"/>
          <a:ext cx="3979750" cy="3416734"/>
        </a:xfrm>
        <a:blipFill>
          <a:blip xmlns:r="http://schemas.openxmlformats.org/officeDocument/2006/relationships" r:embed="rId4" cstate="print">
            <a:extLst>
              <a:ext uri="{28A0092B-C50C-407E-A947-70E740481C1C}">
                <a14:useLocalDpi xmlns:a14="http://schemas.microsoft.com/office/drawing/2010/main" val="0"/>
              </a:ext>
            </a:extLst>
          </a:blip>
          <a:srcRect/>
          <a:stretch>
            <a:fillRect l="-36000" r="-36000"/>
          </a:stretch>
        </a:blipFill>
        <a:ln w="25400" cap="flat" cmpd="sng" algn="ctr">
          <a:solidFill>
            <a:srgbClr val="1BAAAA">
              <a:hueOff val="1999850"/>
              <a:satOff val="-40823"/>
              <a:lumOff val="-5295"/>
              <a:alphaOff val="0"/>
            </a:srgbClr>
          </a:solidFill>
          <a:prstDash val="solid"/>
        </a:ln>
        <a:effectLst/>
      </dgm:spPr>
      <dgm:t>
        <a:bodyPr/>
        <a:lstStyle/>
        <a:p>
          <a:endParaRPr lang="es-ES"/>
        </a:p>
      </dgm:t>
    </dgm:pt>
    <dgm:pt modelId="{F33E7665-1129-4532-9F61-DC9B94F54111}">
      <dgm:prSet phldrT="[Texto]" custT="1"/>
      <dgm:spPr>
        <a:xfrm>
          <a:off x="6849559" y="6264466"/>
          <a:ext cx="3979750" cy="3416734"/>
        </a:xfrm>
        <a:solidFill>
          <a:srgbClr val="1BAAAA">
            <a:hueOff val="499962"/>
            <a:satOff val="-10206"/>
            <a:lumOff val="-1324"/>
            <a:alphaOff val="0"/>
          </a:srgbClr>
        </a:solidFill>
        <a:ln w="25400" cap="flat" cmpd="sng" algn="ctr">
          <a:solidFill>
            <a:srgbClr val="1BAAAA">
              <a:hueOff val="499962"/>
              <a:satOff val="-10206"/>
              <a:lumOff val="-1324"/>
              <a:alphaOff val="0"/>
            </a:srgbClr>
          </a:solidFill>
          <a:prstDash val="solid"/>
        </a:ln>
        <a:effectLst/>
      </dgm:spPr>
      <dgm:t>
        <a:bodyPr/>
        <a:lstStyle/>
        <a:p>
          <a:pPr>
            <a:buFont typeface="Arial" panose="020B0604020202020204" pitchFamily="34" charset="0"/>
            <a:buNone/>
          </a:pPr>
          <a:r>
            <a:rPr lang="es-MX" sz="1200" b="1" dirty="0" err="1">
              <a:solidFill>
                <a:srgbClr val="FFFFFF"/>
              </a:solidFill>
              <a:latin typeface="Calibri" panose="020F0502020204030204" pitchFamily="34" charset="0"/>
              <a:ea typeface="+mn-ea"/>
              <a:cs typeface="Calibri" panose="020F0502020204030204" pitchFamily="34" charset="0"/>
            </a:rPr>
            <a:t>Educational</a:t>
          </a:r>
          <a:r>
            <a:rPr lang="es-MX" sz="1200" b="1" dirty="0">
              <a:solidFill>
                <a:srgbClr val="FFFFFF"/>
              </a:solidFill>
              <a:latin typeface="Calibri" panose="020F0502020204030204" pitchFamily="34" charset="0"/>
              <a:ea typeface="+mn-ea"/>
              <a:cs typeface="Calibri" panose="020F0502020204030204" pitchFamily="34" charset="0"/>
            </a:rPr>
            <a:t> </a:t>
          </a:r>
          <a:r>
            <a:rPr lang="es-MX" sz="1200" b="1" dirty="0" err="1">
              <a:solidFill>
                <a:srgbClr val="FFFFFF"/>
              </a:solidFill>
              <a:latin typeface="Calibri" panose="020F0502020204030204" pitchFamily="34" charset="0"/>
              <a:ea typeface="+mn-ea"/>
              <a:cs typeface="Calibri" panose="020F0502020204030204" pitchFamily="34" charset="0"/>
            </a:rPr>
            <a:t>Tranformation</a:t>
          </a:r>
          <a:endParaRPr lang="es-ES" sz="1200" dirty="0">
            <a:solidFill>
              <a:srgbClr val="FFFFFF"/>
            </a:solidFill>
            <a:latin typeface="Helvetica Neue"/>
            <a:ea typeface="+mn-ea"/>
            <a:cs typeface="+mn-cs"/>
          </a:endParaRPr>
        </a:p>
      </dgm:t>
    </dgm:pt>
    <dgm:pt modelId="{8F338EBF-A5D2-41CF-8D13-C54F10A0E55B}" type="parTrans" cxnId="{5F78C25C-692B-46CE-8E73-FFE114DEBF6C}">
      <dgm:prSet/>
      <dgm:spPr/>
      <dgm:t>
        <a:bodyPr/>
        <a:lstStyle/>
        <a:p>
          <a:endParaRPr lang="es-ES"/>
        </a:p>
      </dgm:t>
    </dgm:pt>
    <dgm:pt modelId="{7D751CA4-D196-4447-9010-F937C1CC4379}" type="sibTrans" cxnId="{5F78C25C-692B-46CE-8E73-FFE114DEBF6C}">
      <dgm:prSet/>
      <dgm:spPr>
        <a:xfrm>
          <a:off x="10272229" y="8156993"/>
          <a:ext cx="3979750" cy="3416734"/>
        </a:xfrm>
        <a:blipFill>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a:ln w="25400" cap="flat" cmpd="sng" algn="ctr">
          <a:solidFill>
            <a:srgbClr val="1BAAAA">
              <a:hueOff val="499962"/>
              <a:satOff val="-10206"/>
              <a:lumOff val="-1324"/>
              <a:alphaOff val="0"/>
            </a:srgbClr>
          </a:solidFill>
          <a:prstDash val="solid"/>
        </a:ln>
        <a:effectLst/>
      </dgm:spPr>
      <dgm:t>
        <a:bodyPr/>
        <a:lstStyle/>
        <a:p>
          <a:endParaRPr lang="es-ES"/>
        </a:p>
      </dgm:t>
    </dgm:pt>
    <dgm:pt modelId="{9B66114F-1CAC-448E-BAD2-9000570E68B0}" type="pres">
      <dgm:prSet presAssocID="{196EB9F2-CD0F-4DF4-9A07-C4532DD14AA9}" presName="Name0" presStyleCnt="0">
        <dgm:presLayoutVars>
          <dgm:chMax val="21"/>
          <dgm:chPref val="21"/>
        </dgm:presLayoutVars>
      </dgm:prSet>
      <dgm:spPr/>
      <dgm:t>
        <a:bodyPr/>
        <a:lstStyle/>
        <a:p>
          <a:endParaRPr lang="en-US"/>
        </a:p>
      </dgm:t>
    </dgm:pt>
    <dgm:pt modelId="{913BAC7B-109F-403A-83D9-EED93811715F}" type="pres">
      <dgm:prSet presAssocID="{8B483334-5F9B-4049-B8FA-BD81EBD2A3DA}" presName="text1" presStyleCnt="0"/>
      <dgm:spPr/>
    </dgm:pt>
    <dgm:pt modelId="{92EB50AA-F678-4D15-A851-ED00963E3C5A}" type="pres">
      <dgm:prSet presAssocID="{8B483334-5F9B-4049-B8FA-BD81EBD2A3DA}" presName="textRepeatNode" presStyleLbl="alignNode1" presStyleIdx="0" presStyleCnt="5">
        <dgm:presLayoutVars>
          <dgm:chMax val="0"/>
          <dgm:chPref val="0"/>
          <dgm:bulletEnabled val="1"/>
        </dgm:presLayoutVars>
      </dgm:prSet>
      <dgm:spPr>
        <a:prstGeom prst="hexagon">
          <a:avLst>
            <a:gd name="adj" fmla="val 25000"/>
            <a:gd name="vf" fmla="val 115470"/>
          </a:avLst>
        </a:prstGeom>
      </dgm:spPr>
      <dgm:t>
        <a:bodyPr/>
        <a:lstStyle/>
        <a:p>
          <a:endParaRPr lang="en-US"/>
        </a:p>
      </dgm:t>
    </dgm:pt>
    <dgm:pt modelId="{3E9C52B4-A7A9-46F9-AA5E-60E5BBAC4115}" type="pres">
      <dgm:prSet presAssocID="{8B483334-5F9B-4049-B8FA-BD81EBD2A3DA}" presName="textaccent1" presStyleCnt="0"/>
      <dgm:spPr/>
    </dgm:pt>
    <dgm:pt modelId="{8DCEAFE0-1166-4323-B921-65CF8AA66422}" type="pres">
      <dgm:prSet presAssocID="{8B483334-5F9B-4049-B8FA-BD81EBD2A3DA}" presName="accentRepeatNode" presStyleLbl="solidAlignAcc1" presStyleIdx="0" presStyleCnt="10"/>
      <dgm:spPr>
        <a:xfrm>
          <a:off x="3519736" y="9692114"/>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0"/>
              <a:satOff val="0"/>
              <a:lumOff val="0"/>
              <a:alphaOff val="0"/>
            </a:srgbClr>
          </a:solidFill>
          <a:prstDash val="solid"/>
        </a:ln>
        <a:effectLst/>
      </dgm:spPr>
    </dgm:pt>
    <dgm:pt modelId="{2CD1E2AF-ECE8-4538-A942-F42CF5D0CA05}" type="pres">
      <dgm:prSet presAssocID="{8E7170FA-3FEB-4ADB-936B-46E83C2268F5}" presName="image1" presStyleCnt="0"/>
      <dgm:spPr/>
    </dgm:pt>
    <dgm:pt modelId="{045492B4-11F7-4F25-9480-34A6B684C7AD}" type="pres">
      <dgm:prSet presAssocID="{8E7170FA-3FEB-4ADB-936B-46E83C2268F5}" presName="imageRepeatNode" presStyleLbl="alignAcc1" presStyleIdx="0" presStyleCnt="5"/>
      <dgm:spPr>
        <a:prstGeom prst="hexagon">
          <a:avLst>
            <a:gd name="adj" fmla="val 25000"/>
            <a:gd name="vf" fmla="val 115470"/>
          </a:avLst>
        </a:prstGeom>
      </dgm:spPr>
      <dgm:t>
        <a:bodyPr/>
        <a:lstStyle/>
        <a:p>
          <a:endParaRPr lang="en-US"/>
        </a:p>
      </dgm:t>
    </dgm:pt>
    <dgm:pt modelId="{1DF223B5-7B86-4DAF-9221-3E29C1FF58F0}" type="pres">
      <dgm:prSet presAssocID="{8E7170FA-3FEB-4ADB-936B-46E83C2268F5}" presName="imageaccent1" presStyleCnt="0"/>
      <dgm:spPr/>
    </dgm:pt>
    <dgm:pt modelId="{39BFE164-A02E-4A49-A5DB-9C3AF94878D9}" type="pres">
      <dgm:prSet presAssocID="{8E7170FA-3FEB-4ADB-936B-46E83C2268F5}" presName="accentRepeatNode" presStyleLbl="solidAlignAcc1" presStyleIdx="1" presStyleCnt="10"/>
      <dgm:spPr>
        <a:xfrm>
          <a:off x="2726318" y="9238307"/>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222206"/>
              <a:satOff val="-4536"/>
              <a:lumOff val="-588"/>
              <a:alphaOff val="0"/>
            </a:srgbClr>
          </a:solidFill>
          <a:prstDash val="solid"/>
        </a:ln>
        <a:effectLst/>
      </dgm:spPr>
    </dgm:pt>
    <dgm:pt modelId="{3B7061EE-6604-4104-903D-1DFBF34D5799}" type="pres">
      <dgm:prSet presAssocID="{F33E7665-1129-4532-9F61-DC9B94F54111}" presName="text2" presStyleCnt="0"/>
      <dgm:spPr/>
    </dgm:pt>
    <dgm:pt modelId="{CB0C691E-799C-4A54-8BE5-5FC6CE895AA1}" type="pres">
      <dgm:prSet presAssocID="{F33E7665-1129-4532-9F61-DC9B94F54111}" presName="textRepeatNode" presStyleLbl="alignNode1" presStyleIdx="1" presStyleCnt="5">
        <dgm:presLayoutVars>
          <dgm:chMax val="0"/>
          <dgm:chPref val="0"/>
          <dgm:bulletEnabled val="1"/>
        </dgm:presLayoutVars>
      </dgm:prSet>
      <dgm:spPr>
        <a:prstGeom prst="hexagon">
          <a:avLst>
            <a:gd name="adj" fmla="val 25000"/>
            <a:gd name="vf" fmla="val 115470"/>
          </a:avLst>
        </a:prstGeom>
      </dgm:spPr>
      <dgm:t>
        <a:bodyPr/>
        <a:lstStyle/>
        <a:p>
          <a:endParaRPr lang="en-US"/>
        </a:p>
      </dgm:t>
    </dgm:pt>
    <dgm:pt modelId="{46D32012-525F-4F3B-B8E0-92D853F3594F}" type="pres">
      <dgm:prSet presAssocID="{F33E7665-1129-4532-9F61-DC9B94F54111}" presName="textaccent2" presStyleCnt="0"/>
      <dgm:spPr/>
    </dgm:pt>
    <dgm:pt modelId="{A106ADCC-8E00-4376-86EC-E5A6C112C35E}" type="pres">
      <dgm:prSet presAssocID="{F33E7665-1129-4532-9F61-DC9B94F54111}" presName="accentRepeatNode" presStyleLbl="solidAlignAcc1" presStyleIdx="2" presStyleCnt="10"/>
      <dgm:spPr>
        <a:xfrm>
          <a:off x="9588539" y="9220119"/>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444411"/>
              <a:satOff val="-9072"/>
              <a:lumOff val="-1177"/>
              <a:alphaOff val="0"/>
            </a:srgbClr>
          </a:solidFill>
          <a:prstDash val="solid"/>
        </a:ln>
        <a:effectLst/>
      </dgm:spPr>
    </dgm:pt>
    <dgm:pt modelId="{3384CEB9-9E79-4E4A-8D09-DA4E83EFDF59}" type="pres">
      <dgm:prSet presAssocID="{7D751CA4-D196-4447-9010-F937C1CC4379}" presName="image2" presStyleCnt="0"/>
      <dgm:spPr/>
    </dgm:pt>
    <dgm:pt modelId="{24DB9AC9-56D4-4B1E-9222-10A1772AE032}" type="pres">
      <dgm:prSet presAssocID="{7D751CA4-D196-4447-9010-F937C1CC4379}" presName="imageRepeatNode" presStyleLbl="alignAcc1" presStyleIdx="1" presStyleCnt="5"/>
      <dgm:spPr>
        <a:prstGeom prst="hexagon">
          <a:avLst>
            <a:gd name="adj" fmla="val 25000"/>
            <a:gd name="vf" fmla="val 115470"/>
          </a:avLst>
        </a:prstGeom>
      </dgm:spPr>
      <dgm:t>
        <a:bodyPr/>
        <a:lstStyle/>
        <a:p>
          <a:endParaRPr lang="en-US"/>
        </a:p>
      </dgm:t>
    </dgm:pt>
    <dgm:pt modelId="{62067E78-C991-4536-9B47-3D8D5FE6E7F2}" type="pres">
      <dgm:prSet presAssocID="{7D751CA4-D196-4447-9010-F937C1CC4379}" presName="imageaccent2" presStyleCnt="0"/>
      <dgm:spPr/>
    </dgm:pt>
    <dgm:pt modelId="{775C5F8B-A5FC-48D8-9450-5A85EA408A3A}" type="pres">
      <dgm:prSet presAssocID="{7D751CA4-D196-4447-9010-F937C1CC4379}" presName="accentRepeatNode" presStyleLbl="solidAlignAcc1" presStyleIdx="3" presStyleCnt="10"/>
      <dgm:spPr>
        <a:xfrm>
          <a:off x="10369296" y="9677563"/>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666617"/>
              <a:satOff val="-13608"/>
              <a:lumOff val="-1765"/>
              <a:alphaOff val="0"/>
            </a:srgbClr>
          </a:solidFill>
          <a:prstDash val="solid"/>
        </a:ln>
        <a:effectLst/>
      </dgm:spPr>
    </dgm:pt>
    <dgm:pt modelId="{2B2068AA-1BFA-4558-89F5-C846F5E57719}" type="pres">
      <dgm:prSet presAssocID="{C3618484-08CD-4E4A-AE21-8755492FED33}" presName="text3" presStyleCnt="0"/>
      <dgm:spPr/>
    </dgm:pt>
    <dgm:pt modelId="{165BA196-A603-4EB8-9242-DF4E965633AC}" type="pres">
      <dgm:prSet presAssocID="{C3618484-08CD-4E4A-AE21-8755492FED33}" presName="textRepeatNode" presStyleLbl="alignNode1" presStyleIdx="2" presStyleCnt="5">
        <dgm:presLayoutVars>
          <dgm:chMax val="0"/>
          <dgm:chPref val="0"/>
          <dgm:bulletEnabled val="1"/>
        </dgm:presLayoutVars>
      </dgm:prSet>
      <dgm:spPr>
        <a:prstGeom prst="hexagon">
          <a:avLst>
            <a:gd name="adj" fmla="val 25000"/>
            <a:gd name="vf" fmla="val 115470"/>
          </a:avLst>
        </a:prstGeom>
      </dgm:spPr>
      <dgm:t>
        <a:bodyPr/>
        <a:lstStyle/>
        <a:p>
          <a:endParaRPr lang="en-US"/>
        </a:p>
      </dgm:t>
    </dgm:pt>
    <dgm:pt modelId="{5009326A-E4D5-4D94-A37C-15EF61420976}" type="pres">
      <dgm:prSet presAssocID="{C3618484-08CD-4E4A-AE21-8755492FED33}" presName="textaccent3" presStyleCnt="0"/>
      <dgm:spPr/>
    </dgm:pt>
    <dgm:pt modelId="{609E313F-82D0-4394-A879-5E9A8314ED5C}" type="pres">
      <dgm:prSet presAssocID="{C3618484-08CD-4E4A-AE21-8755492FED33}" presName="accentRepeatNode" presStyleLbl="solidAlignAcc1" presStyleIdx="4" presStyleCnt="10"/>
      <dgm:spPr>
        <a:xfrm>
          <a:off x="6151098" y="4451060"/>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888822"/>
              <a:satOff val="-18144"/>
              <a:lumOff val="-2353"/>
              <a:alphaOff val="0"/>
            </a:srgbClr>
          </a:solidFill>
          <a:prstDash val="solid"/>
        </a:ln>
        <a:effectLst/>
      </dgm:spPr>
    </dgm:pt>
    <dgm:pt modelId="{3A8ACB38-325F-471C-9963-E99670302590}" type="pres">
      <dgm:prSet presAssocID="{0DCDEB7C-C012-4F7A-9688-FAF613FA3EEF}" presName="image3" presStyleCnt="0"/>
      <dgm:spPr/>
    </dgm:pt>
    <dgm:pt modelId="{FF39BDF0-9661-40AD-886F-9A1474D9EE54}" type="pres">
      <dgm:prSet presAssocID="{0DCDEB7C-C012-4F7A-9688-FAF613FA3EEF}" presName="imageRepeatNode" presStyleLbl="alignAcc1" presStyleIdx="2" presStyleCnt="5"/>
      <dgm:spPr>
        <a:prstGeom prst="hexagon">
          <a:avLst>
            <a:gd name="adj" fmla="val 25000"/>
            <a:gd name="vf" fmla="val 115470"/>
          </a:avLst>
        </a:prstGeom>
      </dgm:spPr>
      <dgm:t>
        <a:bodyPr/>
        <a:lstStyle/>
        <a:p>
          <a:endParaRPr lang="en-US"/>
        </a:p>
      </dgm:t>
    </dgm:pt>
    <dgm:pt modelId="{A71709F1-7282-4382-B017-1AD45EE62CF3}" type="pres">
      <dgm:prSet presAssocID="{0DCDEB7C-C012-4F7A-9688-FAF613FA3EEF}" presName="imageaccent3" presStyleCnt="0"/>
      <dgm:spPr/>
    </dgm:pt>
    <dgm:pt modelId="{EA02DF05-D091-4942-95AA-269F8FBFBBD0}" type="pres">
      <dgm:prSet presAssocID="{0DCDEB7C-C012-4F7A-9688-FAF613FA3EEF}" presName="accentRepeatNode" presStyleLbl="solidAlignAcc1" presStyleIdx="5" presStyleCnt="10"/>
      <dgm:spPr>
        <a:xfrm>
          <a:off x="6961397" y="4000891"/>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1111028"/>
              <a:satOff val="-22679"/>
              <a:lumOff val="-2942"/>
              <a:alphaOff val="0"/>
            </a:srgbClr>
          </a:solidFill>
          <a:prstDash val="solid"/>
        </a:ln>
        <a:effectLst/>
      </dgm:spPr>
    </dgm:pt>
    <dgm:pt modelId="{570DF6B7-7489-4A1E-842D-903FB448112E}" type="pres">
      <dgm:prSet presAssocID="{2BF55AD4-7FF8-4724-A67E-859C86C9E15C}" presName="text4" presStyleCnt="0"/>
      <dgm:spPr/>
    </dgm:pt>
    <dgm:pt modelId="{ED6995B8-8DE9-4EB4-BF64-E56CB8C64A6D}" type="pres">
      <dgm:prSet presAssocID="{2BF55AD4-7FF8-4724-A67E-859C86C9E15C}" presName="textRepeatNode" presStyleLbl="alignNode1" presStyleIdx="3" presStyleCnt="5">
        <dgm:presLayoutVars>
          <dgm:chMax val="0"/>
          <dgm:chPref val="0"/>
          <dgm:bulletEnabled val="1"/>
        </dgm:presLayoutVars>
      </dgm:prSet>
      <dgm:spPr>
        <a:prstGeom prst="hexagon">
          <a:avLst>
            <a:gd name="adj" fmla="val 25000"/>
            <a:gd name="vf" fmla="val 115470"/>
          </a:avLst>
        </a:prstGeom>
      </dgm:spPr>
      <dgm:t>
        <a:bodyPr/>
        <a:lstStyle/>
        <a:p>
          <a:endParaRPr lang="en-US"/>
        </a:p>
      </dgm:t>
    </dgm:pt>
    <dgm:pt modelId="{16DB985E-E853-49A9-8BF4-706AB2481B54}" type="pres">
      <dgm:prSet presAssocID="{2BF55AD4-7FF8-4724-A67E-859C86C9E15C}" presName="textaccent4" presStyleCnt="0"/>
      <dgm:spPr/>
    </dgm:pt>
    <dgm:pt modelId="{0995FA77-35B1-47CE-B1E3-CC9E6CB2261F}" type="pres">
      <dgm:prSet presAssocID="{2BF55AD4-7FF8-4724-A67E-859C86C9E15C}" presName="accentRepeatNode" presStyleLbl="solidAlignAcc1" presStyleIdx="6" presStyleCnt="10"/>
      <dgm:spPr>
        <a:xfrm>
          <a:off x="13716000" y="5893418"/>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1333233"/>
              <a:satOff val="-27215"/>
              <a:lumOff val="-3530"/>
              <a:alphaOff val="0"/>
            </a:srgbClr>
          </a:solidFill>
          <a:prstDash val="solid"/>
        </a:ln>
        <a:effectLst/>
      </dgm:spPr>
    </dgm:pt>
    <dgm:pt modelId="{5893B495-6586-4A37-A291-B53FF97CA675}" type="pres">
      <dgm:prSet presAssocID="{BE008BA6-3F68-4B1D-90C3-E0AE29FA3507}" presName="image4" presStyleCnt="0"/>
      <dgm:spPr/>
    </dgm:pt>
    <dgm:pt modelId="{268B07C6-D203-4A3A-AEC0-DF1D6E4209A3}" type="pres">
      <dgm:prSet presAssocID="{BE008BA6-3F68-4B1D-90C3-E0AE29FA3507}" presName="imageRepeatNode" presStyleLbl="alignAcc1" presStyleIdx="3" presStyleCnt="5"/>
      <dgm:spPr>
        <a:prstGeom prst="hexagon">
          <a:avLst>
            <a:gd name="adj" fmla="val 25000"/>
            <a:gd name="vf" fmla="val 115470"/>
          </a:avLst>
        </a:prstGeom>
      </dgm:spPr>
      <dgm:t>
        <a:bodyPr/>
        <a:lstStyle/>
        <a:p>
          <a:endParaRPr lang="en-US"/>
        </a:p>
      </dgm:t>
    </dgm:pt>
    <dgm:pt modelId="{ACDE3C9F-C9CD-46CD-BD82-6098F13AE825}" type="pres">
      <dgm:prSet presAssocID="{BE008BA6-3F68-4B1D-90C3-E0AE29FA3507}" presName="imageaccent4" presStyleCnt="0"/>
      <dgm:spPr/>
    </dgm:pt>
    <dgm:pt modelId="{DA280B9D-48AF-48EE-98A2-ED111FDFF2A2}" type="pres">
      <dgm:prSet presAssocID="{BE008BA6-3F68-4B1D-90C3-E0AE29FA3507}" presName="accentRepeatNode" presStyleLbl="solidAlignAcc1" presStyleIdx="7" presStyleCnt="10"/>
      <dgm:spPr>
        <a:xfrm>
          <a:off x="14473545" y="6361776"/>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1555439"/>
              <a:satOff val="-31751"/>
              <a:lumOff val="-4118"/>
              <a:alphaOff val="0"/>
            </a:srgbClr>
          </a:solidFill>
          <a:prstDash val="solid"/>
        </a:ln>
        <a:effectLst/>
      </dgm:spPr>
    </dgm:pt>
    <dgm:pt modelId="{69C3FAEC-2D74-4A44-8253-404F9FC326C8}" type="pres">
      <dgm:prSet presAssocID="{705DEC13-B1CD-46BA-8DBD-21C8D6894157}" presName="text5" presStyleCnt="0"/>
      <dgm:spPr/>
    </dgm:pt>
    <dgm:pt modelId="{AC64BF7F-1435-4039-A7DC-1A0E26CCAE92}" type="pres">
      <dgm:prSet presAssocID="{705DEC13-B1CD-46BA-8DBD-21C8D6894157}" presName="textRepeatNode" presStyleLbl="alignNode1" presStyleIdx="4" presStyleCnt="5">
        <dgm:presLayoutVars>
          <dgm:chMax val="0"/>
          <dgm:chPref val="0"/>
          <dgm:bulletEnabled val="1"/>
        </dgm:presLayoutVars>
      </dgm:prSet>
      <dgm:spPr>
        <a:prstGeom prst="hexagon">
          <a:avLst>
            <a:gd name="adj" fmla="val 25000"/>
            <a:gd name="vf" fmla="val 115470"/>
          </a:avLst>
        </a:prstGeom>
      </dgm:spPr>
      <dgm:t>
        <a:bodyPr/>
        <a:lstStyle/>
        <a:p>
          <a:endParaRPr lang="en-US"/>
        </a:p>
      </dgm:t>
    </dgm:pt>
    <dgm:pt modelId="{C6CC3A7D-1675-492F-86FD-A9127B39F583}" type="pres">
      <dgm:prSet presAssocID="{705DEC13-B1CD-46BA-8DBD-21C8D6894157}" presName="textaccent5" presStyleCnt="0"/>
      <dgm:spPr/>
    </dgm:pt>
    <dgm:pt modelId="{36E9D947-3ABD-4402-86B8-5AFFF580FC7D}" type="pres">
      <dgm:prSet presAssocID="{705DEC13-B1CD-46BA-8DBD-21C8D6894157}" presName="accentRepeatNode" presStyleLbl="solidAlignAcc1" presStyleIdx="8" presStyleCnt="10"/>
      <dgm:spPr>
        <a:xfrm>
          <a:off x="17140780" y="4054548"/>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1777644"/>
              <a:satOff val="-36287"/>
              <a:lumOff val="-4707"/>
              <a:alphaOff val="0"/>
            </a:srgbClr>
          </a:solidFill>
          <a:prstDash val="solid"/>
        </a:ln>
        <a:effectLst/>
      </dgm:spPr>
    </dgm:pt>
    <dgm:pt modelId="{86647966-4996-4F0E-8E83-D32B40E2DD47}" type="pres">
      <dgm:prSet presAssocID="{577CB274-7A6B-4F8F-A71B-F10E8BE6C52E}" presName="image5" presStyleCnt="0"/>
      <dgm:spPr/>
    </dgm:pt>
    <dgm:pt modelId="{F3A4FA02-992D-481D-A87A-704AEA223677}" type="pres">
      <dgm:prSet presAssocID="{577CB274-7A6B-4F8F-A71B-F10E8BE6C52E}" presName="imageRepeatNode" presStyleLbl="alignAcc1" presStyleIdx="4" presStyleCnt="5"/>
      <dgm:spPr>
        <a:prstGeom prst="hexagon">
          <a:avLst>
            <a:gd name="adj" fmla="val 25000"/>
            <a:gd name="vf" fmla="val 115470"/>
          </a:avLst>
        </a:prstGeom>
      </dgm:spPr>
      <dgm:t>
        <a:bodyPr/>
        <a:lstStyle/>
        <a:p>
          <a:endParaRPr lang="en-US"/>
        </a:p>
      </dgm:t>
    </dgm:pt>
    <dgm:pt modelId="{628AD6DD-1AA5-43C4-A7DB-15029DE38D8B}" type="pres">
      <dgm:prSet presAssocID="{577CB274-7A6B-4F8F-A71B-F10E8BE6C52E}" presName="imageaccent5" presStyleCnt="0"/>
      <dgm:spPr/>
    </dgm:pt>
    <dgm:pt modelId="{D09B1E97-F3F0-429F-83EE-5325D819FF91}" type="pres">
      <dgm:prSet presAssocID="{577CB274-7A6B-4F8F-A71B-F10E8BE6C52E}" presName="accentRepeatNode" presStyleLbl="solidAlignAcc1" presStyleIdx="9" presStyleCnt="10"/>
      <dgm:spPr>
        <a:xfrm>
          <a:off x="17915206" y="4505626"/>
          <a:ext cx="464233" cy="400149"/>
        </a:xfrm>
        <a:prstGeom prst="hexagon">
          <a:avLst>
            <a:gd name="adj" fmla="val 25000"/>
            <a:gd name="vf" fmla="val 115470"/>
          </a:avLst>
        </a:prstGeom>
        <a:solidFill>
          <a:srgbClr val="FFFFFF">
            <a:hueOff val="0"/>
            <a:satOff val="0"/>
            <a:lumOff val="0"/>
            <a:alphaOff val="0"/>
          </a:srgbClr>
        </a:solidFill>
        <a:ln w="25400" cap="flat" cmpd="sng" algn="ctr">
          <a:solidFill>
            <a:srgbClr val="1BAAAA">
              <a:hueOff val="1999850"/>
              <a:satOff val="-40823"/>
              <a:lumOff val="-5295"/>
              <a:alphaOff val="0"/>
            </a:srgbClr>
          </a:solidFill>
          <a:prstDash val="solid"/>
        </a:ln>
        <a:effectLst/>
      </dgm:spPr>
    </dgm:pt>
  </dgm:ptLst>
  <dgm:cxnLst>
    <dgm:cxn modelId="{FE2BA2FE-0F90-4CB0-B442-0EA375631CA5}" srcId="{196EB9F2-CD0F-4DF4-9A07-C4532DD14AA9}" destId="{2BF55AD4-7FF8-4724-A67E-859C86C9E15C}" srcOrd="3" destOrd="0" parTransId="{4BE24D54-43A0-4E3B-BABD-1DCD845A875E}" sibTransId="{BE008BA6-3F68-4B1D-90C3-E0AE29FA3507}"/>
    <dgm:cxn modelId="{C9C306D5-2AED-2547-9995-13225AC676FC}" type="presOf" srcId="{577CB274-7A6B-4F8F-A71B-F10E8BE6C52E}" destId="{F3A4FA02-992D-481D-A87A-704AEA223677}" srcOrd="0" destOrd="0" presId="urn:microsoft.com/office/officeart/2008/layout/HexagonCluster"/>
    <dgm:cxn modelId="{95A88B4D-5C66-4C45-B447-4257234139B6}" type="presOf" srcId="{196EB9F2-CD0F-4DF4-9A07-C4532DD14AA9}" destId="{9B66114F-1CAC-448E-BAD2-9000570E68B0}" srcOrd="0" destOrd="0" presId="urn:microsoft.com/office/officeart/2008/layout/HexagonCluster"/>
    <dgm:cxn modelId="{B25A2217-6BAD-154E-AAB1-1621A7D0166F}" type="presOf" srcId="{BE008BA6-3F68-4B1D-90C3-E0AE29FA3507}" destId="{268B07C6-D203-4A3A-AEC0-DF1D6E4209A3}" srcOrd="0" destOrd="0" presId="urn:microsoft.com/office/officeart/2008/layout/HexagonCluster"/>
    <dgm:cxn modelId="{9979A8A8-DEC8-42A2-BAE0-A1527BE40CD7}" srcId="{196EB9F2-CD0F-4DF4-9A07-C4532DD14AA9}" destId="{8B483334-5F9B-4049-B8FA-BD81EBD2A3DA}" srcOrd="0" destOrd="0" parTransId="{FF450C4D-5B59-40DE-B8A0-B5A3E475E97A}" sibTransId="{8E7170FA-3FEB-4ADB-936B-46E83C2268F5}"/>
    <dgm:cxn modelId="{1E7559CC-0F61-9B42-ADCF-B3BA12706E39}" type="presOf" srcId="{8B483334-5F9B-4049-B8FA-BD81EBD2A3DA}" destId="{92EB50AA-F678-4D15-A851-ED00963E3C5A}" srcOrd="0" destOrd="0" presId="urn:microsoft.com/office/officeart/2008/layout/HexagonCluster"/>
    <dgm:cxn modelId="{BE9ABEFC-741D-49D0-8AB3-8BFFCF012F3F}" srcId="{196EB9F2-CD0F-4DF4-9A07-C4532DD14AA9}" destId="{705DEC13-B1CD-46BA-8DBD-21C8D6894157}" srcOrd="4" destOrd="0" parTransId="{3A9046DE-58DA-4A01-B59B-D5D47EF87586}" sibTransId="{577CB274-7A6B-4F8F-A71B-F10E8BE6C52E}"/>
    <dgm:cxn modelId="{57FE98B1-D8E6-41BB-93D1-5977623DB043}" srcId="{196EB9F2-CD0F-4DF4-9A07-C4532DD14AA9}" destId="{C3618484-08CD-4E4A-AE21-8755492FED33}" srcOrd="2" destOrd="0" parTransId="{1B1E8878-793D-4B2F-8864-7AC7CBE8F73B}" sibTransId="{0DCDEB7C-C012-4F7A-9688-FAF613FA3EEF}"/>
    <dgm:cxn modelId="{A559E3A7-1875-5D49-A22C-C627901D8381}" type="presOf" srcId="{705DEC13-B1CD-46BA-8DBD-21C8D6894157}" destId="{AC64BF7F-1435-4039-A7DC-1A0E26CCAE92}" srcOrd="0" destOrd="0" presId="urn:microsoft.com/office/officeart/2008/layout/HexagonCluster"/>
    <dgm:cxn modelId="{5F78C25C-692B-46CE-8E73-FFE114DEBF6C}" srcId="{196EB9F2-CD0F-4DF4-9A07-C4532DD14AA9}" destId="{F33E7665-1129-4532-9F61-DC9B94F54111}" srcOrd="1" destOrd="0" parTransId="{8F338EBF-A5D2-41CF-8D13-C54F10A0E55B}" sibTransId="{7D751CA4-D196-4447-9010-F937C1CC4379}"/>
    <dgm:cxn modelId="{0F988E80-F25D-D344-B3DF-A10695365CB7}" type="presOf" srcId="{F33E7665-1129-4532-9F61-DC9B94F54111}" destId="{CB0C691E-799C-4A54-8BE5-5FC6CE895AA1}" srcOrd="0" destOrd="0" presId="urn:microsoft.com/office/officeart/2008/layout/HexagonCluster"/>
    <dgm:cxn modelId="{01C4BB0E-BC24-8A44-86BF-02FBBB646954}" type="presOf" srcId="{2BF55AD4-7FF8-4724-A67E-859C86C9E15C}" destId="{ED6995B8-8DE9-4EB4-BF64-E56CB8C64A6D}" srcOrd="0" destOrd="0" presId="urn:microsoft.com/office/officeart/2008/layout/HexagonCluster"/>
    <dgm:cxn modelId="{EA22F88C-962C-9246-9B89-94681E1E1E91}" type="presOf" srcId="{7D751CA4-D196-4447-9010-F937C1CC4379}" destId="{24DB9AC9-56D4-4B1E-9222-10A1772AE032}" srcOrd="0" destOrd="0" presId="urn:microsoft.com/office/officeart/2008/layout/HexagonCluster"/>
    <dgm:cxn modelId="{2236C2A0-EB3B-D24C-A9CC-FCEF2E1414F3}" type="presOf" srcId="{0DCDEB7C-C012-4F7A-9688-FAF613FA3EEF}" destId="{FF39BDF0-9661-40AD-886F-9A1474D9EE54}" srcOrd="0" destOrd="0" presId="urn:microsoft.com/office/officeart/2008/layout/HexagonCluster"/>
    <dgm:cxn modelId="{B3F808E8-A453-3549-A980-D6860D360C85}" type="presOf" srcId="{C3618484-08CD-4E4A-AE21-8755492FED33}" destId="{165BA196-A603-4EB8-9242-DF4E965633AC}" srcOrd="0" destOrd="0" presId="urn:microsoft.com/office/officeart/2008/layout/HexagonCluster"/>
    <dgm:cxn modelId="{513A5CBC-F654-EA40-A12F-B99CC47A50A0}" type="presOf" srcId="{8E7170FA-3FEB-4ADB-936B-46E83C2268F5}" destId="{045492B4-11F7-4F25-9480-34A6B684C7AD}" srcOrd="0" destOrd="0" presId="urn:microsoft.com/office/officeart/2008/layout/HexagonCluster"/>
    <dgm:cxn modelId="{402665DE-2D04-5142-9B9A-3409B6F01CF5}" type="presParOf" srcId="{9B66114F-1CAC-448E-BAD2-9000570E68B0}" destId="{913BAC7B-109F-403A-83D9-EED93811715F}" srcOrd="0" destOrd="0" presId="urn:microsoft.com/office/officeart/2008/layout/HexagonCluster"/>
    <dgm:cxn modelId="{485FADAF-6E72-814B-A848-08D92047E604}" type="presParOf" srcId="{913BAC7B-109F-403A-83D9-EED93811715F}" destId="{92EB50AA-F678-4D15-A851-ED00963E3C5A}" srcOrd="0" destOrd="0" presId="urn:microsoft.com/office/officeart/2008/layout/HexagonCluster"/>
    <dgm:cxn modelId="{E3F87A14-2C8A-A247-9C23-E6467C3774A4}" type="presParOf" srcId="{9B66114F-1CAC-448E-BAD2-9000570E68B0}" destId="{3E9C52B4-A7A9-46F9-AA5E-60E5BBAC4115}" srcOrd="1" destOrd="0" presId="urn:microsoft.com/office/officeart/2008/layout/HexagonCluster"/>
    <dgm:cxn modelId="{AE1A8742-A603-224B-8D46-40604DB2D535}" type="presParOf" srcId="{3E9C52B4-A7A9-46F9-AA5E-60E5BBAC4115}" destId="{8DCEAFE0-1166-4323-B921-65CF8AA66422}" srcOrd="0" destOrd="0" presId="urn:microsoft.com/office/officeart/2008/layout/HexagonCluster"/>
    <dgm:cxn modelId="{2CA761C0-9EDE-4D48-A9C5-A0A9F71D3FBF}" type="presParOf" srcId="{9B66114F-1CAC-448E-BAD2-9000570E68B0}" destId="{2CD1E2AF-ECE8-4538-A942-F42CF5D0CA05}" srcOrd="2" destOrd="0" presId="urn:microsoft.com/office/officeart/2008/layout/HexagonCluster"/>
    <dgm:cxn modelId="{23D41759-8F99-8C44-86A5-77A12C083506}" type="presParOf" srcId="{2CD1E2AF-ECE8-4538-A942-F42CF5D0CA05}" destId="{045492B4-11F7-4F25-9480-34A6B684C7AD}" srcOrd="0" destOrd="0" presId="urn:microsoft.com/office/officeart/2008/layout/HexagonCluster"/>
    <dgm:cxn modelId="{048C01A0-C655-F34B-AEC1-855972439B96}" type="presParOf" srcId="{9B66114F-1CAC-448E-BAD2-9000570E68B0}" destId="{1DF223B5-7B86-4DAF-9221-3E29C1FF58F0}" srcOrd="3" destOrd="0" presId="urn:microsoft.com/office/officeart/2008/layout/HexagonCluster"/>
    <dgm:cxn modelId="{6921CDD6-88CD-9C4B-A2FE-CF5E3EF6D3B0}" type="presParOf" srcId="{1DF223B5-7B86-4DAF-9221-3E29C1FF58F0}" destId="{39BFE164-A02E-4A49-A5DB-9C3AF94878D9}" srcOrd="0" destOrd="0" presId="urn:microsoft.com/office/officeart/2008/layout/HexagonCluster"/>
    <dgm:cxn modelId="{30B28909-C89E-9143-BEB9-6C265C797B1F}" type="presParOf" srcId="{9B66114F-1CAC-448E-BAD2-9000570E68B0}" destId="{3B7061EE-6604-4104-903D-1DFBF34D5799}" srcOrd="4" destOrd="0" presId="urn:microsoft.com/office/officeart/2008/layout/HexagonCluster"/>
    <dgm:cxn modelId="{CD731DFA-DEC2-7B4B-99BC-87DAB80480D0}" type="presParOf" srcId="{3B7061EE-6604-4104-903D-1DFBF34D5799}" destId="{CB0C691E-799C-4A54-8BE5-5FC6CE895AA1}" srcOrd="0" destOrd="0" presId="urn:microsoft.com/office/officeart/2008/layout/HexagonCluster"/>
    <dgm:cxn modelId="{F435CA62-F1D2-7745-8E8D-475858B4A8F6}" type="presParOf" srcId="{9B66114F-1CAC-448E-BAD2-9000570E68B0}" destId="{46D32012-525F-4F3B-B8E0-92D853F3594F}" srcOrd="5" destOrd="0" presId="urn:microsoft.com/office/officeart/2008/layout/HexagonCluster"/>
    <dgm:cxn modelId="{32C8C1D8-D446-7942-869A-249B3ACBFE73}" type="presParOf" srcId="{46D32012-525F-4F3B-B8E0-92D853F3594F}" destId="{A106ADCC-8E00-4376-86EC-E5A6C112C35E}" srcOrd="0" destOrd="0" presId="urn:microsoft.com/office/officeart/2008/layout/HexagonCluster"/>
    <dgm:cxn modelId="{CA07F946-D99D-3242-9AAA-1E4B7D2762B5}" type="presParOf" srcId="{9B66114F-1CAC-448E-BAD2-9000570E68B0}" destId="{3384CEB9-9E79-4E4A-8D09-DA4E83EFDF59}" srcOrd="6" destOrd="0" presId="urn:microsoft.com/office/officeart/2008/layout/HexagonCluster"/>
    <dgm:cxn modelId="{D88CA54F-88C8-5249-BE54-F5299F90C8A2}" type="presParOf" srcId="{3384CEB9-9E79-4E4A-8D09-DA4E83EFDF59}" destId="{24DB9AC9-56D4-4B1E-9222-10A1772AE032}" srcOrd="0" destOrd="0" presId="urn:microsoft.com/office/officeart/2008/layout/HexagonCluster"/>
    <dgm:cxn modelId="{32621BD1-99EA-CF49-A664-5BC760D95D92}" type="presParOf" srcId="{9B66114F-1CAC-448E-BAD2-9000570E68B0}" destId="{62067E78-C991-4536-9B47-3D8D5FE6E7F2}" srcOrd="7" destOrd="0" presId="urn:microsoft.com/office/officeart/2008/layout/HexagonCluster"/>
    <dgm:cxn modelId="{90475F94-6BB1-444C-B794-834EB037CE7A}" type="presParOf" srcId="{62067E78-C991-4536-9B47-3D8D5FE6E7F2}" destId="{775C5F8B-A5FC-48D8-9450-5A85EA408A3A}" srcOrd="0" destOrd="0" presId="urn:microsoft.com/office/officeart/2008/layout/HexagonCluster"/>
    <dgm:cxn modelId="{AE371B3D-D831-A247-9DDF-43EAF4C8EF39}" type="presParOf" srcId="{9B66114F-1CAC-448E-BAD2-9000570E68B0}" destId="{2B2068AA-1BFA-4558-89F5-C846F5E57719}" srcOrd="8" destOrd="0" presId="urn:microsoft.com/office/officeart/2008/layout/HexagonCluster"/>
    <dgm:cxn modelId="{E98F8CAB-36CF-9148-9D0D-89093DD6E6AB}" type="presParOf" srcId="{2B2068AA-1BFA-4558-89F5-C846F5E57719}" destId="{165BA196-A603-4EB8-9242-DF4E965633AC}" srcOrd="0" destOrd="0" presId="urn:microsoft.com/office/officeart/2008/layout/HexagonCluster"/>
    <dgm:cxn modelId="{82548D89-4F3C-044A-84B6-051B49BDE499}" type="presParOf" srcId="{9B66114F-1CAC-448E-BAD2-9000570E68B0}" destId="{5009326A-E4D5-4D94-A37C-15EF61420976}" srcOrd="9" destOrd="0" presId="urn:microsoft.com/office/officeart/2008/layout/HexagonCluster"/>
    <dgm:cxn modelId="{87404B5F-956C-484F-95B4-96B00A0E7149}" type="presParOf" srcId="{5009326A-E4D5-4D94-A37C-15EF61420976}" destId="{609E313F-82D0-4394-A879-5E9A8314ED5C}" srcOrd="0" destOrd="0" presId="urn:microsoft.com/office/officeart/2008/layout/HexagonCluster"/>
    <dgm:cxn modelId="{4B093CCE-B9D5-CD43-9E63-75582D1B25FB}" type="presParOf" srcId="{9B66114F-1CAC-448E-BAD2-9000570E68B0}" destId="{3A8ACB38-325F-471C-9963-E99670302590}" srcOrd="10" destOrd="0" presId="urn:microsoft.com/office/officeart/2008/layout/HexagonCluster"/>
    <dgm:cxn modelId="{D156DFA8-2771-6E42-A226-0451737ECD6F}" type="presParOf" srcId="{3A8ACB38-325F-471C-9963-E99670302590}" destId="{FF39BDF0-9661-40AD-886F-9A1474D9EE54}" srcOrd="0" destOrd="0" presId="urn:microsoft.com/office/officeart/2008/layout/HexagonCluster"/>
    <dgm:cxn modelId="{DF485FF9-9668-5A4D-AF92-F7CC62CF1C2E}" type="presParOf" srcId="{9B66114F-1CAC-448E-BAD2-9000570E68B0}" destId="{A71709F1-7282-4382-B017-1AD45EE62CF3}" srcOrd="11" destOrd="0" presId="urn:microsoft.com/office/officeart/2008/layout/HexagonCluster"/>
    <dgm:cxn modelId="{53C951C1-EAA3-D941-8287-77D0F061F310}" type="presParOf" srcId="{A71709F1-7282-4382-B017-1AD45EE62CF3}" destId="{EA02DF05-D091-4942-95AA-269F8FBFBBD0}" srcOrd="0" destOrd="0" presId="urn:microsoft.com/office/officeart/2008/layout/HexagonCluster"/>
    <dgm:cxn modelId="{0038E18C-E2EA-3B42-BA9F-9152F63186B9}" type="presParOf" srcId="{9B66114F-1CAC-448E-BAD2-9000570E68B0}" destId="{570DF6B7-7489-4A1E-842D-903FB448112E}" srcOrd="12" destOrd="0" presId="urn:microsoft.com/office/officeart/2008/layout/HexagonCluster"/>
    <dgm:cxn modelId="{76B4BC57-BE71-744F-9494-BCB600E835C3}" type="presParOf" srcId="{570DF6B7-7489-4A1E-842D-903FB448112E}" destId="{ED6995B8-8DE9-4EB4-BF64-E56CB8C64A6D}" srcOrd="0" destOrd="0" presId="urn:microsoft.com/office/officeart/2008/layout/HexagonCluster"/>
    <dgm:cxn modelId="{4E0222F9-8250-7449-9733-D3A6505D5353}" type="presParOf" srcId="{9B66114F-1CAC-448E-BAD2-9000570E68B0}" destId="{16DB985E-E853-49A9-8BF4-706AB2481B54}" srcOrd="13" destOrd="0" presId="urn:microsoft.com/office/officeart/2008/layout/HexagonCluster"/>
    <dgm:cxn modelId="{2F68D8EA-80AD-9943-BF18-798E789D08C0}" type="presParOf" srcId="{16DB985E-E853-49A9-8BF4-706AB2481B54}" destId="{0995FA77-35B1-47CE-B1E3-CC9E6CB2261F}" srcOrd="0" destOrd="0" presId="urn:microsoft.com/office/officeart/2008/layout/HexagonCluster"/>
    <dgm:cxn modelId="{97C132AD-053A-9B42-814D-6A49C91AB0E2}" type="presParOf" srcId="{9B66114F-1CAC-448E-BAD2-9000570E68B0}" destId="{5893B495-6586-4A37-A291-B53FF97CA675}" srcOrd="14" destOrd="0" presId="urn:microsoft.com/office/officeart/2008/layout/HexagonCluster"/>
    <dgm:cxn modelId="{E699965E-2C43-8445-8B19-7380541D1B14}" type="presParOf" srcId="{5893B495-6586-4A37-A291-B53FF97CA675}" destId="{268B07C6-D203-4A3A-AEC0-DF1D6E4209A3}" srcOrd="0" destOrd="0" presId="urn:microsoft.com/office/officeart/2008/layout/HexagonCluster"/>
    <dgm:cxn modelId="{3621FC33-437E-734F-A93B-85DF964B8960}" type="presParOf" srcId="{9B66114F-1CAC-448E-BAD2-9000570E68B0}" destId="{ACDE3C9F-C9CD-46CD-BD82-6098F13AE825}" srcOrd="15" destOrd="0" presId="urn:microsoft.com/office/officeart/2008/layout/HexagonCluster"/>
    <dgm:cxn modelId="{462CD8E5-4023-4C4C-9DEA-9D4E18F4D28E}" type="presParOf" srcId="{ACDE3C9F-C9CD-46CD-BD82-6098F13AE825}" destId="{DA280B9D-48AF-48EE-98A2-ED111FDFF2A2}" srcOrd="0" destOrd="0" presId="urn:microsoft.com/office/officeart/2008/layout/HexagonCluster"/>
    <dgm:cxn modelId="{FA345CC2-1EA5-804E-81EF-4D7A310DD2F7}" type="presParOf" srcId="{9B66114F-1CAC-448E-BAD2-9000570E68B0}" destId="{69C3FAEC-2D74-4A44-8253-404F9FC326C8}" srcOrd="16" destOrd="0" presId="urn:microsoft.com/office/officeart/2008/layout/HexagonCluster"/>
    <dgm:cxn modelId="{71DE2FC0-C48A-0C45-9EFC-7640459096C4}" type="presParOf" srcId="{69C3FAEC-2D74-4A44-8253-404F9FC326C8}" destId="{AC64BF7F-1435-4039-A7DC-1A0E26CCAE92}" srcOrd="0" destOrd="0" presId="urn:microsoft.com/office/officeart/2008/layout/HexagonCluster"/>
    <dgm:cxn modelId="{19EB4F25-D6D9-404B-BA5C-65CDAE82C1B3}" type="presParOf" srcId="{9B66114F-1CAC-448E-BAD2-9000570E68B0}" destId="{C6CC3A7D-1675-492F-86FD-A9127B39F583}" srcOrd="17" destOrd="0" presId="urn:microsoft.com/office/officeart/2008/layout/HexagonCluster"/>
    <dgm:cxn modelId="{B1247BFC-60C1-D141-9FB3-08A9AB72C778}" type="presParOf" srcId="{C6CC3A7D-1675-492F-86FD-A9127B39F583}" destId="{36E9D947-3ABD-4402-86B8-5AFFF580FC7D}" srcOrd="0" destOrd="0" presId="urn:microsoft.com/office/officeart/2008/layout/HexagonCluster"/>
    <dgm:cxn modelId="{CB06D543-FF1D-6B49-AA3B-00C9CF5419CE}" type="presParOf" srcId="{9B66114F-1CAC-448E-BAD2-9000570E68B0}" destId="{86647966-4996-4F0E-8E83-D32B40E2DD47}" srcOrd="18" destOrd="0" presId="urn:microsoft.com/office/officeart/2008/layout/HexagonCluster"/>
    <dgm:cxn modelId="{BE915E70-745C-694A-ABEF-A1FAD9476A33}" type="presParOf" srcId="{86647966-4996-4F0E-8E83-D32B40E2DD47}" destId="{F3A4FA02-992D-481D-A87A-704AEA223677}" srcOrd="0" destOrd="0" presId="urn:microsoft.com/office/officeart/2008/layout/HexagonCluster"/>
    <dgm:cxn modelId="{B25A9CC0-FA68-5649-A26D-52C9D2565F05}" type="presParOf" srcId="{9B66114F-1CAC-448E-BAD2-9000570E68B0}" destId="{628AD6DD-1AA5-43C4-A7DB-15029DE38D8B}" srcOrd="19" destOrd="0" presId="urn:microsoft.com/office/officeart/2008/layout/HexagonCluster"/>
    <dgm:cxn modelId="{2BBDE5CE-725C-8248-9DC8-C5BC517CEDB3}" type="presParOf" srcId="{628AD6DD-1AA5-43C4-A7DB-15029DE38D8B}" destId="{D09B1E97-F3F0-429F-83EE-5325D819FF91}"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D7DE3-7A5F-4A68-881C-2BB60BD9D508}">
      <dsp:nvSpPr>
        <dsp:cNvPr id="0" name=""/>
        <dsp:cNvSpPr/>
      </dsp:nvSpPr>
      <dsp:spPr>
        <a:xfrm>
          <a:off x="2618007" y="1281182"/>
          <a:ext cx="3072373" cy="3072373"/>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lvl="0" algn="ctr" defTabSz="2933700">
            <a:lnSpc>
              <a:spcPct val="90000"/>
            </a:lnSpc>
            <a:spcBef>
              <a:spcPct val="0"/>
            </a:spcBef>
            <a:spcAft>
              <a:spcPct val="35000"/>
            </a:spcAft>
          </a:pPr>
          <a:r>
            <a:rPr lang="es-MX" sz="6600" b="1" kern="1200" dirty="0" smtClean="0">
              <a:latin typeface="Helvetica Light"/>
            </a:rPr>
            <a:t>CITY</a:t>
          </a:r>
          <a:endParaRPr lang="es-ES" sz="11500" b="1" kern="1200" dirty="0">
            <a:latin typeface="Helvetica Light"/>
          </a:endParaRPr>
        </a:p>
      </dsp:txBody>
      <dsp:txXfrm>
        <a:off x="3067946" y="1731121"/>
        <a:ext cx="2172495" cy="2172495"/>
      </dsp:txXfrm>
    </dsp:sp>
    <dsp:sp modelId="{6520CDEF-5C4C-4260-A43A-419A70F3363E}">
      <dsp:nvSpPr>
        <dsp:cNvPr id="0" name=""/>
        <dsp:cNvSpPr/>
      </dsp:nvSpPr>
      <dsp:spPr>
        <a:xfrm>
          <a:off x="3247329" y="-47357"/>
          <a:ext cx="1813729" cy="1727810"/>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altLang="es-MX" sz="1800" kern="1200" smtClean="0">
              <a:latin typeface="Helvetica Light"/>
            </a:rPr>
            <a:t>Sustainable</a:t>
          </a:r>
          <a:endParaRPr lang="es-MX" sz="1800" kern="1200" dirty="0">
            <a:latin typeface="Helvetica Light"/>
          </a:endParaRPr>
        </a:p>
      </dsp:txBody>
      <dsp:txXfrm>
        <a:off x="3512943" y="205675"/>
        <a:ext cx="1282501" cy="1221746"/>
      </dsp:txXfrm>
    </dsp:sp>
    <dsp:sp modelId="{CA0D13CA-704B-4BAF-BB23-572EBC6720F2}">
      <dsp:nvSpPr>
        <dsp:cNvPr id="0" name=""/>
        <dsp:cNvSpPr/>
      </dsp:nvSpPr>
      <dsp:spPr>
        <a:xfrm>
          <a:off x="5386922" y="2049275"/>
          <a:ext cx="1536186" cy="1536186"/>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smtClean="0">
              <a:latin typeface="Helvetica Light"/>
            </a:rPr>
            <a:t>Inclusive</a:t>
          </a:r>
          <a:endParaRPr lang="es-ES" sz="1800" kern="1200" dirty="0">
            <a:latin typeface="Helvetica Light"/>
          </a:endParaRPr>
        </a:p>
      </dsp:txBody>
      <dsp:txXfrm>
        <a:off x="5611891" y="2274244"/>
        <a:ext cx="1086248" cy="1086248"/>
      </dsp:txXfrm>
    </dsp:sp>
    <dsp:sp modelId="{559B5A27-9208-49F6-AD31-D4D484D003F7}">
      <dsp:nvSpPr>
        <dsp:cNvPr id="0" name=""/>
        <dsp:cNvSpPr/>
      </dsp:nvSpPr>
      <dsp:spPr>
        <a:xfrm>
          <a:off x="3386101" y="4050097"/>
          <a:ext cx="1536186" cy="1536186"/>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smtClean="0">
              <a:latin typeface="Helvetica Light"/>
            </a:rPr>
            <a:t>Resilient</a:t>
          </a:r>
          <a:endParaRPr lang="es-ES" sz="1800" kern="1200" dirty="0">
            <a:latin typeface="Helvetica Light"/>
          </a:endParaRPr>
        </a:p>
      </dsp:txBody>
      <dsp:txXfrm>
        <a:off x="3611070" y="4275066"/>
        <a:ext cx="1086248" cy="1086248"/>
      </dsp:txXfrm>
    </dsp:sp>
    <dsp:sp modelId="{DB27FEB6-A88F-42CB-9D71-3BE860B5D6DA}">
      <dsp:nvSpPr>
        <dsp:cNvPr id="0" name=""/>
        <dsp:cNvSpPr/>
      </dsp:nvSpPr>
      <dsp:spPr>
        <a:xfrm>
          <a:off x="1385279" y="2049275"/>
          <a:ext cx="1536186" cy="1536186"/>
        </a:xfrm>
        <a:prstGeom prst="ellipse">
          <a:avLst/>
        </a:prstGeom>
        <a:solidFill>
          <a:schemeClr val="accent3">
            <a:alpha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MX" sz="1800" kern="1200" smtClean="0">
              <a:latin typeface="Helvetica Light"/>
            </a:rPr>
            <a:t>Smart</a:t>
          </a:r>
          <a:endParaRPr lang="es-MX" sz="1800" kern="1200" dirty="0">
            <a:latin typeface="Helvetica Light"/>
          </a:endParaRPr>
        </a:p>
      </dsp:txBody>
      <dsp:txXfrm>
        <a:off x="1610248" y="2274244"/>
        <a:ext cx="1086248" cy="10862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E0ACD1-6FC7-4E76-A944-FC32F572A5CA}">
      <dsp:nvSpPr>
        <dsp:cNvPr id="0" name=""/>
        <dsp:cNvSpPr/>
      </dsp:nvSpPr>
      <dsp:spPr>
        <a:xfrm>
          <a:off x="1783442" y="469103"/>
          <a:ext cx="4741503" cy="4741503"/>
        </a:xfrm>
        <a:prstGeom prst="blockArc">
          <a:avLst>
            <a:gd name="adj1" fmla="val 13800000"/>
            <a:gd name="adj2" fmla="val 16200000"/>
            <a:gd name="adj3" fmla="val 3062"/>
          </a:avLst>
        </a:prstGeom>
        <a:noFill/>
        <a:ln w="9525">
          <a:solidFill>
            <a:srgbClr val="00CCCC"/>
          </a:solidFill>
          <a:prstDash val="sysDot"/>
        </a:ln>
        <a:effectLst/>
      </dsp:spPr>
      <dsp:style>
        <a:lnRef idx="0">
          <a:scrgbClr r="0" g="0" b="0"/>
        </a:lnRef>
        <a:fillRef idx="1">
          <a:scrgbClr r="0" g="0" b="0"/>
        </a:fillRef>
        <a:effectRef idx="0">
          <a:scrgbClr r="0" g="0" b="0"/>
        </a:effectRef>
        <a:fontRef idx="minor">
          <a:schemeClr val="lt1"/>
        </a:fontRef>
      </dsp:style>
    </dsp:sp>
    <dsp:sp modelId="{6950E77E-103C-4777-90DD-70300584A629}">
      <dsp:nvSpPr>
        <dsp:cNvPr id="0" name=""/>
        <dsp:cNvSpPr/>
      </dsp:nvSpPr>
      <dsp:spPr>
        <a:xfrm>
          <a:off x="1783442" y="469103"/>
          <a:ext cx="4741503" cy="4741503"/>
        </a:xfrm>
        <a:prstGeom prst="blockArc">
          <a:avLst>
            <a:gd name="adj1" fmla="val 11400000"/>
            <a:gd name="adj2" fmla="val 13800000"/>
            <a:gd name="adj3" fmla="val 3062"/>
          </a:avLst>
        </a:prstGeom>
        <a:noFill/>
        <a:ln w="9525">
          <a:solidFill>
            <a:srgbClr val="00CCCC"/>
          </a:solidFill>
          <a:prstDash val="sysDot"/>
        </a:ln>
        <a:effectLst/>
      </dsp:spPr>
      <dsp:style>
        <a:lnRef idx="0">
          <a:scrgbClr r="0" g="0" b="0"/>
        </a:lnRef>
        <a:fillRef idx="1">
          <a:scrgbClr r="0" g="0" b="0"/>
        </a:fillRef>
        <a:effectRef idx="0">
          <a:scrgbClr r="0" g="0" b="0"/>
        </a:effectRef>
        <a:fontRef idx="minor">
          <a:schemeClr val="lt1"/>
        </a:fontRef>
      </dsp:style>
    </dsp:sp>
    <dsp:sp modelId="{C1432367-8629-413D-8CCF-CC50C72AB331}">
      <dsp:nvSpPr>
        <dsp:cNvPr id="0" name=""/>
        <dsp:cNvSpPr/>
      </dsp:nvSpPr>
      <dsp:spPr>
        <a:xfrm>
          <a:off x="1783442" y="469103"/>
          <a:ext cx="4741503" cy="4741503"/>
        </a:xfrm>
        <a:prstGeom prst="blockArc">
          <a:avLst>
            <a:gd name="adj1" fmla="val 9000000"/>
            <a:gd name="adj2" fmla="val 11400000"/>
            <a:gd name="adj3" fmla="val 3062"/>
          </a:avLst>
        </a:prstGeom>
        <a:noFill/>
        <a:ln w="9525">
          <a:solidFill>
            <a:srgbClr val="00CCCC"/>
          </a:solidFill>
          <a:prstDash val="sysDot"/>
        </a:ln>
        <a:effectLst/>
      </dsp:spPr>
      <dsp:style>
        <a:lnRef idx="0">
          <a:scrgbClr r="0" g="0" b="0"/>
        </a:lnRef>
        <a:fillRef idx="1">
          <a:scrgbClr r="0" g="0" b="0"/>
        </a:fillRef>
        <a:effectRef idx="0">
          <a:scrgbClr r="0" g="0" b="0"/>
        </a:effectRef>
        <a:fontRef idx="minor">
          <a:schemeClr val="lt1"/>
        </a:fontRef>
      </dsp:style>
    </dsp:sp>
    <dsp:sp modelId="{2DE14A3E-01A7-40B7-BCC2-F187C02BA1D4}">
      <dsp:nvSpPr>
        <dsp:cNvPr id="0" name=""/>
        <dsp:cNvSpPr/>
      </dsp:nvSpPr>
      <dsp:spPr>
        <a:xfrm>
          <a:off x="1783442" y="469103"/>
          <a:ext cx="4741503" cy="4741503"/>
        </a:xfrm>
        <a:prstGeom prst="blockArc">
          <a:avLst>
            <a:gd name="adj1" fmla="val 6600000"/>
            <a:gd name="adj2" fmla="val 9000000"/>
            <a:gd name="adj3" fmla="val 3062"/>
          </a:avLst>
        </a:prstGeom>
        <a:noFill/>
        <a:ln w="9525">
          <a:solidFill>
            <a:srgbClr val="00CCCC"/>
          </a:solidFill>
          <a:prstDash val="sysDot"/>
        </a:ln>
        <a:effectLst/>
      </dsp:spPr>
      <dsp:style>
        <a:lnRef idx="0">
          <a:scrgbClr r="0" g="0" b="0"/>
        </a:lnRef>
        <a:fillRef idx="1">
          <a:scrgbClr r="0" g="0" b="0"/>
        </a:fillRef>
        <a:effectRef idx="0">
          <a:scrgbClr r="0" g="0" b="0"/>
        </a:effectRef>
        <a:fontRef idx="minor">
          <a:schemeClr val="lt1"/>
        </a:fontRef>
      </dsp:style>
    </dsp:sp>
    <dsp:sp modelId="{9C979CB2-CC2A-4B08-8897-A49B7BFF5A8F}">
      <dsp:nvSpPr>
        <dsp:cNvPr id="0" name=""/>
        <dsp:cNvSpPr/>
      </dsp:nvSpPr>
      <dsp:spPr>
        <a:xfrm>
          <a:off x="1783442" y="469103"/>
          <a:ext cx="4741503" cy="4741503"/>
        </a:xfrm>
        <a:prstGeom prst="blockArc">
          <a:avLst>
            <a:gd name="adj1" fmla="val 4200000"/>
            <a:gd name="adj2" fmla="val 6600000"/>
            <a:gd name="adj3" fmla="val 3062"/>
          </a:avLst>
        </a:prstGeom>
        <a:noFill/>
        <a:ln w="9525">
          <a:solidFill>
            <a:srgbClr val="00CCCC"/>
          </a:solidFill>
          <a:prstDash val="sysDot"/>
        </a:ln>
        <a:effectLst/>
      </dsp:spPr>
      <dsp:style>
        <a:lnRef idx="0">
          <a:scrgbClr r="0" g="0" b="0"/>
        </a:lnRef>
        <a:fillRef idx="1">
          <a:scrgbClr r="0" g="0" b="0"/>
        </a:fillRef>
        <a:effectRef idx="0">
          <a:scrgbClr r="0" g="0" b="0"/>
        </a:effectRef>
        <a:fontRef idx="minor">
          <a:schemeClr val="lt1"/>
        </a:fontRef>
      </dsp:style>
    </dsp:sp>
    <dsp:sp modelId="{21C6C023-AD10-4172-9924-2C187469E145}">
      <dsp:nvSpPr>
        <dsp:cNvPr id="0" name=""/>
        <dsp:cNvSpPr/>
      </dsp:nvSpPr>
      <dsp:spPr>
        <a:xfrm>
          <a:off x="1783442" y="469103"/>
          <a:ext cx="4741503" cy="4741503"/>
        </a:xfrm>
        <a:prstGeom prst="blockArc">
          <a:avLst>
            <a:gd name="adj1" fmla="val 1800000"/>
            <a:gd name="adj2" fmla="val 4200000"/>
            <a:gd name="adj3" fmla="val 3062"/>
          </a:avLst>
        </a:prstGeom>
        <a:noFill/>
        <a:ln w="9525">
          <a:solidFill>
            <a:srgbClr val="00CCCC"/>
          </a:solidFill>
          <a:prstDash val="sysDot"/>
        </a:ln>
        <a:effectLst/>
      </dsp:spPr>
      <dsp:style>
        <a:lnRef idx="0">
          <a:scrgbClr r="0" g="0" b="0"/>
        </a:lnRef>
        <a:fillRef idx="1">
          <a:scrgbClr r="0" g="0" b="0"/>
        </a:fillRef>
        <a:effectRef idx="0">
          <a:scrgbClr r="0" g="0" b="0"/>
        </a:effectRef>
        <a:fontRef idx="minor">
          <a:schemeClr val="lt1"/>
        </a:fontRef>
      </dsp:style>
    </dsp:sp>
    <dsp:sp modelId="{2837442D-F95B-49D6-9415-726AD5642AC4}">
      <dsp:nvSpPr>
        <dsp:cNvPr id="0" name=""/>
        <dsp:cNvSpPr/>
      </dsp:nvSpPr>
      <dsp:spPr>
        <a:xfrm>
          <a:off x="1783442" y="469103"/>
          <a:ext cx="4741503" cy="4741503"/>
        </a:xfrm>
        <a:prstGeom prst="blockArc">
          <a:avLst>
            <a:gd name="adj1" fmla="val 21000000"/>
            <a:gd name="adj2" fmla="val 1800000"/>
            <a:gd name="adj3" fmla="val 3062"/>
          </a:avLst>
        </a:prstGeom>
        <a:noFill/>
        <a:ln w="9525">
          <a:solidFill>
            <a:srgbClr val="00CCCC"/>
          </a:solidFill>
          <a:prstDash val="sysDot"/>
        </a:ln>
        <a:effectLst/>
      </dsp:spPr>
      <dsp:style>
        <a:lnRef idx="0">
          <a:scrgbClr r="0" g="0" b="0"/>
        </a:lnRef>
        <a:fillRef idx="1">
          <a:scrgbClr r="0" g="0" b="0"/>
        </a:fillRef>
        <a:effectRef idx="0">
          <a:scrgbClr r="0" g="0" b="0"/>
        </a:effectRef>
        <a:fontRef idx="minor">
          <a:schemeClr val="lt1"/>
        </a:fontRef>
      </dsp:style>
    </dsp:sp>
    <dsp:sp modelId="{3C6CE8AF-1101-4FBD-93A0-B2C361634519}">
      <dsp:nvSpPr>
        <dsp:cNvPr id="0" name=""/>
        <dsp:cNvSpPr/>
      </dsp:nvSpPr>
      <dsp:spPr>
        <a:xfrm>
          <a:off x="1783442" y="469103"/>
          <a:ext cx="4741503" cy="4741503"/>
        </a:xfrm>
        <a:prstGeom prst="blockArc">
          <a:avLst>
            <a:gd name="adj1" fmla="val 18600000"/>
            <a:gd name="adj2" fmla="val 21000000"/>
            <a:gd name="adj3" fmla="val 3062"/>
          </a:avLst>
        </a:prstGeom>
        <a:noFill/>
        <a:ln w="9525">
          <a:solidFill>
            <a:srgbClr val="00CCCC"/>
          </a:solidFill>
          <a:prstDash val="sysDot"/>
        </a:ln>
        <a:effectLst/>
      </dsp:spPr>
      <dsp:style>
        <a:lnRef idx="0">
          <a:scrgbClr r="0" g="0" b="0"/>
        </a:lnRef>
        <a:fillRef idx="1">
          <a:scrgbClr r="0" g="0" b="0"/>
        </a:fillRef>
        <a:effectRef idx="0">
          <a:scrgbClr r="0" g="0" b="0"/>
        </a:effectRef>
        <a:fontRef idx="minor">
          <a:schemeClr val="lt1"/>
        </a:fontRef>
      </dsp:style>
    </dsp:sp>
    <dsp:sp modelId="{8278D54A-C36F-492F-A1BC-71DDFF9B79C3}">
      <dsp:nvSpPr>
        <dsp:cNvPr id="0" name=""/>
        <dsp:cNvSpPr/>
      </dsp:nvSpPr>
      <dsp:spPr>
        <a:xfrm>
          <a:off x="1783442" y="469103"/>
          <a:ext cx="4741503" cy="4741503"/>
        </a:xfrm>
        <a:prstGeom prst="blockArc">
          <a:avLst>
            <a:gd name="adj1" fmla="val 16200000"/>
            <a:gd name="adj2" fmla="val 18600000"/>
            <a:gd name="adj3" fmla="val 3062"/>
          </a:avLst>
        </a:prstGeom>
        <a:noFill/>
        <a:ln>
          <a:solidFill>
            <a:srgbClr val="00CCCC"/>
          </a:solidFill>
        </a:ln>
        <a:effectLst/>
      </dsp:spPr>
      <dsp:style>
        <a:lnRef idx="0">
          <a:scrgbClr r="0" g="0" b="0"/>
        </a:lnRef>
        <a:fillRef idx="1">
          <a:scrgbClr r="0" g="0" b="0"/>
        </a:fillRef>
        <a:effectRef idx="0">
          <a:scrgbClr r="0" g="0" b="0"/>
        </a:effectRef>
        <a:fontRef idx="minor">
          <a:schemeClr val="lt1"/>
        </a:fontRef>
      </dsp:style>
    </dsp:sp>
    <dsp:sp modelId="{07BED3C6-83CA-44AD-94CC-B65D9ECD8757}">
      <dsp:nvSpPr>
        <dsp:cNvPr id="0" name=""/>
        <dsp:cNvSpPr/>
      </dsp:nvSpPr>
      <dsp:spPr>
        <a:xfrm>
          <a:off x="3434107" y="2119768"/>
          <a:ext cx="1440174" cy="1440174"/>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b="1" kern="1200" dirty="0" err="1">
              <a:latin typeface="Helvetica Light"/>
            </a:rPr>
            <a:t>objectives</a:t>
          </a:r>
          <a:endParaRPr lang="es-ES" sz="3200" b="1" kern="1200" dirty="0">
            <a:latin typeface="Helvetica Light"/>
          </a:endParaRPr>
        </a:p>
      </dsp:txBody>
      <dsp:txXfrm>
        <a:off x="3645016" y="2330677"/>
        <a:ext cx="1018356" cy="1018356"/>
      </dsp:txXfrm>
    </dsp:sp>
    <dsp:sp modelId="{2A70478B-D295-4084-9CEC-A50ADAAF7455}">
      <dsp:nvSpPr>
        <dsp:cNvPr id="0" name=""/>
        <dsp:cNvSpPr/>
      </dsp:nvSpPr>
      <dsp:spPr>
        <a:xfrm>
          <a:off x="3650133" y="1334"/>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altLang="es-MX" sz="1100" kern="1200" dirty="0" err="1">
              <a:solidFill>
                <a:schemeClr val="bg1"/>
              </a:solidFill>
              <a:latin typeface="Helvetica Light"/>
            </a:rPr>
            <a:t>integrated</a:t>
          </a:r>
          <a:r>
            <a:rPr lang="es-ES" altLang="es-MX" sz="1100" kern="1200" dirty="0">
              <a:solidFill>
                <a:schemeClr val="bg1"/>
              </a:solidFill>
              <a:latin typeface="Helvetica Light"/>
            </a:rPr>
            <a:t> </a:t>
          </a:r>
          <a:r>
            <a:rPr lang="es-ES" altLang="es-MX" sz="1100" kern="1200" dirty="0" err="1">
              <a:solidFill>
                <a:schemeClr val="bg1"/>
              </a:solidFill>
              <a:latin typeface="Helvetica Light"/>
            </a:rPr>
            <a:t>vision</a:t>
          </a:r>
          <a:endParaRPr lang="es-MX" sz="1100" kern="1200" dirty="0">
            <a:solidFill>
              <a:schemeClr val="bg1"/>
            </a:solidFill>
            <a:latin typeface="Helvetica Light"/>
          </a:endParaRPr>
        </a:p>
      </dsp:txBody>
      <dsp:txXfrm>
        <a:off x="3797769" y="148970"/>
        <a:ext cx="712850" cy="712850"/>
      </dsp:txXfrm>
    </dsp:sp>
    <dsp:sp modelId="{8665D9A9-8925-4C28-AEC7-FC163E8B7A79}">
      <dsp:nvSpPr>
        <dsp:cNvPr id="0" name=""/>
        <dsp:cNvSpPr/>
      </dsp:nvSpPr>
      <dsp:spPr>
        <a:xfrm>
          <a:off x="5150694" y="547494"/>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altLang="es-MX" sz="1100" kern="1200" dirty="0" err="1">
              <a:solidFill>
                <a:schemeClr val="bg1"/>
              </a:solidFill>
              <a:latin typeface="Helvetica Light"/>
            </a:rPr>
            <a:t>greater</a:t>
          </a:r>
          <a:r>
            <a:rPr lang="es-ES" altLang="es-MX" sz="1100" kern="1200" dirty="0">
              <a:solidFill>
                <a:schemeClr val="bg1"/>
              </a:solidFill>
              <a:latin typeface="Helvetica Light"/>
            </a:rPr>
            <a:t> </a:t>
          </a:r>
          <a:r>
            <a:rPr lang="es-ES" altLang="es-MX" sz="1100" kern="1200" dirty="0" err="1">
              <a:solidFill>
                <a:schemeClr val="bg1"/>
              </a:solidFill>
              <a:latin typeface="Helvetica Light"/>
            </a:rPr>
            <a:t>comfort</a:t>
          </a:r>
          <a:endParaRPr lang="es-ES" sz="1100" kern="1200" dirty="0">
            <a:solidFill>
              <a:schemeClr val="bg1"/>
            </a:solidFill>
            <a:latin typeface="Helvetica Light"/>
          </a:endParaRPr>
        </a:p>
      </dsp:txBody>
      <dsp:txXfrm>
        <a:off x="5298330" y="695130"/>
        <a:ext cx="712850" cy="712850"/>
      </dsp:txXfrm>
    </dsp:sp>
    <dsp:sp modelId="{A60484DE-76CD-4E67-A176-C7008479A4DC}">
      <dsp:nvSpPr>
        <dsp:cNvPr id="0" name=""/>
        <dsp:cNvSpPr/>
      </dsp:nvSpPr>
      <dsp:spPr>
        <a:xfrm>
          <a:off x="5949127" y="1930419"/>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altLang="es-MX" sz="1100" kern="1200" dirty="0">
              <a:solidFill>
                <a:schemeClr val="bg1"/>
              </a:solidFill>
              <a:latin typeface="Helvetica Light"/>
            </a:rPr>
            <a:t>highly efficient in resource consumption</a:t>
          </a:r>
          <a:endParaRPr lang="es-ES" sz="1100" kern="1200" dirty="0">
            <a:solidFill>
              <a:schemeClr val="bg1"/>
            </a:solidFill>
            <a:latin typeface="Helvetica Light"/>
          </a:endParaRPr>
        </a:p>
      </dsp:txBody>
      <dsp:txXfrm>
        <a:off x="6096763" y="2078055"/>
        <a:ext cx="712850" cy="712850"/>
      </dsp:txXfrm>
    </dsp:sp>
    <dsp:sp modelId="{E6425F7B-78F8-4C3E-A44B-9C8F006F9931}">
      <dsp:nvSpPr>
        <dsp:cNvPr id="0" name=""/>
        <dsp:cNvSpPr/>
      </dsp:nvSpPr>
      <dsp:spPr>
        <a:xfrm>
          <a:off x="5671834" y="3503024"/>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altLang="es-MX" sz="1100" kern="1200" dirty="0">
              <a:solidFill>
                <a:schemeClr val="bg1"/>
              </a:solidFill>
              <a:latin typeface="Helvetica Light"/>
            </a:rPr>
            <a:t>within its urban and social environment</a:t>
          </a:r>
          <a:endParaRPr lang="es-MX" sz="1100" kern="1200" dirty="0">
            <a:solidFill>
              <a:schemeClr val="bg1"/>
            </a:solidFill>
            <a:latin typeface="Helvetica Light"/>
          </a:endParaRPr>
        </a:p>
      </dsp:txBody>
      <dsp:txXfrm>
        <a:off x="5819470" y="3650660"/>
        <a:ext cx="712850" cy="712850"/>
      </dsp:txXfrm>
    </dsp:sp>
    <dsp:sp modelId="{AFA66036-D1F6-4338-AF6F-C4084DE86127}">
      <dsp:nvSpPr>
        <dsp:cNvPr id="0" name=""/>
        <dsp:cNvSpPr/>
      </dsp:nvSpPr>
      <dsp:spPr>
        <a:xfrm>
          <a:off x="4448565" y="4529468"/>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altLang="es-MX" sz="1100" kern="1200" dirty="0">
              <a:solidFill>
                <a:schemeClr val="bg1"/>
              </a:solidFill>
              <a:latin typeface="Helvetica Light"/>
            </a:rPr>
            <a:t>Transforming the way housing is built and equipped</a:t>
          </a:r>
          <a:endParaRPr lang="es-MX" sz="1100" kern="1200" dirty="0">
            <a:solidFill>
              <a:schemeClr val="bg1"/>
            </a:solidFill>
            <a:latin typeface="Helvetica Light"/>
          </a:endParaRPr>
        </a:p>
      </dsp:txBody>
      <dsp:txXfrm>
        <a:off x="4596201" y="4677104"/>
        <a:ext cx="712850" cy="712850"/>
      </dsp:txXfrm>
    </dsp:sp>
    <dsp:sp modelId="{C99FDC6C-703A-4406-889A-1BAC034314E4}">
      <dsp:nvSpPr>
        <dsp:cNvPr id="0" name=""/>
        <dsp:cNvSpPr/>
      </dsp:nvSpPr>
      <dsp:spPr>
        <a:xfrm>
          <a:off x="2851701" y="4529468"/>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endParaRPr lang="es-MX" sz="1100" b="0" i="0" kern="1200" dirty="0">
            <a:solidFill>
              <a:schemeClr val="bg1"/>
            </a:solidFill>
            <a:latin typeface="Helvetica Light"/>
          </a:endParaRPr>
        </a:p>
        <a:p>
          <a:pPr lvl="0" algn="ctr" defTabSz="488950">
            <a:lnSpc>
              <a:spcPct val="90000"/>
            </a:lnSpc>
            <a:spcBef>
              <a:spcPct val="0"/>
            </a:spcBef>
            <a:spcAft>
              <a:spcPct val="35000"/>
            </a:spcAft>
          </a:pPr>
          <a:r>
            <a:rPr lang="en-US" sz="1100" b="0" i="0" kern="1200" dirty="0">
              <a:solidFill>
                <a:schemeClr val="bg1"/>
              </a:solidFill>
              <a:latin typeface="Helvetica Light"/>
            </a:rPr>
            <a:t>quality of life and sustainability</a:t>
          </a:r>
          <a:endParaRPr lang="es-MX" sz="1100" kern="1200" dirty="0">
            <a:solidFill>
              <a:schemeClr val="bg1"/>
            </a:solidFill>
            <a:latin typeface="Helvetica Light"/>
          </a:endParaRPr>
        </a:p>
      </dsp:txBody>
      <dsp:txXfrm>
        <a:off x="2999337" y="4677104"/>
        <a:ext cx="712850" cy="712850"/>
      </dsp:txXfrm>
    </dsp:sp>
    <dsp:sp modelId="{A6046D83-B65E-47B3-9632-2453868E5292}">
      <dsp:nvSpPr>
        <dsp:cNvPr id="0" name=""/>
        <dsp:cNvSpPr/>
      </dsp:nvSpPr>
      <dsp:spPr>
        <a:xfrm>
          <a:off x="1628432" y="3503024"/>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altLang="es-MX" sz="1100" kern="1200" dirty="0">
              <a:solidFill>
                <a:schemeClr val="bg1"/>
              </a:solidFill>
              <a:latin typeface="Helvetica Light"/>
            </a:rPr>
            <a:t>should privilege urban planning and bioclimatic design</a:t>
          </a:r>
          <a:endParaRPr lang="es-MX" sz="1100" kern="1200" dirty="0">
            <a:solidFill>
              <a:schemeClr val="bg1"/>
            </a:solidFill>
            <a:latin typeface="Helvetica Light"/>
          </a:endParaRPr>
        </a:p>
      </dsp:txBody>
      <dsp:txXfrm>
        <a:off x="1776068" y="3650660"/>
        <a:ext cx="712850" cy="712850"/>
      </dsp:txXfrm>
    </dsp:sp>
    <dsp:sp modelId="{5CCD2F5E-6EBB-4785-8AFA-0AC25695E373}">
      <dsp:nvSpPr>
        <dsp:cNvPr id="0" name=""/>
        <dsp:cNvSpPr/>
      </dsp:nvSpPr>
      <dsp:spPr>
        <a:xfrm>
          <a:off x="1351139" y="1930419"/>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altLang="es-MX" sz="1100" kern="1200" dirty="0">
              <a:solidFill>
                <a:schemeClr val="bg1"/>
              </a:solidFill>
              <a:latin typeface="Helvetica Light"/>
            </a:rPr>
            <a:t>Human capital </a:t>
          </a:r>
          <a:r>
            <a:rPr lang="es-ES" altLang="es-MX" sz="1100" kern="1200" dirty="0" err="1">
              <a:solidFill>
                <a:schemeClr val="bg1"/>
              </a:solidFill>
              <a:latin typeface="Helvetica Light"/>
            </a:rPr>
            <a:t>development</a:t>
          </a:r>
          <a:endParaRPr lang="es-MX" sz="1100" kern="1200" dirty="0">
            <a:solidFill>
              <a:schemeClr val="bg1"/>
            </a:solidFill>
            <a:latin typeface="Helvetica Light"/>
          </a:endParaRPr>
        </a:p>
      </dsp:txBody>
      <dsp:txXfrm>
        <a:off x="1498775" y="2078055"/>
        <a:ext cx="712850" cy="712850"/>
      </dsp:txXfrm>
    </dsp:sp>
    <dsp:sp modelId="{CDC27B53-E48D-45B8-9416-04D9A29DA394}">
      <dsp:nvSpPr>
        <dsp:cNvPr id="0" name=""/>
        <dsp:cNvSpPr/>
      </dsp:nvSpPr>
      <dsp:spPr>
        <a:xfrm>
          <a:off x="2149571" y="547494"/>
          <a:ext cx="1008122" cy="1008122"/>
        </a:xfrm>
        <a:prstGeom prst="ellipse">
          <a:avLst/>
        </a:prstGeom>
        <a:solidFill>
          <a:srgbClr val="00CC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ES" altLang="es-MX" sz="1100" kern="1200" dirty="0" err="1">
              <a:solidFill>
                <a:schemeClr val="bg1"/>
              </a:solidFill>
              <a:latin typeface="Helvetica Light"/>
            </a:rPr>
            <a:t>state</a:t>
          </a:r>
          <a:r>
            <a:rPr lang="es-ES" altLang="es-MX" sz="1100" kern="1200" dirty="0">
              <a:solidFill>
                <a:schemeClr val="bg1"/>
              </a:solidFill>
              <a:latin typeface="Helvetica Light"/>
            </a:rPr>
            <a:t> and municipal </a:t>
          </a:r>
          <a:r>
            <a:rPr lang="es-ES" altLang="es-MX" sz="1100" kern="1200" dirty="0" err="1">
              <a:solidFill>
                <a:schemeClr val="bg1"/>
              </a:solidFill>
              <a:latin typeface="Helvetica Light"/>
            </a:rPr>
            <a:t>government</a:t>
          </a:r>
          <a:r>
            <a:rPr lang="es-ES" altLang="es-MX" sz="1100" kern="1200" dirty="0">
              <a:solidFill>
                <a:schemeClr val="bg1"/>
              </a:solidFill>
              <a:latin typeface="Helvetica Light"/>
            </a:rPr>
            <a:t>.</a:t>
          </a:r>
          <a:endParaRPr lang="es-MX" altLang="es-MX" sz="1100" kern="1200" dirty="0">
            <a:solidFill>
              <a:schemeClr val="bg1"/>
            </a:solidFill>
            <a:latin typeface="Helvetica Light"/>
          </a:endParaRPr>
        </a:p>
      </dsp:txBody>
      <dsp:txXfrm>
        <a:off x="2297207" y="695130"/>
        <a:ext cx="712850" cy="7128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0BA2133B-31BD-4F8C-9F0D-4105C907CA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ea typeface="MS PGothic" panose="020B0600070205080204" pitchFamily="34" charset="-128"/>
                <a:cs typeface="+mn-cs"/>
              </a:defRPr>
            </a:lvl1pPr>
          </a:lstStyle>
          <a:p>
            <a:pPr>
              <a:defRPr/>
            </a:pPr>
            <a:endParaRPr lang="es-MX"/>
          </a:p>
        </p:txBody>
      </p:sp>
      <p:sp>
        <p:nvSpPr>
          <p:cNvPr id="3" name="Marcador de fecha 2">
            <a:extLst>
              <a:ext uri="{FF2B5EF4-FFF2-40B4-BE49-F238E27FC236}">
                <a16:creationId xmlns:a16="http://schemas.microsoft.com/office/drawing/2014/main" xmlns="" id="{F77421C1-66B8-4413-A4B1-F6CC41B465F2}"/>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DCF656B0-CA6C-48C4-93BB-9C6DB8445A45}" type="datetimeFigureOut">
              <a:rPr lang="es-MX" altLang="es-MX"/>
              <a:pPr>
                <a:defRPr/>
              </a:pPr>
              <a:t>07/09/2017</a:t>
            </a:fld>
            <a:endParaRPr lang="es-MX" altLang="es-MX"/>
          </a:p>
        </p:txBody>
      </p:sp>
      <p:sp>
        <p:nvSpPr>
          <p:cNvPr id="4" name="Marcador de imagen de diapositiva 3">
            <a:extLst>
              <a:ext uri="{FF2B5EF4-FFF2-40B4-BE49-F238E27FC236}">
                <a16:creationId xmlns:a16="http://schemas.microsoft.com/office/drawing/2014/main" xmlns="" id="{5F412446-B97A-4193-800E-020B346C345C}"/>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Marcador de notas 4">
            <a:extLst>
              <a:ext uri="{FF2B5EF4-FFF2-40B4-BE49-F238E27FC236}">
                <a16:creationId xmlns:a16="http://schemas.microsoft.com/office/drawing/2014/main" xmlns="" id="{842B6030-203E-4FE6-B7B5-CF73F7DCF6F0}"/>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s-ES" altLang="es-MX" noProof="0"/>
              <a:t>Editar el estilo de texto del patrón</a:t>
            </a:r>
          </a:p>
          <a:p>
            <a:pPr lvl="1"/>
            <a:r>
              <a:rPr lang="es-ES" altLang="es-MX" noProof="0"/>
              <a:t>Segundo nivel</a:t>
            </a:r>
          </a:p>
          <a:p>
            <a:pPr lvl="2"/>
            <a:r>
              <a:rPr lang="es-ES" altLang="es-MX" noProof="0"/>
              <a:t>Tercer nivel</a:t>
            </a:r>
          </a:p>
          <a:p>
            <a:pPr lvl="3"/>
            <a:r>
              <a:rPr lang="es-ES" altLang="es-MX" noProof="0"/>
              <a:t>Cuarto nivel</a:t>
            </a:r>
          </a:p>
          <a:p>
            <a:pPr lvl="4"/>
            <a:r>
              <a:rPr lang="es-ES" altLang="es-MX" noProof="0"/>
              <a:t>Quinto nivel</a:t>
            </a:r>
            <a:endParaRPr lang="es-MX" altLang="es-MX" noProof="0"/>
          </a:p>
        </p:txBody>
      </p:sp>
      <p:sp>
        <p:nvSpPr>
          <p:cNvPr id="6" name="Marcador de pie de página 5">
            <a:extLst>
              <a:ext uri="{FF2B5EF4-FFF2-40B4-BE49-F238E27FC236}">
                <a16:creationId xmlns:a16="http://schemas.microsoft.com/office/drawing/2014/main" xmlns="" id="{7570C169-3F6F-4B45-A864-5B492C3DB3E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ea typeface="MS PGothic" panose="020B0600070205080204" pitchFamily="34" charset="-128"/>
                <a:cs typeface="+mn-cs"/>
              </a:defRPr>
            </a:lvl1pPr>
          </a:lstStyle>
          <a:p>
            <a:pPr>
              <a:defRPr/>
            </a:pPr>
            <a:endParaRPr lang="es-MX"/>
          </a:p>
        </p:txBody>
      </p:sp>
      <p:sp>
        <p:nvSpPr>
          <p:cNvPr id="7" name="Marcador de número de diapositiva 6">
            <a:extLst>
              <a:ext uri="{FF2B5EF4-FFF2-40B4-BE49-F238E27FC236}">
                <a16:creationId xmlns:a16="http://schemas.microsoft.com/office/drawing/2014/main" xmlns="" id="{AE0A5150-03A5-4073-940A-BEC73F8704C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34CF01C-5524-472A-ACCB-0DFBB6F2CBEC}" type="slidenum">
              <a:rPr lang="es-MX" altLang="es-MX"/>
              <a:pPr>
                <a:defRPr/>
              </a:pPr>
              <a:t>‹Nº›</a:t>
            </a:fld>
            <a:endParaRPr lang="es-MX" altLang="es-MX"/>
          </a:p>
        </p:txBody>
      </p:sp>
    </p:spTree>
    <p:extLst>
      <p:ext uri="{BB962C8B-B14F-4D97-AF65-F5344CB8AC3E}">
        <p14:creationId xmlns:p14="http://schemas.microsoft.com/office/powerpoint/2010/main" val="4367957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3"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Misma unidad para comparar % o millones de personas </a:t>
            </a:r>
          </a:p>
        </p:txBody>
      </p:sp>
      <p:sp>
        <p:nvSpPr>
          <p:cNvPr id="10244"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191690D-578B-452A-8240-D91337637DBD}" type="slidenum">
              <a:rPr lang="es-MX" altLang="es-MX" smtClean="0"/>
              <a:pPr/>
              <a:t>2</a:t>
            </a:fld>
            <a:endParaRPr lang="es-MX" altLang="es-MX" smtClean="0"/>
          </a:p>
        </p:txBody>
      </p:sp>
    </p:spTree>
    <p:extLst>
      <p:ext uri="{BB962C8B-B14F-4D97-AF65-F5344CB8AC3E}">
        <p14:creationId xmlns:p14="http://schemas.microsoft.com/office/powerpoint/2010/main" val="4007680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traducción</a:t>
            </a:r>
          </a:p>
        </p:txBody>
      </p:sp>
      <p:sp>
        <p:nvSpPr>
          <p:cNvPr id="31748"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CB237F3-CD54-415D-9389-32A996A06AFD}" type="slidenum">
              <a:rPr lang="es-MX" altLang="es-MX" smtClean="0">
                <a:solidFill>
                  <a:srgbClr val="000000"/>
                </a:solidFill>
              </a:rPr>
              <a:pPr/>
              <a:t>14</a:t>
            </a:fld>
            <a:endParaRPr lang="es-MX" altLang="es-MX" smtClean="0">
              <a:solidFill>
                <a:srgbClr val="000000"/>
              </a:solidFill>
            </a:endParaRPr>
          </a:p>
        </p:txBody>
      </p:sp>
    </p:spTree>
    <p:extLst>
      <p:ext uri="{BB962C8B-B14F-4D97-AF65-F5344CB8AC3E}">
        <p14:creationId xmlns:p14="http://schemas.microsoft.com/office/powerpoint/2010/main" val="2362731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The expansión of the Mexican cities over the last 50 years has been massive and messy. Only over the last 30 years, the population in the cities duplicated, meanwhile the urban spots expanded 8 times. Hence the cities became dispair, with a low density of a 90.6% of horiztonal housing stock and a avreage distrubution of 23 houses per hecatre. </a:t>
            </a:r>
          </a:p>
        </p:txBody>
      </p:sp>
      <p:sp>
        <p:nvSpPr>
          <p:cNvPr id="3379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4C5B677-88BD-45B3-A7FD-6349090179F9}" type="slidenum">
              <a:rPr lang="es-MX" altLang="es-MX" smtClean="0"/>
              <a:pPr/>
              <a:t>15</a:t>
            </a:fld>
            <a:endParaRPr lang="es-MX" altLang="es-MX" smtClean="0"/>
          </a:p>
        </p:txBody>
      </p:sp>
    </p:spTree>
    <p:extLst>
      <p:ext uri="{BB962C8B-B14F-4D97-AF65-F5344CB8AC3E}">
        <p14:creationId xmlns:p14="http://schemas.microsoft.com/office/powerpoint/2010/main" val="311586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843"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traducción</a:t>
            </a:r>
          </a:p>
          <a:p>
            <a:endParaRPr lang="es-MX" altLang="es-MX" smtClean="0"/>
          </a:p>
        </p:txBody>
      </p:sp>
      <p:sp>
        <p:nvSpPr>
          <p:cNvPr id="35844"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64C3BF5-A2BE-4568-A376-FF443DF9E0A1}" type="slidenum">
              <a:rPr lang="es-MX" altLang="es-MX" smtClean="0"/>
              <a:pPr/>
              <a:t>16</a:t>
            </a:fld>
            <a:endParaRPr lang="es-MX" altLang="es-MX" smtClean="0"/>
          </a:p>
        </p:txBody>
      </p:sp>
    </p:spTree>
    <p:extLst>
      <p:ext uri="{BB962C8B-B14F-4D97-AF65-F5344CB8AC3E}">
        <p14:creationId xmlns:p14="http://schemas.microsoft.com/office/powerpoint/2010/main" val="364272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dirty="0" smtClean="0"/>
              <a:t>In recent years, this development</a:t>
            </a:r>
            <a:r>
              <a:rPr lang="es-MX" altLang="es-MX" baseline="0" dirty="0" smtClean="0"/>
              <a:t> model has generated: Low density housing, Occupation of risky zones or with an ecological value for urban development </a:t>
            </a:r>
            <a:endParaRPr lang="es-MX" altLang="es-MX" dirty="0"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17</a:t>
            </a:fld>
            <a:endParaRPr lang="es-MX" altLang="es-MX" smtClean="0"/>
          </a:p>
        </p:txBody>
      </p:sp>
    </p:spTree>
    <p:extLst>
      <p:ext uri="{BB962C8B-B14F-4D97-AF65-F5344CB8AC3E}">
        <p14:creationId xmlns:p14="http://schemas.microsoft.com/office/powerpoint/2010/main" val="1060324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dirty="0" smtClean="0"/>
              <a:t>In Mexico</a:t>
            </a:r>
            <a:r>
              <a:rPr lang="es-MX" altLang="es-MX" baseline="0" dirty="0" smtClean="0"/>
              <a:t> there are 25.8 million houses, of which, 3.6 million (14%) are uninhabited. </a:t>
            </a:r>
          </a:p>
          <a:p>
            <a:r>
              <a:rPr lang="es-MX" altLang="es-MX" baseline="0" dirty="0" smtClean="0"/>
              <a:t>Uninhabited houses are generally found in city centers or outskirts. </a:t>
            </a:r>
            <a:endParaRPr lang="es-MX" altLang="es-MX" dirty="0" smtClean="0"/>
          </a:p>
          <a:p>
            <a:endParaRPr lang="es-MX" altLang="es-MX" dirty="0"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18</a:t>
            </a:fld>
            <a:endParaRPr lang="es-MX" altLang="es-MX" smtClean="0"/>
          </a:p>
        </p:txBody>
      </p:sp>
    </p:spTree>
    <p:extLst>
      <p:ext uri="{BB962C8B-B14F-4D97-AF65-F5344CB8AC3E}">
        <p14:creationId xmlns:p14="http://schemas.microsoft.com/office/powerpoint/2010/main" val="3415450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89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MX" altLang="es-MX" smtClean="0"/>
          </a:p>
        </p:txBody>
      </p:sp>
      <p:sp>
        <p:nvSpPr>
          <p:cNvPr id="389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8418812-4091-4E1E-B09C-C6D16E8D097E}" type="slidenum">
              <a:rPr lang="es-MX" altLang="es-MX" smtClean="0"/>
              <a:pPr/>
              <a:t>20</a:t>
            </a:fld>
            <a:endParaRPr lang="es-MX" altLang="es-MX" smtClean="0"/>
          </a:p>
        </p:txBody>
      </p:sp>
    </p:spTree>
    <p:extLst>
      <p:ext uri="{BB962C8B-B14F-4D97-AF65-F5344CB8AC3E}">
        <p14:creationId xmlns:p14="http://schemas.microsoft.com/office/powerpoint/2010/main" val="3627780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MX" altLang="es-MX" smtClean="0"/>
          </a:p>
        </p:txBody>
      </p:sp>
      <p:sp>
        <p:nvSpPr>
          <p:cNvPr id="40964"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DE596C3-B923-4275-9137-9BFC790619CF}" type="slidenum">
              <a:rPr lang="es-MX" altLang="es-MX" smtClean="0"/>
              <a:pPr/>
              <a:t>21</a:t>
            </a:fld>
            <a:endParaRPr lang="es-MX" altLang="es-MX" smtClean="0"/>
          </a:p>
        </p:txBody>
      </p:sp>
    </p:spTree>
    <p:extLst>
      <p:ext uri="{BB962C8B-B14F-4D97-AF65-F5344CB8AC3E}">
        <p14:creationId xmlns:p14="http://schemas.microsoft.com/office/powerpoint/2010/main" val="4143840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MX" altLang="es-MX" smtClean="0"/>
          </a:p>
        </p:txBody>
      </p:sp>
      <p:sp>
        <p:nvSpPr>
          <p:cNvPr id="40964"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DE596C3-B923-4275-9137-9BFC790619CF}" type="slidenum">
              <a:rPr lang="es-MX" altLang="es-MX" smtClean="0"/>
              <a:pPr/>
              <a:t>22</a:t>
            </a:fld>
            <a:endParaRPr lang="es-MX" altLang="es-MX" smtClean="0"/>
          </a:p>
        </p:txBody>
      </p:sp>
    </p:spTree>
    <p:extLst>
      <p:ext uri="{BB962C8B-B14F-4D97-AF65-F5344CB8AC3E}">
        <p14:creationId xmlns:p14="http://schemas.microsoft.com/office/powerpoint/2010/main" val="343240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3011"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Sustainable policy actors</a:t>
            </a:r>
          </a:p>
        </p:txBody>
      </p:sp>
      <p:sp>
        <p:nvSpPr>
          <p:cNvPr id="43012"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DF4DF0-36B3-4135-B464-336A12522E42}" type="slidenum">
              <a:rPr lang="es-MX" altLang="es-MX" smtClean="0"/>
              <a:pPr/>
              <a:t>23</a:t>
            </a:fld>
            <a:endParaRPr lang="es-MX" altLang="es-MX" smtClean="0"/>
          </a:p>
        </p:txBody>
      </p:sp>
    </p:spTree>
    <p:extLst>
      <p:ext uri="{BB962C8B-B14F-4D97-AF65-F5344CB8AC3E}">
        <p14:creationId xmlns:p14="http://schemas.microsoft.com/office/powerpoint/2010/main" val="1263717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dirty="0" smtClean="0"/>
              <a:t>Interdisciplinary</a:t>
            </a:r>
            <a:r>
              <a:rPr lang="es-MX" altLang="es-MX" baseline="0" dirty="0" smtClean="0"/>
              <a:t> work with different actors and specific goals50% reduction of  CO2 emissions by 2050</a:t>
            </a:r>
            <a:endParaRPr lang="es-MX" altLang="es-MX" dirty="0"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24</a:t>
            </a:fld>
            <a:endParaRPr lang="es-MX" altLang="es-MX" smtClean="0"/>
          </a:p>
        </p:txBody>
      </p:sp>
    </p:spTree>
    <p:extLst>
      <p:ext uri="{BB962C8B-B14F-4D97-AF65-F5344CB8AC3E}">
        <p14:creationId xmlns:p14="http://schemas.microsoft.com/office/powerpoint/2010/main" val="264836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Portada _Smart cities around the world </a:t>
            </a:r>
          </a:p>
          <a:p>
            <a:r>
              <a:rPr lang="es-MX" altLang="es-MX" smtClean="0"/>
              <a:t>PRIVATE SECTOR </a:t>
            </a:r>
          </a:p>
          <a:p>
            <a:endParaRPr lang="es-MX" altLang="es-MX"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4</a:t>
            </a:fld>
            <a:endParaRPr lang="es-MX" altLang="es-MX" smtClean="0"/>
          </a:p>
        </p:txBody>
      </p:sp>
    </p:spTree>
    <p:extLst>
      <p:ext uri="{BB962C8B-B14F-4D97-AF65-F5344CB8AC3E}">
        <p14:creationId xmlns:p14="http://schemas.microsoft.com/office/powerpoint/2010/main" val="1995661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Portada _Smart cities around the world </a:t>
            </a:r>
          </a:p>
          <a:p>
            <a:r>
              <a:rPr lang="es-MX" altLang="es-MX" smtClean="0"/>
              <a:t>PRIVATE SECTOR </a:t>
            </a:r>
          </a:p>
          <a:p>
            <a:endParaRPr lang="es-MX" altLang="es-MX"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25</a:t>
            </a:fld>
            <a:endParaRPr lang="es-MX" altLang="es-MX" smtClean="0"/>
          </a:p>
        </p:txBody>
      </p:sp>
    </p:spTree>
    <p:extLst>
      <p:ext uri="{BB962C8B-B14F-4D97-AF65-F5344CB8AC3E}">
        <p14:creationId xmlns:p14="http://schemas.microsoft.com/office/powerpoint/2010/main" val="304381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Portada _Smart cities around the world </a:t>
            </a:r>
          </a:p>
          <a:p>
            <a:r>
              <a:rPr lang="es-MX" altLang="es-MX" smtClean="0"/>
              <a:t>PRIVATE SECTOR </a:t>
            </a:r>
          </a:p>
          <a:p>
            <a:endParaRPr lang="es-MX" altLang="es-MX"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26</a:t>
            </a:fld>
            <a:endParaRPr lang="es-MX" altLang="es-MX" smtClean="0"/>
          </a:p>
        </p:txBody>
      </p:sp>
    </p:spTree>
    <p:extLst>
      <p:ext uri="{BB962C8B-B14F-4D97-AF65-F5344CB8AC3E}">
        <p14:creationId xmlns:p14="http://schemas.microsoft.com/office/powerpoint/2010/main" val="2308187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dirty="0" smtClean="0"/>
              <a:t>You can observe a considerable rise between 2015 and 2016, with</a:t>
            </a:r>
            <a:r>
              <a:rPr lang="es-MX" altLang="es-MX" baseline="0" dirty="0" smtClean="0"/>
              <a:t> a stabilization between 2017 and 2018 </a:t>
            </a:r>
          </a:p>
          <a:p>
            <a:endParaRPr lang="es-MX" altLang="es-MX" dirty="0" smtClean="0"/>
          </a:p>
          <a:p>
            <a:endParaRPr lang="es-MX" altLang="es-MX" dirty="0"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27</a:t>
            </a:fld>
            <a:endParaRPr lang="es-MX" altLang="es-MX" smtClean="0"/>
          </a:p>
        </p:txBody>
      </p:sp>
    </p:spTree>
    <p:extLst>
      <p:ext uri="{BB962C8B-B14F-4D97-AF65-F5344CB8AC3E}">
        <p14:creationId xmlns:p14="http://schemas.microsoft.com/office/powerpoint/2010/main" val="2459772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Portada _Smart cities around the world </a:t>
            </a:r>
          </a:p>
          <a:p>
            <a:r>
              <a:rPr lang="es-MX" altLang="es-MX" smtClean="0"/>
              <a:t>PRIVATE SECTOR </a:t>
            </a:r>
          </a:p>
          <a:p>
            <a:endParaRPr lang="es-MX" altLang="es-MX"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28</a:t>
            </a:fld>
            <a:endParaRPr lang="es-MX" altLang="es-MX" smtClean="0"/>
          </a:p>
        </p:txBody>
      </p:sp>
    </p:spTree>
    <p:extLst>
      <p:ext uri="{BB962C8B-B14F-4D97-AF65-F5344CB8AC3E}">
        <p14:creationId xmlns:p14="http://schemas.microsoft.com/office/powerpoint/2010/main" val="2621034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dirty="0" smtClean="0"/>
              <a:t>Reference level vs acreditable</a:t>
            </a:r>
            <a:r>
              <a:rPr lang="es-MX" altLang="es-MX" baseline="0" dirty="0" smtClean="0"/>
              <a:t> mitigation </a:t>
            </a:r>
            <a:endParaRPr lang="es-MX" altLang="es-MX" dirty="0" smtClean="0"/>
          </a:p>
          <a:p>
            <a:endParaRPr lang="es-MX" altLang="es-MX" dirty="0"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29</a:t>
            </a:fld>
            <a:endParaRPr lang="es-MX" altLang="es-MX" smtClean="0"/>
          </a:p>
        </p:txBody>
      </p:sp>
    </p:spTree>
    <p:extLst>
      <p:ext uri="{BB962C8B-B14F-4D97-AF65-F5344CB8AC3E}">
        <p14:creationId xmlns:p14="http://schemas.microsoft.com/office/powerpoint/2010/main" val="2493091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dirty="0" smtClean="0"/>
              <a:t>The Government</a:t>
            </a:r>
            <a:r>
              <a:rPr lang="es-MX" altLang="es-MX" baseline="0" dirty="0" smtClean="0"/>
              <a:t> will use the housing funding to orientate the country’s urban and territorial development </a:t>
            </a:r>
          </a:p>
          <a:p>
            <a:r>
              <a:rPr lang="es-MX" altLang="es-MX" baseline="0" dirty="0" smtClean="0"/>
              <a:t>Public funding will contribute to elevating cities quality of life, promoting urban spaces renewal, redensification, as well as vertical housing and certified developments construction. </a:t>
            </a:r>
          </a:p>
          <a:p>
            <a:r>
              <a:rPr lang="es-MX" altLang="es-MX" baseline="0" dirty="0" smtClean="0"/>
              <a:t>“</a:t>
            </a:r>
            <a:r>
              <a:rPr lang="mr-IN" altLang="es-MX" baseline="0" dirty="0" smtClean="0"/>
              <a:t>…</a:t>
            </a:r>
            <a:r>
              <a:rPr lang="es-ES_tradnl" altLang="es-MX" baseline="0" dirty="0" smtClean="0"/>
              <a:t> </a:t>
            </a:r>
            <a:r>
              <a:rPr lang="es-ES_tradnl" altLang="es-MX" baseline="0" dirty="0" err="1" smtClean="0"/>
              <a:t>We</a:t>
            </a:r>
            <a:r>
              <a:rPr lang="es-ES_tradnl" altLang="es-MX" baseline="0" dirty="0" smtClean="0"/>
              <a:t> </a:t>
            </a:r>
            <a:r>
              <a:rPr lang="es-ES_tradnl" altLang="es-MX" baseline="0" dirty="0" err="1" smtClean="0"/>
              <a:t>need</a:t>
            </a:r>
            <a:r>
              <a:rPr lang="es-ES_tradnl" altLang="es-MX" baseline="0" dirty="0" smtClean="0"/>
              <a:t> </a:t>
            </a:r>
            <a:r>
              <a:rPr lang="es-ES_tradnl" altLang="es-MX" baseline="0" dirty="0" err="1" smtClean="0"/>
              <a:t>to</a:t>
            </a:r>
            <a:r>
              <a:rPr lang="es-ES_tradnl" altLang="es-MX" baseline="0" dirty="0" smtClean="0"/>
              <a:t> </a:t>
            </a:r>
            <a:r>
              <a:rPr lang="es-ES_tradnl" altLang="es-MX" baseline="0" dirty="0" err="1" smtClean="0"/>
              <a:t>avoid</a:t>
            </a:r>
            <a:r>
              <a:rPr lang="es-ES_tradnl" altLang="es-MX" baseline="0" dirty="0" smtClean="0"/>
              <a:t> </a:t>
            </a:r>
            <a:r>
              <a:rPr lang="es-ES_tradnl" altLang="es-MX" baseline="0" dirty="0" err="1" smtClean="0"/>
              <a:t>urban</a:t>
            </a:r>
            <a:r>
              <a:rPr lang="es-ES_tradnl" altLang="es-MX" baseline="0" dirty="0" smtClean="0"/>
              <a:t> </a:t>
            </a:r>
            <a:r>
              <a:rPr lang="es-ES_tradnl" altLang="es-MX" baseline="0" dirty="0" err="1" smtClean="0"/>
              <a:t>sprawling</a:t>
            </a:r>
            <a:r>
              <a:rPr lang="es-ES_tradnl" altLang="es-MX" baseline="0" dirty="0" smtClean="0"/>
              <a:t>, </a:t>
            </a:r>
            <a:r>
              <a:rPr lang="es-ES_tradnl" altLang="es-MX" baseline="0" dirty="0" err="1" smtClean="0"/>
              <a:t>wich</a:t>
            </a:r>
            <a:r>
              <a:rPr lang="es-ES_tradnl" altLang="es-MX" baseline="0" dirty="0" smtClean="0"/>
              <a:t> </a:t>
            </a:r>
            <a:r>
              <a:rPr lang="es-ES_tradnl" altLang="es-MX" baseline="0" dirty="0" err="1" smtClean="0"/>
              <a:t>makes</a:t>
            </a:r>
            <a:r>
              <a:rPr lang="es-ES_tradnl" altLang="es-MX" baseline="0" dirty="0" smtClean="0"/>
              <a:t> </a:t>
            </a:r>
            <a:r>
              <a:rPr lang="es-ES_tradnl" altLang="es-MX" baseline="0" dirty="0" err="1" smtClean="0"/>
              <a:t>it</a:t>
            </a:r>
            <a:r>
              <a:rPr lang="es-ES_tradnl" altLang="es-MX" baseline="0" dirty="0" smtClean="0"/>
              <a:t> </a:t>
            </a:r>
            <a:r>
              <a:rPr lang="es-ES_tradnl" altLang="es-MX" baseline="0" dirty="0" err="1" smtClean="0"/>
              <a:t>unviable</a:t>
            </a:r>
            <a:r>
              <a:rPr lang="es-ES_tradnl" altLang="es-MX" baseline="0" dirty="0" smtClean="0"/>
              <a:t> </a:t>
            </a:r>
            <a:r>
              <a:rPr lang="es-ES_tradnl" altLang="es-MX" baseline="0" dirty="0" err="1" smtClean="0"/>
              <a:t>for</a:t>
            </a:r>
            <a:r>
              <a:rPr lang="es-ES_tradnl" altLang="es-MX" baseline="0" dirty="0" smtClean="0"/>
              <a:t> </a:t>
            </a:r>
            <a:r>
              <a:rPr lang="es-ES_tradnl" altLang="es-MX" baseline="0" dirty="0" err="1" smtClean="0"/>
              <a:t>many</a:t>
            </a:r>
            <a:r>
              <a:rPr lang="es-ES_tradnl" altLang="es-MX" baseline="0" dirty="0" smtClean="0"/>
              <a:t> </a:t>
            </a:r>
            <a:r>
              <a:rPr lang="es-ES_tradnl" altLang="es-MX" baseline="0" dirty="0" err="1" smtClean="0"/>
              <a:t>people</a:t>
            </a:r>
            <a:r>
              <a:rPr lang="es-ES_tradnl" altLang="es-MX" baseline="0" dirty="0" smtClean="0"/>
              <a:t>  </a:t>
            </a:r>
            <a:r>
              <a:rPr lang="es-ES_tradnl" altLang="es-MX" baseline="0" dirty="0" err="1" smtClean="0"/>
              <a:t>to</a:t>
            </a:r>
            <a:r>
              <a:rPr lang="es-ES_tradnl" altLang="es-MX" baseline="0" dirty="0" smtClean="0"/>
              <a:t> </a:t>
            </a:r>
            <a:r>
              <a:rPr lang="es-ES_tradnl" altLang="es-MX" baseline="0" dirty="0" err="1" smtClean="0"/>
              <a:t>move</a:t>
            </a:r>
            <a:r>
              <a:rPr lang="es-ES_tradnl" altLang="es-MX" baseline="0" dirty="0" smtClean="0"/>
              <a:t> in and </a:t>
            </a:r>
            <a:r>
              <a:rPr lang="es-ES_tradnl" altLang="es-MX" baseline="0" dirty="0" err="1" smtClean="0"/>
              <a:t>out</a:t>
            </a:r>
            <a:r>
              <a:rPr lang="es-ES_tradnl" altLang="es-MX" baseline="0" dirty="0" smtClean="0"/>
              <a:t> of </a:t>
            </a:r>
            <a:r>
              <a:rPr lang="es-ES_tradnl" altLang="es-MX" baseline="0" dirty="0" err="1" smtClean="0"/>
              <a:t>their</a:t>
            </a:r>
            <a:r>
              <a:rPr lang="es-ES_tradnl" altLang="es-MX" baseline="0" dirty="0" smtClean="0"/>
              <a:t> places of </a:t>
            </a:r>
            <a:r>
              <a:rPr lang="es-ES_tradnl" altLang="es-MX" baseline="0" dirty="0" err="1" smtClean="0"/>
              <a:t>residence</a:t>
            </a:r>
            <a:r>
              <a:rPr lang="es-ES_tradnl" altLang="es-MX" baseline="0" dirty="0" smtClean="0"/>
              <a:t>, </a:t>
            </a:r>
            <a:r>
              <a:rPr lang="es-ES_tradnl" altLang="es-MX" baseline="0" dirty="0" err="1" smtClean="0"/>
              <a:t>adding</a:t>
            </a:r>
            <a:r>
              <a:rPr lang="es-ES_tradnl" altLang="es-MX" baseline="0" dirty="0" smtClean="0"/>
              <a:t> </a:t>
            </a:r>
            <a:r>
              <a:rPr lang="es-ES_tradnl" altLang="es-MX" baseline="0" dirty="0" err="1" smtClean="0"/>
              <a:t>to</a:t>
            </a:r>
            <a:r>
              <a:rPr lang="es-ES_tradnl" altLang="es-MX" baseline="0" dirty="0" smtClean="0"/>
              <a:t> </a:t>
            </a:r>
            <a:r>
              <a:rPr lang="es-ES_tradnl" altLang="es-MX" baseline="0" dirty="0" err="1" smtClean="0"/>
              <a:t>this</a:t>
            </a:r>
            <a:r>
              <a:rPr lang="es-ES_tradnl" altLang="es-MX" baseline="0" dirty="0" smtClean="0"/>
              <a:t> a </a:t>
            </a:r>
            <a:r>
              <a:rPr lang="es-ES_tradnl" altLang="es-MX" baseline="0" dirty="0" err="1" smtClean="0"/>
              <a:t>lack</a:t>
            </a:r>
            <a:r>
              <a:rPr lang="es-ES_tradnl" altLang="es-MX" baseline="0" dirty="0" smtClean="0"/>
              <a:t> of </a:t>
            </a:r>
            <a:r>
              <a:rPr lang="es-ES_tradnl" altLang="es-MX" baseline="0" dirty="0" err="1" smtClean="0"/>
              <a:t>basic</a:t>
            </a:r>
            <a:r>
              <a:rPr lang="es-ES_tradnl" altLang="es-MX" baseline="0" dirty="0" smtClean="0"/>
              <a:t> </a:t>
            </a:r>
            <a:r>
              <a:rPr lang="es-ES_tradnl" altLang="es-MX" baseline="0" dirty="0" err="1" smtClean="0"/>
              <a:t>services</a:t>
            </a:r>
            <a:r>
              <a:rPr lang="es-ES_tradnl" altLang="es-MX" baseline="0" dirty="0" smtClean="0"/>
              <a:t> </a:t>
            </a:r>
            <a:r>
              <a:rPr lang="es-ES_tradnl" altLang="es-MX" baseline="0" dirty="0" err="1" smtClean="0"/>
              <a:t>like</a:t>
            </a:r>
            <a:r>
              <a:rPr lang="es-ES_tradnl" altLang="es-MX" baseline="0" dirty="0" smtClean="0"/>
              <a:t> </a:t>
            </a:r>
            <a:r>
              <a:rPr lang="es-ES_tradnl" altLang="es-MX" baseline="0" dirty="0" err="1" smtClean="0"/>
              <a:t>transport</a:t>
            </a:r>
            <a:r>
              <a:rPr lang="es-ES_tradnl" altLang="es-MX" baseline="0" dirty="0" smtClean="0"/>
              <a:t> </a:t>
            </a:r>
            <a:r>
              <a:rPr lang="es-ES_tradnl" altLang="es-MX" baseline="0" dirty="0" err="1" smtClean="0"/>
              <a:t>or</a:t>
            </a:r>
            <a:r>
              <a:rPr lang="es-ES_tradnl" altLang="es-MX" baseline="0" dirty="0" smtClean="0"/>
              <a:t> </a:t>
            </a:r>
            <a:r>
              <a:rPr lang="es-ES_tradnl" altLang="es-MX" baseline="0" dirty="0" err="1" smtClean="0"/>
              <a:t>security</a:t>
            </a:r>
            <a:r>
              <a:rPr lang="es-ES_tradnl" altLang="es-MX" baseline="0" dirty="0" smtClean="0"/>
              <a:t>. “</a:t>
            </a:r>
            <a:endParaRPr lang="es-MX" altLang="es-MX" dirty="0" smtClean="0"/>
          </a:p>
          <a:p>
            <a:endParaRPr lang="es-MX" altLang="es-MX" dirty="0"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30</a:t>
            </a:fld>
            <a:endParaRPr lang="es-MX" altLang="es-MX" smtClean="0"/>
          </a:p>
        </p:txBody>
      </p:sp>
    </p:spTree>
    <p:extLst>
      <p:ext uri="{BB962C8B-B14F-4D97-AF65-F5344CB8AC3E}">
        <p14:creationId xmlns:p14="http://schemas.microsoft.com/office/powerpoint/2010/main" val="1799112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dirty="0" smtClean="0"/>
              <a:t>Portada _Smart cities around the world </a:t>
            </a:r>
          </a:p>
          <a:p>
            <a:r>
              <a:rPr lang="es-MX" altLang="es-MX" dirty="0" smtClean="0"/>
              <a:t>PRIVATE SECTOR </a:t>
            </a:r>
          </a:p>
          <a:p>
            <a:endParaRPr lang="es-MX" altLang="es-MX" dirty="0"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31</a:t>
            </a:fld>
            <a:endParaRPr lang="es-MX" altLang="es-MX" smtClean="0"/>
          </a:p>
        </p:txBody>
      </p:sp>
    </p:spTree>
    <p:extLst>
      <p:ext uri="{BB962C8B-B14F-4D97-AF65-F5344CB8AC3E}">
        <p14:creationId xmlns:p14="http://schemas.microsoft.com/office/powerpoint/2010/main" val="37163503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331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Portada _Smart cities around the world </a:t>
            </a:r>
          </a:p>
          <a:p>
            <a:r>
              <a:rPr lang="es-MX" altLang="es-MX" smtClean="0"/>
              <a:t>PRIVATE SECTOR </a:t>
            </a:r>
          </a:p>
          <a:p>
            <a:endParaRPr lang="es-MX" altLang="es-MX" smtClean="0"/>
          </a:p>
        </p:txBody>
      </p:sp>
      <p:sp>
        <p:nvSpPr>
          <p:cNvPr id="1331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B06109-7C0F-4F18-87BD-D0C0B0EA0842}" type="slidenum">
              <a:rPr lang="es-MX" altLang="es-MX" smtClean="0"/>
              <a:pPr/>
              <a:t>32</a:t>
            </a:fld>
            <a:endParaRPr lang="es-MX" altLang="es-MX" smtClean="0"/>
          </a:p>
        </p:txBody>
      </p:sp>
    </p:spTree>
    <p:extLst>
      <p:ext uri="{BB962C8B-B14F-4D97-AF65-F5344CB8AC3E}">
        <p14:creationId xmlns:p14="http://schemas.microsoft.com/office/powerpoint/2010/main" val="1574505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dirty="0" smtClean="0"/>
              <a:t>GEOSTATICAL MODEL FOR THE DEFINITION OF</a:t>
            </a:r>
            <a:r>
              <a:rPr lang="es-MX" altLang="es-MX" baseline="0" dirty="0" smtClean="0"/>
              <a:t> URBAN CONTAINMENT PERIMETERS (PCU)</a:t>
            </a:r>
            <a:endParaRPr lang="es-MX" altLang="es-MX" dirty="0" smtClean="0"/>
          </a:p>
        </p:txBody>
      </p:sp>
      <p:sp>
        <p:nvSpPr>
          <p:cNvPr id="47108"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20C0FA-2A9B-4CD7-98DE-EA3E13E7B83E}" type="slidenum">
              <a:rPr lang="es-MX" altLang="es-MX" smtClean="0"/>
              <a:pPr/>
              <a:t>33</a:t>
            </a:fld>
            <a:endParaRPr lang="es-MX" altLang="es-MX" smtClean="0"/>
          </a:p>
        </p:txBody>
      </p:sp>
    </p:spTree>
    <p:extLst>
      <p:ext uri="{BB962C8B-B14F-4D97-AF65-F5344CB8AC3E}">
        <p14:creationId xmlns:p14="http://schemas.microsoft.com/office/powerpoint/2010/main" val="1142034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Data </a:t>
            </a:r>
          </a:p>
        </p:txBody>
      </p:sp>
      <p:sp>
        <p:nvSpPr>
          <p:cNvPr id="47108"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20C0FA-2A9B-4CD7-98DE-EA3E13E7B83E}" type="slidenum">
              <a:rPr lang="es-MX" altLang="es-MX" smtClean="0"/>
              <a:pPr/>
              <a:t>34</a:t>
            </a:fld>
            <a:endParaRPr lang="es-MX" altLang="es-MX" smtClean="0"/>
          </a:p>
        </p:txBody>
      </p:sp>
    </p:spTree>
    <p:extLst>
      <p:ext uri="{BB962C8B-B14F-4D97-AF65-F5344CB8AC3E}">
        <p14:creationId xmlns:p14="http://schemas.microsoft.com/office/powerpoint/2010/main" val="663914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GOVERNMENT </a:t>
            </a:r>
          </a:p>
        </p:txBody>
      </p:sp>
      <p:sp>
        <p:nvSpPr>
          <p:cNvPr id="15364"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53AA561-08F9-4D01-84F6-F9E1FEDFF6DB}" type="slidenum">
              <a:rPr lang="es-MX" altLang="es-MX" smtClean="0"/>
              <a:pPr/>
              <a:t>5</a:t>
            </a:fld>
            <a:endParaRPr lang="es-MX" altLang="es-MX" smtClean="0"/>
          </a:p>
        </p:txBody>
      </p:sp>
    </p:spTree>
    <p:extLst>
      <p:ext uri="{BB962C8B-B14F-4D97-AF65-F5344CB8AC3E}">
        <p14:creationId xmlns:p14="http://schemas.microsoft.com/office/powerpoint/2010/main" val="703288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Data </a:t>
            </a:r>
          </a:p>
        </p:txBody>
      </p:sp>
      <p:sp>
        <p:nvSpPr>
          <p:cNvPr id="47108"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20C0FA-2A9B-4CD7-98DE-EA3E13E7B83E}" type="slidenum">
              <a:rPr lang="es-MX" altLang="es-MX" smtClean="0"/>
              <a:pPr/>
              <a:t>35</a:t>
            </a:fld>
            <a:endParaRPr lang="es-MX" altLang="es-MX" smtClean="0"/>
          </a:p>
        </p:txBody>
      </p:sp>
    </p:spTree>
    <p:extLst>
      <p:ext uri="{BB962C8B-B14F-4D97-AF65-F5344CB8AC3E}">
        <p14:creationId xmlns:p14="http://schemas.microsoft.com/office/powerpoint/2010/main" val="1774031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Data </a:t>
            </a:r>
          </a:p>
        </p:txBody>
      </p:sp>
      <p:sp>
        <p:nvSpPr>
          <p:cNvPr id="47108"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20C0FA-2A9B-4CD7-98DE-EA3E13E7B83E}" type="slidenum">
              <a:rPr lang="es-MX" altLang="es-MX" smtClean="0"/>
              <a:pPr/>
              <a:t>36</a:t>
            </a:fld>
            <a:endParaRPr lang="es-MX" altLang="es-MX" smtClean="0"/>
          </a:p>
        </p:txBody>
      </p:sp>
    </p:spTree>
    <p:extLst>
      <p:ext uri="{BB962C8B-B14F-4D97-AF65-F5344CB8AC3E}">
        <p14:creationId xmlns:p14="http://schemas.microsoft.com/office/powerpoint/2010/main" val="38030720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Data </a:t>
            </a:r>
          </a:p>
        </p:txBody>
      </p:sp>
      <p:sp>
        <p:nvSpPr>
          <p:cNvPr id="47108"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B20C0FA-2A9B-4CD7-98DE-EA3E13E7B83E}" type="slidenum">
              <a:rPr lang="es-MX" altLang="es-MX" smtClean="0"/>
              <a:pPr/>
              <a:t>37</a:t>
            </a:fld>
            <a:endParaRPr lang="es-MX" altLang="es-MX" smtClean="0"/>
          </a:p>
        </p:txBody>
      </p:sp>
    </p:spTree>
    <p:extLst>
      <p:ext uri="{BB962C8B-B14F-4D97-AF65-F5344CB8AC3E}">
        <p14:creationId xmlns:p14="http://schemas.microsoft.com/office/powerpoint/2010/main" val="3503757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MX" altLang="es-MX" smtClean="0"/>
          </a:p>
        </p:txBody>
      </p:sp>
      <p:sp>
        <p:nvSpPr>
          <p:cNvPr id="4915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909808-671B-4A6E-A427-80B5793D2419}" type="slidenum">
              <a:rPr lang="es-MX" altLang="es-MX" smtClean="0"/>
              <a:pPr/>
              <a:t>38</a:t>
            </a:fld>
            <a:endParaRPr lang="es-MX" altLang="es-MX" smtClean="0"/>
          </a:p>
        </p:txBody>
      </p:sp>
    </p:spTree>
    <p:extLst>
      <p:ext uri="{BB962C8B-B14F-4D97-AF65-F5344CB8AC3E}">
        <p14:creationId xmlns:p14="http://schemas.microsoft.com/office/powerpoint/2010/main" val="3988620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MX" altLang="es-MX" smtClean="0"/>
          </a:p>
        </p:txBody>
      </p:sp>
      <p:sp>
        <p:nvSpPr>
          <p:cNvPr id="4915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909808-671B-4A6E-A427-80B5793D2419}" type="slidenum">
              <a:rPr lang="es-MX" altLang="es-MX" smtClean="0"/>
              <a:pPr/>
              <a:t>39</a:t>
            </a:fld>
            <a:endParaRPr lang="es-MX" altLang="es-MX" smtClean="0"/>
          </a:p>
        </p:txBody>
      </p:sp>
    </p:spTree>
    <p:extLst>
      <p:ext uri="{BB962C8B-B14F-4D97-AF65-F5344CB8AC3E}">
        <p14:creationId xmlns:p14="http://schemas.microsoft.com/office/powerpoint/2010/main" val="238644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s-MX" altLang="es-MX" smtClean="0"/>
          </a:p>
        </p:txBody>
      </p:sp>
      <p:sp>
        <p:nvSpPr>
          <p:cNvPr id="49156"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4909808-671B-4A6E-A427-80B5793D2419}" type="slidenum">
              <a:rPr lang="es-MX" altLang="es-MX" smtClean="0"/>
              <a:pPr/>
              <a:t>40</a:t>
            </a:fld>
            <a:endParaRPr lang="es-MX" altLang="es-MX" smtClean="0"/>
          </a:p>
        </p:txBody>
      </p:sp>
    </p:spTree>
    <p:extLst>
      <p:ext uri="{BB962C8B-B14F-4D97-AF65-F5344CB8AC3E}">
        <p14:creationId xmlns:p14="http://schemas.microsoft.com/office/powerpoint/2010/main" val="4194517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MX" altLang="es-MX" smtClean="0"/>
              <a:t>En voz complementar: </a:t>
            </a:r>
            <a:r>
              <a:rPr lang="es-MX" altLang="es-MX" smtClean="0">
                <a:cs typeface="Calibri" panose="020F0502020204030204" pitchFamily="34" charset="0"/>
              </a:rPr>
              <a:t>en el que la tecnología y la innovación contribuyan a alcanzar las grandes metas de desarrollo del país</a:t>
            </a:r>
            <a:endParaRPr lang="es-MX" altLang="es-MX" smtClean="0">
              <a:solidFill>
                <a:srgbClr val="545454"/>
              </a:solidFill>
              <a:cs typeface="Calibri" panose="020F0502020204030204" pitchFamily="34" charset="0"/>
            </a:endParaRPr>
          </a:p>
          <a:p>
            <a:pPr eaLnBrk="1" hangingPunct="1">
              <a:spcBef>
                <a:spcPct val="0"/>
              </a:spcBef>
            </a:pPr>
            <a:endParaRPr lang="es-MX" altLang="es-MX" smtClean="0"/>
          </a:p>
        </p:txBody>
      </p:sp>
      <p:sp>
        <p:nvSpPr>
          <p:cNvPr id="51204"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C6E5EAA-2032-4E95-9B81-626CC2EE29DD}" type="slidenum">
              <a:rPr lang="es-MX" altLang="es-MX" smtClean="0"/>
              <a:pPr/>
              <a:t>41</a:t>
            </a:fld>
            <a:endParaRPr lang="es-MX" altLang="es-MX" smtClean="0"/>
          </a:p>
        </p:txBody>
      </p:sp>
    </p:spTree>
    <p:extLst>
      <p:ext uri="{BB962C8B-B14F-4D97-AF65-F5344CB8AC3E}">
        <p14:creationId xmlns:p14="http://schemas.microsoft.com/office/powerpoint/2010/main" val="3344725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s-MX" altLang="es-MX" smtClean="0"/>
          </a:p>
        </p:txBody>
      </p:sp>
      <p:sp>
        <p:nvSpPr>
          <p:cNvPr id="53252"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10CD2B6-7B40-426F-AE74-22A82AFB5ED0}" type="slidenum">
              <a:rPr lang="es-MX" altLang="es-MX" smtClean="0"/>
              <a:pPr/>
              <a:t>42</a:t>
            </a:fld>
            <a:endParaRPr lang="es-MX" altLang="es-MX" smtClean="0"/>
          </a:p>
        </p:txBody>
      </p:sp>
    </p:spTree>
    <p:extLst>
      <p:ext uri="{BB962C8B-B14F-4D97-AF65-F5344CB8AC3E}">
        <p14:creationId xmlns:p14="http://schemas.microsoft.com/office/powerpoint/2010/main" val="2041213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s-MX" altLang="es-MX" smtClean="0"/>
          </a:p>
        </p:txBody>
      </p:sp>
      <p:sp>
        <p:nvSpPr>
          <p:cNvPr id="53252"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10CD2B6-7B40-426F-AE74-22A82AFB5ED0}" type="slidenum">
              <a:rPr lang="es-MX" altLang="es-MX" smtClean="0"/>
              <a:pPr/>
              <a:t>43</a:t>
            </a:fld>
            <a:endParaRPr lang="es-MX" altLang="es-MX" smtClean="0"/>
          </a:p>
        </p:txBody>
      </p:sp>
    </p:spTree>
    <p:extLst>
      <p:ext uri="{BB962C8B-B14F-4D97-AF65-F5344CB8AC3E}">
        <p14:creationId xmlns:p14="http://schemas.microsoft.com/office/powerpoint/2010/main" val="173383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1"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ACADEMY </a:t>
            </a:r>
          </a:p>
        </p:txBody>
      </p:sp>
      <p:sp>
        <p:nvSpPr>
          <p:cNvPr id="17412"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30336CF-AD6F-4127-8932-0AD0FC41F9B7}" type="slidenum">
              <a:rPr lang="es-MX" altLang="es-MX" smtClean="0"/>
              <a:pPr/>
              <a:t>6</a:t>
            </a:fld>
            <a:endParaRPr lang="es-MX" altLang="es-MX" smtClean="0"/>
          </a:p>
        </p:txBody>
      </p:sp>
    </p:spTree>
    <p:extLst>
      <p:ext uri="{BB962C8B-B14F-4D97-AF65-F5344CB8AC3E}">
        <p14:creationId xmlns:p14="http://schemas.microsoft.com/office/powerpoint/2010/main" val="276786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s-ES" smtClean="0"/>
              <a:t>“</a:t>
            </a:r>
            <a:r>
              <a:rPr lang="en-US" altLang="es-MX" smtClean="0"/>
              <a:t>good artists borrow, great artists steal.</a:t>
            </a:r>
            <a:r>
              <a:rPr lang="en-US" altLang="es-ES" smtClean="0"/>
              <a:t>”</a:t>
            </a:r>
            <a:endParaRPr lang="es-MX" altLang="es-MX" smtClean="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E66D1B7-1714-4344-A807-553FF7A99954}" type="slidenum">
              <a:rPr lang="es-MX" altLang="es-MX" smtClean="0"/>
              <a:pPr/>
              <a:t>8</a:t>
            </a:fld>
            <a:endParaRPr lang="es-MX" altLang="es-MX" smtClean="0"/>
          </a:p>
        </p:txBody>
      </p:sp>
    </p:spTree>
    <p:extLst>
      <p:ext uri="{BB962C8B-B14F-4D97-AF65-F5344CB8AC3E}">
        <p14:creationId xmlns:p14="http://schemas.microsoft.com/office/powerpoint/2010/main" val="627233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TRADUCIR TRIANGULO DIGITAL ,…..</a:t>
            </a:r>
          </a:p>
          <a:p>
            <a:r>
              <a:rPr lang="es-MX" altLang="es-MX" smtClean="0"/>
              <a:t>Fundamental pillars of a Smart city </a:t>
            </a:r>
          </a:p>
        </p:txBody>
      </p:sp>
      <p:sp>
        <p:nvSpPr>
          <p:cNvPr id="22532"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8868769-F9A7-4BBC-BB1D-953B942EEFCB}" type="slidenum">
              <a:rPr lang="es-MX" altLang="es-MX" smtClean="0"/>
              <a:pPr/>
              <a:t>9</a:t>
            </a:fld>
            <a:endParaRPr lang="es-MX" altLang="es-MX" smtClean="0"/>
          </a:p>
        </p:txBody>
      </p:sp>
    </p:spTree>
    <p:extLst>
      <p:ext uri="{BB962C8B-B14F-4D97-AF65-F5344CB8AC3E}">
        <p14:creationId xmlns:p14="http://schemas.microsoft.com/office/powerpoint/2010/main" val="29024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TRADUCIR TRIANGULO DIGITAL ,…..</a:t>
            </a:r>
          </a:p>
          <a:p>
            <a:r>
              <a:rPr lang="es-MX" altLang="es-MX" smtClean="0"/>
              <a:t>Fundamental pillars of a Smart city </a:t>
            </a:r>
          </a:p>
        </p:txBody>
      </p:sp>
      <p:sp>
        <p:nvSpPr>
          <p:cNvPr id="24580"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84E8A85-8058-47B8-814F-D10B0542F8A3}" type="slidenum">
              <a:rPr lang="es-MX" altLang="es-MX" smtClean="0"/>
              <a:pPr/>
              <a:t>10</a:t>
            </a:fld>
            <a:endParaRPr lang="es-MX" altLang="es-MX" smtClean="0"/>
          </a:p>
        </p:txBody>
      </p:sp>
    </p:spTree>
    <p:extLst>
      <p:ext uri="{BB962C8B-B14F-4D97-AF65-F5344CB8AC3E}">
        <p14:creationId xmlns:p14="http://schemas.microsoft.com/office/powerpoint/2010/main" val="269049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7" name="Marcador de notas 2"/>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s-MX" altLang="es-MX" smtClean="0"/>
              <a:t>VALUES </a:t>
            </a:r>
          </a:p>
        </p:txBody>
      </p:sp>
      <p:sp>
        <p:nvSpPr>
          <p:cNvPr id="26628" name="Marcador de número de diapositiva 3"/>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759B6C9-1EE0-4749-84D1-ACFCE81DC53D}" type="slidenum">
              <a:rPr lang="es-MX" altLang="es-MX" smtClean="0"/>
              <a:pPr/>
              <a:t>11</a:t>
            </a:fld>
            <a:endParaRPr lang="es-MX" altLang="es-MX" smtClean="0"/>
          </a:p>
        </p:txBody>
      </p:sp>
    </p:spTree>
    <p:extLst>
      <p:ext uri="{BB962C8B-B14F-4D97-AF65-F5344CB8AC3E}">
        <p14:creationId xmlns:p14="http://schemas.microsoft.com/office/powerpoint/2010/main" val="712980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Marcador de notas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s-MX" altLang="es-MX" smtClean="0"/>
              <a:t>Main focus áreas </a:t>
            </a:r>
          </a:p>
          <a:p>
            <a:pPr eaLnBrk="1" hangingPunct="1">
              <a:spcBef>
                <a:spcPct val="0"/>
              </a:spcBef>
            </a:pPr>
            <a:endParaRPr lang="es-MX" altLang="es-MX" smtClean="0"/>
          </a:p>
        </p:txBody>
      </p:sp>
      <p:sp>
        <p:nvSpPr>
          <p:cNvPr id="28676" name="Marcador de número de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5EA3E0A-5675-4B44-AD13-7A0D44CCF155}" type="slidenum">
              <a:rPr lang="es-MX" altLang="es-MX" smtClean="0"/>
              <a:pPr/>
              <a:t>12</a:t>
            </a:fld>
            <a:endParaRPr lang="es-MX" altLang="es-MX" smtClean="0"/>
          </a:p>
        </p:txBody>
      </p:sp>
    </p:spTree>
    <p:extLst>
      <p:ext uri="{BB962C8B-B14F-4D97-AF65-F5344CB8AC3E}">
        <p14:creationId xmlns:p14="http://schemas.microsoft.com/office/powerpoint/2010/main" val="1979809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EEB2BAB7-D192-4AA4-9F7F-A42DDA76DDB2}"/>
              </a:ext>
            </a:extLst>
          </p:cNvPr>
          <p:cNvSpPr>
            <a:spLocks noChangeArrowheads="1"/>
          </p:cNvSpPr>
          <p:nvPr userDrawn="1"/>
        </p:nvSpPr>
        <p:spPr bwMode="auto">
          <a:xfrm>
            <a:off x="0" y="6572250"/>
            <a:ext cx="9144000" cy="285750"/>
          </a:xfrm>
          <a:prstGeom prst="rect">
            <a:avLst/>
          </a:prstGeom>
          <a:solidFill>
            <a:srgbClr val="404040"/>
          </a:solidFill>
          <a:ln w="9525">
            <a:solidFill>
              <a:srgbClr val="40404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s-ES">
              <a:solidFill>
                <a:schemeClr val="tx1">
                  <a:lumMod val="65000"/>
                  <a:lumOff val="35000"/>
                </a:schemeClr>
              </a:solidFill>
              <a:latin typeface="+mn-lt"/>
              <a:ea typeface="+mn-ea"/>
            </a:endParaRPr>
          </a:p>
        </p:txBody>
      </p:sp>
      <p:sp>
        <p:nvSpPr>
          <p:cNvPr id="3" name="Rectángulo 2">
            <a:extLst>
              <a:ext uri="{FF2B5EF4-FFF2-40B4-BE49-F238E27FC236}">
                <a16:creationId xmlns:a16="http://schemas.microsoft.com/office/drawing/2014/main" xmlns="" id="{AD463E9D-E5FF-4DFD-BD34-81D4FDCF28AD}"/>
              </a:ext>
            </a:extLst>
          </p:cNvPr>
          <p:cNvSpPr/>
          <p:nvPr userDrawn="1"/>
        </p:nvSpPr>
        <p:spPr>
          <a:xfrm>
            <a:off x="0" y="793750"/>
            <a:ext cx="3943350" cy="46038"/>
          </a:xfrm>
          <a:prstGeom prst="rect">
            <a:avLst/>
          </a:prstGeom>
          <a:solidFill>
            <a:srgbClr val="007A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solidFill>
                <a:schemeClr val="tx1">
                  <a:lumMod val="65000"/>
                  <a:lumOff val="35000"/>
                </a:schemeClr>
              </a:solidFill>
            </a:endParaRPr>
          </a:p>
        </p:txBody>
      </p:sp>
      <p:sp>
        <p:nvSpPr>
          <p:cNvPr id="4" name="Rectángulo 3">
            <a:extLst>
              <a:ext uri="{FF2B5EF4-FFF2-40B4-BE49-F238E27FC236}">
                <a16:creationId xmlns:a16="http://schemas.microsoft.com/office/drawing/2014/main" xmlns="" id="{BD5E5B97-A06C-4E60-B37E-5BC3D03726CB}"/>
              </a:ext>
            </a:extLst>
          </p:cNvPr>
          <p:cNvSpPr/>
          <p:nvPr userDrawn="1"/>
        </p:nvSpPr>
        <p:spPr>
          <a:xfrm>
            <a:off x="5200650" y="793750"/>
            <a:ext cx="3943350" cy="46038"/>
          </a:xfrm>
          <a:prstGeom prst="rect">
            <a:avLst/>
          </a:prstGeom>
          <a:solidFill>
            <a:srgbClr val="C316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solidFill>
                <a:schemeClr val="tx1">
                  <a:lumMod val="65000"/>
                  <a:lumOff val="35000"/>
                </a:schemeClr>
              </a:solidFill>
            </a:endParaRPr>
          </a:p>
        </p:txBody>
      </p:sp>
      <p:pic>
        <p:nvPicPr>
          <p:cNvPr id="5" name="Imagen 9" descr="SEDATU_CONAV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1050" y="161925"/>
            <a:ext cx="2551113"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116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Welcome Message">
    <p:spTree>
      <p:nvGrpSpPr>
        <p:cNvPr id="1" name=""/>
        <p:cNvGrpSpPr/>
        <p:nvPr/>
      </p:nvGrpSpPr>
      <p:grpSpPr>
        <a:xfrm>
          <a:off x="0" y="0"/>
          <a:ext cx="0" cy="0"/>
          <a:chOff x="0" y="0"/>
          <a:chExt cx="0" cy="0"/>
        </a:xfrm>
      </p:grpSpPr>
      <p:sp>
        <p:nvSpPr>
          <p:cNvPr id="2" name="Shape 20">
            <a:extLst>
              <a:ext uri="{FF2B5EF4-FFF2-40B4-BE49-F238E27FC236}">
                <a16:creationId xmlns:a16="http://schemas.microsoft.com/office/drawing/2014/main" xmlns="" id="{1D5D2A50-6514-4535-BD19-CBB1FAC0D980}"/>
              </a:ext>
            </a:extLst>
          </p:cNvPr>
          <p:cNvSpPr>
            <a:spLocks noGrp="1"/>
          </p:cNvSpPr>
          <p:nvPr>
            <p:ph type="sldNum" sz="quarter" idx="10"/>
          </p:nvPr>
        </p:nvSpPr>
        <p:spPr/>
        <p:txBody>
          <a:bodyPr/>
          <a:lstStyle>
            <a:lvl1pPr>
              <a:defRPr/>
            </a:lvl1pPr>
          </a:lstStyle>
          <a:p>
            <a:pPr>
              <a:defRPr/>
            </a:pPr>
            <a:fld id="{0341D13A-5369-4C3E-A4A0-864563B136FC}" type="slidenum">
              <a:rPr lang="es-ES" altLang="es-MX"/>
              <a:pPr>
                <a:defRPr/>
              </a:pPr>
              <a:t>‹Nº›</a:t>
            </a:fld>
            <a:endParaRPr lang="es-ES" altLang="es-MX"/>
          </a:p>
        </p:txBody>
      </p:sp>
    </p:spTree>
    <p:extLst>
      <p:ext uri="{BB962C8B-B14F-4D97-AF65-F5344CB8AC3E}">
        <p14:creationId xmlns:p14="http://schemas.microsoft.com/office/powerpoint/2010/main" val="243658913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xmlns="" id="{CA4073C7-005D-4800-A77C-E26906D93CD3}"/>
              </a:ext>
            </a:extLst>
          </p:cNvPr>
          <p:cNvSpPr>
            <a:spLocks noChangeArrowheads="1"/>
          </p:cNvSpPr>
          <p:nvPr userDrawn="1"/>
        </p:nvSpPr>
        <p:spPr bwMode="auto">
          <a:xfrm>
            <a:off x="0" y="6572250"/>
            <a:ext cx="9144000" cy="285750"/>
          </a:xfrm>
          <a:prstGeom prst="rect">
            <a:avLst/>
          </a:prstGeom>
          <a:solidFill>
            <a:srgbClr val="404040"/>
          </a:solidFill>
          <a:ln w="9525">
            <a:solidFill>
              <a:srgbClr val="404040"/>
            </a:solidFill>
            <a:miter lim="800000"/>
            <a:headEnd/>
            <a:tailEnd/>
          </a:ln>
          <a:effectLst>
            <a:outerShdw blurRad="40000" dist="23000" dir="5400000" rotWithShape="0">
              <a:srgbClr val="808080">
                <a:alpha val="34998"/>
              </a:srgbClr>
            </a:outerShdw>
          </a:effectLst>
        </p:spPr>
        <p:txBody>
          <a:bodyPr anchor="ctr"/>
          <a:lstStyle/>
          <a:p>
            <a:pPr algn="ctr" eaLnBrk="1" hangingPunct="1">
              <a:defRPr/>
            </a:pPr>
            <a:endParaRPr lang="es-ES">
              <a:solidFill>
                <a:schemeClr val="tx1">
                  <a:lumMod val="65000"/>
                  <a:lumOff val="35000"/>
                </a:schemeClr>
              </a:solidFill>
              <a:latin typeface="+mn-lt"/>
              <a:ea typeface="+mn-ea"/>
            </a:endParaRPr>
          </a:p>
        </p:txBody>
      </p:sp>
      <p:sp>
        <p:nvSpPr>
          <p:cNvPr id="3" name="Rectángulo 2">
            <a:extLst>
              <a:ext uri="{FF2B5EF4-FFF2-40B4-BE49-F238E27FC236}">
                <a16:creationId xmlns:a16="http://schemas.microsoft.com/office/drawing/2014/main" xmlns="" id="{FCF8DAF0-734A-4A88-8BD5-B325E257BE2C}"/>
              </a:ext>
            </a:extLst>
          </p:cNvPr>
          <p:cNvSpPr/>
          <p:nvPr userDrawn="1"/>
        </p:nvSpPr>
        <p:spPr>
          <a:xfrm>
            <a:off x="0" y="793750"/>
            <a:ext cx="3943350" cy="46038"/>
          </a:xfrm>
          <a:prstGeom prst="rect">
            <a:avLst/>
          </a:prstGeom>
          <a:solidFill>
            <a:srgbClr val="007A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solidFill>
                <a:schemeClr val="tx1">
                  <a:lumMod val="65000"/>
                  <a:lumOff val="35000"/>
                </a:schemeClr>
              </a:solidFill>
            </a:endParaRPr>
          </a:p>
        </p:txBody>
      </p:sp>
      <p:sp>
        <p:nvSpPr>
          <p:cNvPr id="4" name="Rectángulo 3">
            <a:extLst>
              <a:ext uri="{FF2B5EF4-FFF2-40B4-BE49-F238E27FC236}">
                <a16:creationId xmlns:a16="http://schemas.microsoft.com/office/drawing/2014/main" xmlns="" id="{43230E5D-703D-4A56-BED7-C7C1467A1A3F}"/>
              </a:ext>
            </a:extLst>
          </p:cNvPr>
          <p:cNvSpPr/>
          <p:nvPr userDrawn="1"/>
        </p:nvSpPr>
        <p:spPr>
          <a:xfrm>
            <a:off x="5200650" y="793750"/>
            <a:ext cx="3943350" cy="46038"/>
          </a:xfrm>
          <a:prstGeom prst="rect">
            <a:avLst/>
          </a:prstGeom>
          <a:solidFill>
            <a:srgbClr val="C316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s-ES">
              <a:solidFill>
                <a:schemeClr val="tx1">
                  <a:lumMod val="65000"/>
                  <a:lumOff val="35000"/>
                </a:schemeClr>
              </a:solidFill>
            </a:endParaRPr>
          </a:p>
        </p:txBody>
      </p:sp>
      <p:pic>
        <p:nvPicPr>
          <p:cNvPr id="5" name="Imagen 9" descr="SEDATU_CONAV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1050" y="161925"/>
            <a:ext cx="2551113"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5493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MX" smtClean="0"/>
              <a:t>Clic para editar título</a:t>
            </a:r>
            <a:endParaRPr lang="es-ES" altLang="es-MX" smtClean="0"/>
          </a:p>
        </p:txBody>
      </p:sp>
      <p:sp>
        <p:nvSpPr>
          <p:cNvPr id="1027"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MX" smtClean="0"/>
              <a:t>Haga clic para modificar el estilo de texto del patrón</a:t>
            </a:r>
          </a:p>
          <a:p>
            <a:pPr lvl="1"/>
            <a:r>
              <a:rPr lang="es-ES_tradnl" altLang="es-MX" smtClean="0"/>
              <a:t>Segundo nivel</a:t>
            </a:r>
          </a:p>
          <a:p>
            <a:pPr lvl="2"/>
            <a:r>
              <a:rPr lang="es-ES_tradnl" altLang="es-MX" smtClean="0"/>
              <a:t>Tercer nivel</a:t>
            </a:r>
          </a:p>
          <a:p>
            <a:pPr lvl="3"/>
            <a:r>
              <a:rPr lang="es-ES_tradnl" altLang="es-MX" smtClean="0"/>
              <a:t>Cuarto nivel</a:t>
            </a:r>
          </a:p>
          <a:p>
            <a:pPr lvl="4"/>
            <a:r>
              <a:rPr lang="es-ES_tradnl" altLang="es-MX" smtClean="0"/>
              <a:t>Quinto nivel</a:t>
            </a:r>
            <a:endParaRPr lang="es-ES" altLang="es-MX" smtClean="0"/>
          </a:p>
        </p:txBody>
      </p:sp>
      <p:sp>
        <p:nvSpPr>
          <p:cNvPr id="4" name="Marcador de fecha 3">
            <a:extLst>
              <a:ext uri="{FF2B5EF4-FFF2-40B4-BE49-F238E27FC236}">
                <a16:creationId xmlns:a16="http://schemas.microsoft.com/office/drawing/2014/main" xmlns="" id="{02AD5786-C1AB-4D12-81F2-315B36A51B18}"/>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4A5723A-B126-43C7-8E1D-35CBDE71423B}" type="datetimeFigureOut">
              <a:rPr lang="es-ES" altLang="es-MX"/>
              <a:pPr>
                <a:defRPr/>
              </a:pPr>
              <a:t>07/09/2017</a:t>
            </a:fld>
            <a:endParaRPr lang="es-ES" altLang="es-MX"/>
          </a:p>
        </p:txBody>
      </p:sp>
      <p:sp>
        <p:nvSpPr>
          <p:cNvPr id="5" name="Marcador de pie de página 4">
            <a:extLst>
              <a:ext uri="{FF2B5EF4-FFF2-40B4-BE49-F238E27FC236}">
                <a16:creationId xmlns:a16="http://schemas.microsoft.com/office/drawing/2014/main" xmlns="" id="{E50D5A1E-7F09-4C54-AF54-3DF764DB540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xmlns="" id="{E5028C80-FEE9-45C4-A55D-DFE4E3AC64D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4E8D28F-3D07-4E5E-8C19-7CFBF6F03372}" type="slidenum">
              <a:rPr lang="es-ES" altLang="es-MX"/>
              <a:pPr>
                <a:defRPr/>
              </a:pPr>
              <a:t>‹Nº›</a:t>
            </a:fld>
            <a:endParaRPr lang="es-ES" altLang="es-MX"/>
          </a:p>
        </p:txBody>
      </p:sp>
    </p:spTree>
  </p:cSld>
  <p:clrMap bg1="lt1" tx1="dk1" bg2="lt2" tx2="dk2" accent1="accent1" accent2="accent2" accent3="accent3" accent4="accent4" accent5="accent5" accent6="accent6" hlink="hlink" folHlink="folHlink"/>
  <p:sldLayoutIdLst>
    <p:sldLayoutId id="2147483828" r:id="rId1"/>
    <p:sldLayoutId id="2147483829"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arcador de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MX" smtClean="0"/>
              <a:t>Clic para editar título</a:t>
            </a:r>
            <a:endParaRPr lang="es-ES" altLang="es-MX" smtClean="0"/>
          </a:p>
        </p:txBody>
      </p:sp>
      <p:sp>
        <p:nvSpPr>
          <p:cNvPr id="2051" name="Marcador de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MX" smtClean="0"/>
              <a:t>Haga clic para modificar el estilo de texto del patrón</a:t>
            </a:r>
          </a:p>
          <a:p>
            <a:pPr lvl="1"/>
            <a:r>
              <a:rPr lang="es-ES_tradnl" altLang="es-MX" smtClean="0"/>
              <a:t>Segundo nivel</a:t>
            </a:r>
          </a:p>
          <a:p>
            <a:pPr lvl="2"/>
            <a:r>
              <a:rPr lang="es-ES_tradnl" altLang="es-MX" smtClean="0"/>
              <a:t>Tercer nivel</a:t>
            </a:r>
          </a:p>
          <a:p>
            <a:pPr lvl="3"/>
            <a:r>
              <a:rPr lang="es-ES_tradnl" altLang="es-MX" smtClean="0"/>
              <a:t>Cuarto nivel</a:t>
            </a:r>
          </a:p>
          <a:p>
            <a:pPr lvl="4"/>
            <a:r>
              <a:rPr lang="es-ES_tradnl" altLang="es-MX" smtClean="0"/>
              <a:t>Quinto nivel</a:t>
            </a:r>
            <a:endParaRPr lang="es-ES" altLang="es-MX" smtClean="0"/>
          </a:p>
        </p:txBody>
      </p:sp>
      <p:sp>
        <p:nvSpPr>
          <p:cNvPr id="4" name="Marcador de fecha 3">
            <a:extLst>
              <a:ext uri="{FF2B5EF4-FFF2-40B4-BE49-F238E27FC236}">
                <a16:creationId xmlns:a16="http://schemas.microsoft.com/office/drawing/2014/main" xmlns="" id="{6CB58484-C33C-4A12-B908-36DD22E58C4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CA16A35-3E81-4802-BACF-10ECF7C56A00}" type="datetimeFigureOut">
              <a:rPr lang="es-ES" altLang="es-MX"/>
              <a:pPr>
                <a:defRPr/>
              </a:pPr>
              <a:t>07/09/2017</a:t>
            </a:fld>
            <a:endParaRPr lang="es-ES" altLang="es-MX"/>
          </a:p>
        </p:txBody>
      </p:sp>
      <p:sp>
        <p:nvSpPr>
          <p:cNvPr id="5" name="Marcador de pie de página 4">
            <a:extLst>
              <a:ext uri="{FF2B5EF4-FFF2-40B4-BE49-F238E27FC236}">
                <a16:creationId xmlns:a16="http://schemas.microsoft.com/office/drawing/2014/main" xmlns="" id="{97D48A06-7112-4341-96BB-1ECA7648DE2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xmlns="" id="{EDFA57FD-E7F5-477E-9222-C499792946B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2A32346-D749-4D9C-8DC6-ACE45152F418}" type="slidenum">
              <a:rPr lang="es-ES" altLang="es-MX"/>
              <a:pPr>
                <a:defRPr/>
              </a:pPr>
              <a:t>‹Nº›</a:t>
            </a:fld>
            <a:endParaRPr lang="es-ES" altLang="es-MX"/>
          </a:p>
        </p:txBody>
      </p:sp>
    </p:spTree>
  </p:cSld>
  <p:clrMap bg1="lt1" tx1="dk1" bg2="lt2" tx2="dk2" accent1="accent1" accent2="accent2" accent3="accent3" accent4="accent4" accent5="accent5" accent6="accent6" hlink="hlink" folHlink="folHlink"/>
  <p:sldLayoutIdLst>
    <p:sldLayoutId id="2147483831"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3.wdp"/><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2.png"/><Relationship Id="rId7" Type="http://schemas.microsoft.com/office/2007/relationships/hdphoto" Target="../media/hdphoto5.wdp"/><Relationship Id="rId12"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76.png"/><Relationship Id="rId5" Type="http://schemas.microsoft.com/office/2007/relationships/hdphoto" Target="../media/hdphoto4.wdp"/><Relationship Id="rId10" Type="http://schemas.openxmlformats.org/officeDocument/2006/relationships/image" Target="../media/image75.png"/><Relationship Id="rId4" Type="http://schemas.openxmlformats.org/officeDocument/2006/relationships/image" Target="../media/image73.png"/><Relationship Id="rId9"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3.jpg">
            <a:extLst>
              <a:ext uri="{FF2B5EF4-FFF2-40B4-BE49-F238E27FC236}">
                <a16:creationId xmlns:a16="http://schemas.microsoft.com/office/drawing/2014/main" xmlns="" id="{D5DE6D9B-2840-48D4-964B-40C5E7BC33A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b="1729"/>
          <a:stretch>
            <a:fillRect/>
          </a:stretch>
        </p:blipFill>
        <p:spPr bwMode="auto">
          <a:xfrm>
            <a:off x="-175846" y="0"/>
            <a:ext cx="9495692" cy="6858000"/>
          </a:xfrm>
          <a:prstGeom prst="rect">
            <a:avLst/>
          </a:prstGeom>
          <a:noFill/>
          <a:ln>
            <a:noFill/>
          </a:ln>
          <a:extLst/>
        </p:spPr>
      </p:pic>
      <p:sp>
        <p:nvSpPr>
          <p:cNvPr id="7172" name="Shape 45">
            <a:extLst>
              <a:ext uri="{FF2B5EF4-FFF2-40B4-BE49-F238E27FC236}">
                <a16:creationId xmlns:a16="http://schemas.microsoft.com/office/drawing/2014/main" xmlns="" id="{1A127577-1B2B-4E72-BEF6-EB6DFE792CE1}"/>
              </a:ext>
            </a:extLst>
          </p:cNvPr>
          <p:cNvSpPr>
            <a:spLocks noChangeArrowheads="1"/>
          </p:cNvSpPr>
          <p:nvPr/>
        </p:nvSpPr>
        <p:spPr bwMode="auto">
          <a:xfrm rot="10800000" flipV="1">
            <a:off x="1231900" y="2130425"/>
            <a:ext cx="6497638" cy="2278063"/>
          </a:xfrm>
          <a:prstGeom prst="rect">
            <a:avLst/>
          </a:prstGeom>
          <a:noFill/>
          <a:ln>
            <a:noFill/>
          </a:ln>
          <a:extLst/>
        </p:spPr>
        <p:txBody>
          <a:bodyPr lIns="121926" tIns="121926" rIns="121926" bIns="121926">
            <a:spAutoFit/>
          </a:bodyPr>
          <a:lstStyle/>
          <a:p>
            <a:pPr algn="ctr" eaLnBrk="1" hangingPunct="1">
              <a:defRPr/>
            </a:pPr>
            <a:r>
              <a:rPr lang="es-MX" sz="6600" b="1" spc="600" dirty="0">
                <a:solidFill>
                  <a:schemeClr val="accent5">
                    <a:lumMod val="60000"/>
                    <a:lumOff val="40000"/>
                  </a:schemeClr>
                </a:solidFill>
                <a:latin typeface="Helvetica Neue Light"/>
                <a:ea typeface="MS PGothic" charset="0"/>
                <a:cs typeface="Helvetica Neue Light"/>
              </a:rPr>
              <a:t>Smart Cities</a:t>
            </a:r>
          </a:p>
          <a:p>
            <a:pPr algn="ctr" eaLnBrk="1" hangingPunct="1">
              <a:defRPr/>
            </a:pPr>
            <a:r>
              <a:rPr lang="es-MX" sz="4800" b="1" spc="300" dirty="0">
                <a:solidFill>
                  <a:schemeClr val="accent5">
                    <a:lumMod val="60000"/>
                    <a:lumOff val="40000"/>
                  </a:schemeClr>
                </a:solidFill>
                <a:latin typeface="Helvetica Neue"/>
                <a:ea typeface="MS PGothic" charset="0"/>
                <a:cs typeface="Helvetica Neue"/>
              </a:rPr>
              <a:t>MEXICO</a:t>
            </a:r>
            <a:r>
              <a:rPr lang="es-MX" sz="6600" b="1" spc="600" dirty="0">
                <a:solidFill>
                  <a:schemeClr val="accent5">
                    <a:lumMod val="60000"/>
                    <a:lumOff val="40000"/>
                  </a:schemeClr>
                </a:solidFill>
                <a:latin typeface="Helvetica Neue Light"/>
                <a:ea typeface="MS PGothic" charset="0"/>
                <a:cs typeface="Helvetica Neue Light"/>
              </a:rPr>
              <a:t> </a:t>
            </a:r>
          </a:p>
        </p:txBody>
      </p:sp>
      <p:pic>
        <p:nvPicPr>
          <p:cNvPr id="7171" name="Imagen 7">
            <a:extLst>
              <a:ext uri="{FF2B5EF4-FFF2-40B4-BE49-F238E27FC236}">
                <a16:creationId xmlns:a16="http://schemas.microsoft.com/office/drawing/2014/main" xmlns="" id="{C41A5267-0C88-466B-AF1D-28850C9F69F3}"/>
              </a:ext>
            </a:extLst>
          </p:cNvPr>
          <p:cNvPicPr>
            <a:picLocks noChangeAspect="1"/>
          </p:cNvPicPr>
          <p:nvPr/>
        </p:nvPicPr>
        <p:blipFill>
          <a:blip r:embed="rId3">
            <a:alphaModFix amt="69000"/>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3902075" y="739775"/>
            <a:ext cx="1157288" cy="1182688"/>
          </a:xfrm>
          <a:prstGeom prst="rect">
            <a:avLst/>
          </a:prstGeom>
          <a:noFill/>
          <a:ln>
            <a:noFill/>
          </a:ln>
          <a:extLst/>
        </p:spPr>
      </p:pic>
      <p:grpSp>
        <p:nvGrpSpPr>
          <p:cNvPr id="8197" name="Grupo 2"/>
          <p:cNvGrpSpPr>
            <a:grpSpLocks/>
          </p:cNvGrpSpPr>
          <p:nvPr/>
        </p:nvGrpSpPr>
        <p:grpSpPr bwMode="auto">
          <a:xfrm>
            <a:off x="0" y="5032375"/>
            <a:ext cx="9320213" cy="915988"/>
            <a:chOff x="-1" y="5032375"/>
            <a:chExt cx="9319847" cy="915512"/>
          </a:xfrm>
        </p:grpSpPr>
        <p:sp>
          <p:nvSpPr>
            <p:cNvPr id="8198" name="CuadroTexto 8"/>
            <p:cNvSpPr txBox="1">
              <a:spLocks noChangeArrowheads="1"/>
            </p:cNvSpPr>
            <p:nvPr/>
          </p:nvSpPr>
          <p:spPr bwMode="auto">
            <a:xfrm>
              <a:off x="-1" y="5116890"/>
              <a:ext cx="9319847" cy="830997"/>
            </a:xfrm>
            <a:prstGeom prst="rect">
              <a:avLst/>
            </a:prstGeom>
            <a:solidFill>
              <a:schemeClr val="tx1">
                <a:alpha val="54117"/>
              </a:schemeClr>
            </a:solidFill>
            <a:ln w="9525">
              <a:solidFill>
                <a:schemeClr val="tx1"/>
              </a:solidFill>
              <a:prstDash val="dot"/>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1400" b="1">
                  <a:solidFill>
                    <a:srgbClr val="93CDDD"/>
                  </a:solidFill>
                  <a:latin typeface="Helvetica Neue"/>
                </a:rPr>
                <a:t>Tomasz Dominik Kotecki </a:t>
              </a:r>
              <a:endParaRPr lang="en-US" altLang="es-MX" sz="1000">
                <a:solidFill>
                  <a:srgbClr val="93CDDD"/>
                </a:solidFill>
                <a:latin typeface="Helvetica Neue"/>
              </a:endParaRPr>
            </a:p>
            <a:p>
              <a:pPr algn="ctr">
                <a:spcBef>
                  <a:spcPct val="0"/>
                </a:spcBef>
                <a:buFontTx/>
                <a:buNone/>
              </a:pPr>
              <a:r>
                <a:rPr lang="en-US" altLang="es-MX" sz="1000">
                  <a:solidFill>
                    <a:srgbClr val="93CDDD"/>
                  </a:solidFill>
                  <a:latin typeface="Helvetica Neue"/>
                </a:rPr>
                <a:t>General Deputy Director for Housing Analysis, Prospective</a:t>
              </a:r>
              <a:br>
                <a:rPr lang="en-US" altLang="es-MX" sz="1000">
                  <a:solidFill>
                    <a:srgbClr val="93CDDD"/>
                  </a:solidFill>
                  <a:latin typeface="Helvetica Neue"/>
                </a:rPr>
              </a:br>
              <a:r>
                <a:rPr lang="en-US" altLang="es-MX" sz="1000">
                  <a:solidFill>
                    <a:srgbClr val="93CDDD"/>
                  </a:solidFill>
                  <a:latin typeface="Helvetica Neue"/>
                </a:rPr>
                <a:t> and Sustainability</a:t>
              </a:r>
            </a:p>
            <a:p>
              <a:pPr algn="ctr">
                <a:spcBef>
                  <a:spcPct val="0"/>
                </a:spcBef>
                <a:buFontTx/>
                <a:buNone/>
              </a:pPr>
              <a:r>
                <a:rPr lang="es-MX" altLang="es-MX" sz="1400" b="1">
                  <a:solidFill>
                    <a:srgbClr val="93CDDD"/>
                  </a:solidFill>
                  <a:latin typeface="Helvetica Neue"/>
                </a:rPr>
                <a:t>@koteckitomasz</a:t>
              </a:r>
            </a:p>
          </p:txBody>
        </p:sp>
        <p:pic>
          <p:nvPicPr>
            <p:cNvPr id="8199" name="Imagen 5" descr="SEDATUhorizontal.pdf"/>
            <p:cNvPicPr>
              <a:picLocks noChangeAspect="1"/>
            </p:cNvPicPr>
            <p:nvPr/>
          </p:nvPicPr>
          <p:blipFill>
            <a:blip r:embed="rId4">
              <a:extLst>
                <a:ext uri="{28A0092B-C50C-407E-A947-70E740481C1C}">
                  <a14:useLocalDpi xmlns:a14="http://schemas.microsoft.com/office/drawing/2010/main" val="0"/>
                </a:ext>
              </a:extLst>
            </a:blip>
            <a:srcRect t="25446" b="27135"/>
            <a:stretch>
              <a:fillRect/>
            </a:stretch>
          </p:blipFill>
          <p:spPr bwMode="auto">
            <a:xfrm>
              <a:off x="0" y="5032375"/>
              <a:ext cx="2308225"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00" name="Imagen 2" descr="Nuevo Logo SEDATU Conavi.pdf"/>
            <p:cNvPicPr>
              <a:picLocks noChangeAspect="1"/>
            </p:cNvPicPr>
            <p:nvPr/>
          </p:nvPicPr>
          <p:blipFill>
            <a:blip r:embed="rId5">
              <a:extLst>
                <a:ext uri="{28A0092B-C50C-407E-A947-70E740481C1C}">
                  <a14:useLocalDpi xmlns:a14="http://schemas.microsoft.com/office/drawing/2010/main" val="0"/>
                </a:ext>
              </a:extLst>
            </a:blip>
            <a:srcRect l="64984" t="37912" b="44791"/>
            <a:stretch>
              <a:fillRect/>
            </a:stretch>
          </p:blipFill>
          <p:spPr bwMode="auto">
            <a:xfrm>
              <a:off x="6797675" y="5032375"/>
              <a:ext cx="2217738"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5861050"/>
            <a:ext cx="6156325"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pic>
        <p:nvPicPr>
          <p:cNvPr id="33" name="Picture 24" descr="Image result for quote icon">
            <a:extLst>
              <a:ext uri="{FF2B5EF4-FFF2-40B4-BE49-F238E27FC236}">
                <a16:creationId xmlns:a16="http://schemas.microsoft.com/office/drawing/2014/main" xmlns="" id="{6D786076-E8E3-4402-ABA6-2595954FC6D5}"/>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637" y="4206082"/>
            <a:ext cx="1531938" cy="1531938"/>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Rectángulo 33">
            <a:extLst>
              <a:ext uri="{FF2B5EF4-FFF2-40B4-BE49-F238E27FC236}">
                <a16:creationId xmlns:a16="http://schemas.microsoft.com/office/drawing/2014/main" xmlns="" id="{8A58A493-6D1D-4DF2-A34B-D7B5979FD496}"/>
              </a:ext>
            </a:extLst>
          </p:cNvPr>
          <p:cNvSpPr>
            <a:spLocks noChangeArrowheads="1"/>
          </p:cNvSpPr>
          <p:nvPr/>
        </p:nvSpPr>
        <p:spPr bwMode="auto">
          <a:xfrm>
            <a:off x="-3175" y="879475"/>
            <a:ext cx="9144000" cy="3611563"/>
          </a:xfrm>
          <a:prstGeom prst="rect">
            <a:avLst/>
          </a:prstGeom>
          <a:solidFill>
            <a:srgbClr val="D9969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s-MX" dirty="0">
              <a:solidFill>
                <a:schemeClr val="lt1"/>
              </a:solidFill>
              <a:latin typeface="Helvetica Neue"/>
              <a:ea typeface="+mn-ea"/>
            </a:endParaRPr>
          </a:p>
        </p:txBody>
      </p:sp>
      <p:sp>
        <p:nvSpPr>
          <p:cNvPr id="35" name="Elipse 34">
            <a:extLst>
              <a:ext uri="{FF2B5EF4-FFF2-40B4-BE49-F238E27FC236}">
                <a16:creationId xmlns:a16="http://schemas.microsoft.com/office/drawing/2014/main" xmlns="" id="{C0A7D412-EECF-43F6-950E-76DE7A89F0DE}"/>
              </a:ext>
            </a:extLst>
          </p:cNvPr>
          <p:cNvSpPr/>
          <p:nvPr/>
        </p:nvSpPr>
        <p:spPr>
          <a:xfrm>
            <a:off x="2928938" y="1084263"/>
            <a:ext cx="3262312" cy="3260725"/>
          </a:xfrm>
          <a:prstGeom prst="ellipse">
            <a:avLst/>
          </a:prstGeom>
          <a:noFill/>
          <a:ln w="19050" cmpd="sng">
            <a:solidFill>
              <a:srgbClr val="00CCCC"/>
            </a:solidFill>
            <a:prstDash val="dot"/>
          </a:ln>
        </p:spPr>
        <p:style>
          <a:lnRef idx="2">
            <a:schemeClr val="accent5"/>
          </a:lnRef>
          <a:fillRef idx="1">
            <a:schemeClr val="lt1"/>
          </a:fillRef>
          <a:effectRef idx="0">
            <a:schemeClr val="accent5"/>
          </a:effectRef>
          <a:fontRef idx="minor">
            <a:schemeClr val="dk1"/>
          </a:fontRef>
        </p:style>
        <p:txBody>
          <a:bodyPr anchor="ctr"/>
          <a:lstStyle/>
          <a:p>
            <a:pPr algn="ctr">
              <a:defRPr/>
            </a:pPr>
            <a:endParaRPr lang="es-ES"/>
          </a:p>
        </p:txBody>
      </p:sp>
      <p:cxnSp>
        <p:nvCxnSpPr>
          <p:cNvPr id="36" name="Conector recto de flecha 35">
            <a:extLst>
              <a:ext uri="{FF2B5EF4-FFF2-40B4-BE49-F238E27FC236}">
                <a16:creationId xmlns:a16="http://schemas.microsoft.com/office/drawing/2014/main" xmlns="" id="{CDC1E77A-8BB9-4D40-9F69-705AA3BB5448}"/>
              </a:ext>
            </a:extLst>
          </p:cNvPr>
          <p:cNvCxnSpPr>
            <a:stCxn id="46" idx="3"/>
            <a:endCxn id="41" idx="1"/>
          </p:cNvCxnSpPr>
          <p:nvPr/>
        </p:nvCxnSpPr>
        <p:spPr>
          <a:xfrm>
            <a:off x="3325813" y="2674938"/>
            <a:ext cx="403225" cy="0"/>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sp>
        <p:nvSpPr>
          <p:cNvPr id="23559" name="Rectángulo 3"/>
          <p:cNvSpPr>
            <a:spLocks noChangeArrowheads="1"/>
          </p:cNvSpPr>
          <p:nvPr/>
        </p:nvSpPr>
        <p:spPr bwMode="auto">
          <a:xfrm>
            <a:off x="231775" y="5475288"/>
            <a:ext cx="817562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400">
                <a:solidFill>
                  <a:srgbClr val="595959"/>
                </a:solidFill>
                <a:latin typeface="Helvetica Neue Light" charset="0"/>
              </a:rPr>
              <a:t>The process of construction for a Smart City starts with the premise of improving quality of life,  nevertheless, this mitigating actions are not enough because they have not been conceptulized as a holistic system, they do not have a previous education that  supports it. </a:t>
            </a:r>
          </a:p>
        </p:txBody>
      </p:sp>
      <p:sp>
        <p:nvSpPr>
          <p:cNvPr id="38" name="Shape 78">
            <a:extLst>
              <a:ext uri="{FF2B5EF4-FFF2-40B4-BE49-F238E27FC236}">
                <a16:creationId xmlns:a16="http://schemas.microsoft.com/office/drawing/2014/main" xmlns="" id="{AEA016BE-5582-4A5C-9140-06739239CCB2}"/>
              </a:ext>
            </a:extLst>
          </p:cNvPr>
          <p:cNvSpPr/>
          <p:nvPr/>
        </p:nvSpPr>
        <p:spPr bwMode="auto">
          <a:xfrm>
            <a:off x="3729038" y="1084263"/>
            <a:ext cx="1660525" cy="220662"/>
          </a:xfrm>
          <a:prstGeom prst="rect">
            <a:avLst/>
          </a:prstGeom>
          <a:solidFill>
            <a:schemeClr val="bg1"/>
          </a:solidFill>
          <a:ln w="19050" cmpd="sng">
            <a:solidFill>
              <a:srgbClr val="00CCCC"/>
            </a:solid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 sz="1300" b="1" dirty="0">
                <a:solidFill>
                  <a:srgbClr val="282828"/>
                </a:solidFill>
              </a:rPr>
              <a:t>PLATFORM</a:t>
            </a:r>
          </a:p>
        </p:txBody>
      </p:sp>
      <p:sp>
        <p:nvSpPr>
          <p:cNvPr id="41" name="Shape 78">
            <a:extLst>
              <a:ext uri="{FF2B5EF4-FFF2-40B4-BE49-F238E27FC236}">
                <a16:creationId xmlns:a16="http://schemas.microsoft.com/office/drawing/2014/main" xmlns="" id="{531776AC-63E3-4001-BE39-63B823360AC3}"/>
              </a:ext>
            </a:extLst>
          </p:cNvPr>
          <p:cNvSpPr/>
          <p:nvPr/>
        </p:nvSpPr>
        <p:spPr bwMode="auto">
          <a:xfrm>
            <a:off x="3729038" y="2563813"/>
            <a:ext cx="1662112" cy="222250"/>
          </a:xfrm>
          <a:prstGeom prst="rect">
            <a:avLst/>
          </a:prstGeom>
          <a:solidFill>
            <a:schemeClr val="bg1"/>
          </a:solidFill>
          <a:ln w="19050" cmpd="sng">
            <a:solidFill>
              <a:srgbClr val="00CCCC"/>
            </a:solid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_tradnl" sz="1300" b="1" dirty="0">
                <a:solidFill>
                  <a:srgbClr val="282828"/>
                </a:solidFill>
              </a:rPr>
              <a:t>DEVELOPMENT</a:t>
            </a:r>
            <a:endParaRPr lang="es-ES" sz="1300" b="1" dirty="0">
              <a:solidFill>
                <a:srgbClr val="282828"/>
              </a:solidFill>
            </a:endParaRPr>
          </a:p>
        </p:txBody>
      </p:sp>
      <p:sp>
        <p:nvSpPr>
          <p:cNvPr id="42" name="Shape 78">
            <a:extLst>
              <a:ext uri="{FF2B5EF4-FFF2-40B4-BE49-F238E27FC236}">
                <a16:creationId xmlns:a16="http://schemas.microsoft.com/office/drawing/2014/main" xmlns="" id="{06AFF314-B6FD-48E7-9240-F983D60D4346}"/>
              </a:ext>
            </a:extLst>
          </p:cNvPr>
          <p:cNvSpPr/>
          <p:nvPr/>
        </p:nvSpPr>
        <p:spPr bwMode="auto">
          <a:xfrm>
            <a:off x="3735388" y="4124325"/>
            <a:ext cx="1662112" cy="220663"/>
          </a:xfrm>
          <a:prstGeom prst="rect">
            <a:avLst/>
          </a:prstGeom>
          <a:solidFill>
            <a:schemeClr val="bg1"/>
          </a:solidFill>
          <a:ln w="19050" cmpd="sng">
            <a:solidFill>
              <a:srgbClr val="00CCCC"/>
            </a:solid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_tradnl" sz="1300" b="1" dirty="0">
                <a:solidFill>
                  <a:srgbClr val="282828"/>
                </a:solidFill>
              </a:rPr>
              <a:t>FEEDBACK</a:t>
            </a:r>
            <a:endParaRPr lang="es-ES" sz="1300" b="1" dirty="0">
              <a:solidFill>
                <a:srgbClr val="282828"/>
              </a:solidFill>
            </a:endParaRPr>
          </a:p>
        </p:txBody>
      </p:sp>
      <p:sp>
        <p:nvSpPr>
          <p:cNvPr id="43" name="Shape 78">
            <a:extLst>
              <a:ext uri="{FF2B5EF4-FFF2-40B4-BE49-F238E27FC236}">
                <a16:creationId xmlns:a16="http://schemas.microsoft.com/office/drawing/2014/main" xmlns="" id="{B22AF637-4F8D-406B-82DA-48FF3C8F60A2}"/>
              </a:ext>
            </a:extLst>
          </p:cNvPr>
          <p:cNvSpPr/>
          <p:nvPr/>
        </p:nvSpPr>
        <p:spPr bwMode="auto">
          <a:xfrm>
            <a:off x="7415213" y="2574925"/>
            <a:ext cx="1265237" cy="220663"/>
          </a:xfrm>
          <a:prstGeom prst="rect">
            <a:avLst/>
          </a:prstGeom>
          <a:solidFill>
            <a:schemeClr val="bg1"/>
          </a:solidFill>
          <a:ln w="19050" cmpd="sng">
            <a:solidFill>
              <a:srgbClr val="00CCCC"/>
            </a:solid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_tradnl" sz="1300" b="1" dirty="0">
                <a:solidFill>
                  <a:srgbClr val="282828"/>
                </a:solidFill>
              </a:rPr>
              <a:t>ACTION</a:t>
            </a:r>
            <a:endParaRPr lang="es-ES" sz="1300" b="1" dirty="0">
              <a:solidFill>
                <a:srgbClr val="282828"/>
              </a:solidFill>
            </a:endParaRPr>
          </a:p>
        </p:txBody>
      </p:sp>
      <p:sp>
        <p:nvSpPr>
          <p:cNvPr id="44" name="Shape 78">
            <a:extLst>
              <a:ext uri="{FF2B5EF4-FFF2-40B4-BE49-F238E27FC236}">
                <a16:creationId xmlns:a16="http://schemas.microsoft.com/office/drawing/2014/main" xmlns="" id="{FCC35D74-1630-4B42-B84B-9514E21C39CA}"/>
              </a:ext>
            </a:extLst>
          </p:cNvPr>
          <p:cNvSpPr/>
          <p:nvPr/>
        </p:nvSpPr>
        <p:spPr bwMode="auto">
          <a:xfrm>
            <a:off x="7415213" y="1714500"/>
            <a:ext cx="1265237" cy="220663"/>
          </a:xfrm>
          <a:prstGeom prst="rect">
            <a:avLst/>
          </a:prstGeom>
          <a:solidFill>
            <a:schemeClr val="bg1"/>
          </a:solidFill>
          <a:ln w="19050" cmpd="sng">
            <a:solidFill>
              <a:srgbClr val="00CCCC"/>
            </a:solid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_tradnl" sz="1300" b="1" dirty="0">
                <a:solidFill>
                  <a:srgbClr val="282828"/>
                </a:solidFill>
              </a:rPr>
              <a:t>SOLUTIONS</a:t>
            </a:r>
            <a:endParaRPr lang="es-ES" sz="1300" b="1" dirty="0">
              <a:solidFill>
                <a:srgbClr val="282828"/>
              </a:solidFill>
            </a:endParaRPr>
          </a:p>
        </p:txBody>
      </p:sp>
      <p:sp>
        <p:nvSpPr>
          <p:cNvPr id="45" name="Shape 78">
            <a:extLst>
              <a:ext uri="{FF2B5EF4-FFF2-40B4-BE49-F238E27FC236}">
                <a16:creationId xmlns:a16="http://schemas.microsoft.com/office/drawing/2014/main" xmlns="" id="{6B399176-F341-46B4-828C-FFA7C40FE9C7}"/>
              </a:ext>
            </a:extLst>
          </p:cNvPr>
          <p:cNvSpPr/>
          <p:nvPr/>
        </p:nvSpPr>
        <p:spPr bwMode="auto">
          <a:xfrm>
            <a:off x="7415213" y="3459163"/>
            <a:ext cx="1265237" cy="222250"/>
          </a:xfrm>
          <a:prstGeom prst="rect">
            <a:avLst/>
          </a:prstGeom>
          <a:solidFill>
            <a:schemeClr val="bg1"/>
          </a:solidFill>
          <a:ln w="19050" cmpd="sng">
            <a:solidFill>
              <a:srgbClr val="00CCCC"/>
            </a:solid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_tradnl" sz="1300" b="1" dirty="0">
                <a:solidFill>
                  <a:srgbClr val="282828"/>
                </a:solidFill>
              </a:rPr>
              <a:t>NEW DEMANDS </a:t>
            </a:r>
            <a:endParaRPr lang="es-ES" sz="1300" b="1" dirty="0">
              <a:solidFill>
                <a:srgbClr val="282828"/>
              </a:solidFill>
            </a:endParaRPr>
          </a:p>
        </p:txBody>
      </p:sp>
      <p:sp>
        <p:nvSpPr>
          <p:cNvPr id="46" name="Shape 78">
            <a:extLst>
              <a:ext uri="{FF2B5EF4-FFF2-40B4-BE49-F238E27FC236}">
                <a16:creationId xmlns:a16="http://schemas.microsoft.com/office/drawing/2014/main" xmlns="" id="{03FBF9AF-2DE1-4DBA-9A21-6FB99FD1B385}"/>
              </a:ext>
            </a:extLst>
          </p:cNvPr>
          <p:cNvSpPr/>
          <p:nvPr/>
        </p:nvSpPr>
        <p:spPr bwMode="auto">
          <a:xfrm>
            <a:off x="1992313" y="2563813"/>
            <a:ext cx="1333500" cy="222250"/>
          </a:xfrm>
          <a:prstGeom prst="rect">
            <a:avLst/>
          </a:prstGeom>
          <a:solidFill>
            <a:schemeClr val="bg1"/>
          </a:solidFill>
          <a:ln w="19050" cmpd="sng">
            <a:solidFill>
              <a:srgbClr val="00CCCC"/>
            </a:solid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_tradnl" sz="1300" b="1" dirty="0">
                <a:solidFill>
                  <a:srgbClr val="282828"/>
                </a:solidFill>
              </a:rPr>
              <a:t>TRAINING</a:t>
            </a:r>
            <a:endParaRPr lang="es-ES" sz="1300" b="1" dirty="0">
              <a:solidFill>
                <a:srgbClr val="282828"/>
              </a:solidFill>
            </a:endParaRPr>
          </a:p>
        </p:txBody>
      </p:sp>
      <p:sp>
        <p:nvSpPr>
          <p:cNvPr id="47" name="Triángulo isósceles 46">
            <a:extLst>
              <a:ext uri="{FF2B5EF4-FFF2-40B4-BE49-F238E27FC236}">
                <a16:creationId xmlns:a16="http://schemas.microsoft.com/office/drawing/2014/main" xmlns="" id="{FAC2810D-0FF2-4335-B4A6-03039E27580E}"/>
              </a:ext>
            </a:extLst>
          </p:cNvPr>
          <p:cNvSpPr>
            <a:spLocks noChangeArrowheads="1"/>
          </p:cNvSpPr>
          <p:nvPr/>
        </p:nvSpPr>
        <p:spPr bwMode="auto">
          <a:xfrm rot="5400000">
            <a:off x="5599907" y="2047081"/>
            <a:ext cx="1693862" cy="1298575"/>
          </a:xfrm>
          <a:prstGeom prst="triangle">
            <a:avLst>
              <a:gd name="adj" fmla="val 50000"/>
            </a:avLst>
          </a:prstGeom>
          <a:solidFill>
            <a:srgbClr val="FFFFFF"/>
          </a:solidFill>
          <a:ln w="19050">
            <a:solidFill>
              <a:srgbClr val="00CCCC"/>
            </a:solidFill>
            <a:prstDash val="dot"/>
            <a:miter lim="800000"/>
            <a:headEnd/>
            <a:tailEnd/>
          </a:ln>
          <a:effectLst>
            <a:outerShdw blurRad="40000" dist="20000" dir="5400000" rotWithShape="0">
              <a:srgbClr val="808080">
                <a:alpha val="37999"/>
              </a:srgbClr>
            </a:outerShdw>
          </a:effectLst>
        </p:spPr>
        <p:txBody>
          <a:bodyPr anchor="ctr"/>
          <a:lstStyle/>
          <a:p>
            <a:pPr algn="ctr">
              <a:defRPr/>
            </a:pPr>
            <a:endParaRPr lang="es-ES">
              <a:solidFill>
                <a:schemeClr val="lt1"/>
              </a:solidFill>
              <a:latin typeface="+mn-lt"/>
              <a:ea typeface="+mn-ea"/>
            </a:endParaRPr>
          </a:p>
        </p:txBody>
      </p:sp>
      <p:sp>
        <p:nvSpPr>
          <p:cNvPr id="48" name="Shape 78">
            <a:extLst>
              <a:ext uri="{FF2B5EF4-FFF2-40B4-BE49-F238E27FC236}">
                <a16:creationId xmlns:a16="http://schemas.microsoft.com/office/drawing/2014/main" xmlns="" id="{BF55EF42-F52C-42DE-A93B-148BE3FB5961}"/>
              </a:ext>
            </a:extLst>
          </p:cNvPr>
          <p:cNvSpPr/>
          <p:nvPr/>
        </p:nvSpPr>
        <p:spPr bwMode="auto">
          <a:xfrm>
            <a:off x="220663" y="2563813"/>
            <a:ext cx="1460500" cy="222250"/>
          </a:xfrm>
          <a:prstGeom prst="rect">
            <a:avLst/>
          </a:prstGeom>
          <a:solidFill>
            <a:schemeClr val="bg1"/>
          </a:solidFill>
          <a:ln w="19050" cmpd="sng">
            <a:solidFill>
              <a:srgbClr val="00CCCC"/>
            </a:solid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_tradnl" sz="1300" b="1" dirty="0">
                <a:solidFill>
                  <a:srgbClr val="282828"/>
                </a:solidFill>
              </a:rPr>
              <a:t>INFRASTRUCTURE</a:t>
            </a:r>
            <a:endParaRPr lang="es-ES" sz="1300" b="1" dirty="0">
              <a:solidFill>
                <a:srgbClr val="282828"/>
              </a:solidFill>
            </a:endParaRPr>
          </a:p>
        </p:txBody>
      </p:sp>
      <p:sp>
        <p:nvSpPr>
          <p:cNvPr id="49" name="Shape 78">
            <a:extLst>
              <a:ext uri="{FF2B5EF4-FFF2-40B4-BE49-F238E27FC236}">
                <a16:creationId xmlns:a16="http://schemas.microsoft.com/office/drawing/2014/main" xmlns="" id="{9C4D8249-C9DC-4CE7-AB3A-8FCD4BDFC886}"/>
              </a:ext>
            </a:extLst>
          </p:cNvPr>
          <p:cNvSpPr/>
          <p:nvPr/>
        </p:nvSpPr>
        <p:spPr bwMode="auto">
          <a:xfrm>
            <a:off x="5634038" y="2563813"/>
            <a:ext cx="1462087" cy="222250"/>
          </a:xfrm>
          <a:prstGeom prst="rect">
            <a:avLst/>
          </a:prstGeom>
          <a:noFill/>
          <a:ln w="3175" cmpd="sng">
            <a:noFill/>
            <a:prstDash val="dot"/>
          </a:ln>
          <a:extLst/>
        </p:spPr>
        <p:style>
          <a:lnRef idx="2">
            <a:schemeClr val="accent2"/>
          </a:lnRef>
          <a:fillRef idx="1">
            <a:schemeClr val="lt1"/>
          </a:fillRef>
          <a:effectRef idx="0">
            <a:schemeClr val="accent2"/>
          </a:effectRef>
          <a:fontRef idx="minor">
            <a:schemeClr val="dk1"/>
          </a:fontRef>
        </p:style>
        <p:txBody>
          <a:bodyPr lIns="19050" tIns="19050" rIns="19050" bIns="19050" anchor="ctr">
            <a:spAutoFit/>
          </a:bodyPr>
          <a:lstStyle/>
          <a:p>
            <a:pPr algn="ctr" defTabSz="825500">
              <a:lnSpc>
                <a:spcPct val="90000"/>
              </a:lnSpc>
              <a:defRPr/>
            </a:pPr>
            <a:r>
              <a:rPr lang="es-ES_tradnl" sz="1300" b="1" dirty="0">
                <a:solidFill>
                  <a:srgbClr val="282828"/>
                </a:solidFill>
              </a:rPr>
              <a:t>COMMUNITY</a:t>
            </a:r>
            <a:endParaRPr lang="es-ES" sz="1300" b="1" dirty="0">
              <a:solidFill>
                <a:srgbClr val="282828"/>
              </a:solidFill>
            </a:endParaRPr>
          </a:p>
        </p:txBody>
      </p:sp>
      <p:cxnSp>
        <p:nvCxnSpPr>
          <p:cNvPr id="50" name="Conector recto de flecha 49">
            <a:extLst>
              <a:ext uri="{FF2B5EF4-FFF2-40B4-BE49-F238E27FC236}">
                <a16:creationId xmlns:a16="http://schemas.microsoft.com/office/drawing/2014/main" xmlns="" id="{27D4F64F-D9DE-4FBF-8DF6-CF0EBB338207}"/>
              </a:ext>
            </a:extLst>
          </p:cNvPr>
          <p:cNvCxnSpPr/>
          <p:nvPr/>
        </p:nvCxnSpPr>
        <p:spPr>
          <a:xfrm>
            <a:off x="5232400" y="2674938"/>
            <a:ext cx="401638" cy="0"/>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51" name="Conector recto de flecha 50">
            <a:extLst>
              <a:ext uri="{FF2B5EF4-FFF2-40B4-BE49-F238E27FC236}">
                <a16:creationId xmlns:a16="http://schemas.microsoft.com/office/drawing/2014/main" xmlns="" id="{E3A92793-C12F-48A5-9060-11010F2F6F95}"/>
              </a:ext>
            </a:extLst>
          </p:cNvPr>
          <p:cNvCxnSpPr>
            <a:stCxn id="47" idx="0"/>
            <a:endCxn id="43" idx="1"/>
          </p:cNvCxnSpPr>
          <p:nvPr/>
        </p:nvCxnSpPr>
        <p:spPr>
          <a:xfrm flipV="1">
            <a:off x="7096125" y="2686050"/>
            <a:ext cx="319088" cy="11113"/>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52" name="Conector recto de flecha 51">
            <a:extLst>
              <a:ext uri="{FF2B5EF4-FFF2-40B4-BE49-F238E27FC236}">
                <a16:creationId xmlns:a16="http://schemas.microsoft.com/office/drawing/2014/main" xmlns="" id="{886A5ADE-592B-49F1-A774-B49491B087D0}"/>
              </a:ext>
            </a:extLst>
          </p:cNvPr>
          <p:cNvCxnSpPr>
            <a:stCxn id="42" idx="0"/>
            <a:endCxn id="41" idx="2"/>
          </p:cNvCxnSpPr>
          <p:nvPr/>
        </p:nvCxnSpPr>
        <p:spPr>
          <a:xfrm flipH="1" flipV="1">
            <a:off x="4559300" y="2786063"/>
            <a:ext cx="6350" cy="1338262"/>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53" name="Conector recto de flecha 52">
            <a:extLst>
              <a:ext uri="{FF2B5EF4-FFF2-40B4-BE49-F238E27FC236}">
                <a16:creationId xmlns:a16="http://schemas.microsoft.com/office/drawing/2014/main" xmlns="" id="{9041B7CE-B63D-477D-B6F7-C644D50539A2}"/>
              </a:ext>
            </a:extLst>
          </p:cNvPr>
          <p:cNvCxnSpPr>
            <a:stCxn id="41" idx="0"/>
            <a:endCxn id="38" idx="2"/>
          </p:cNvCxnSpPr>
          <p:nvPr/>
        </p:nvCxnSpPr>
        <p:spPr>
          <a:xfrm flipH="1" flipV="1">
            <a:off x="4559300" y="1304925"/>
            <a:ext cx="1588" cy="1258888"/>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54" name="Conector recto de flecha 53">
            <a:extLst>
              <a:ext uri="{FF2B5EF4-FFF2-40B4-BE49-F238E27FC236}">
                <a16:creationId xmlns:a16="http://schemas.microsoft.com/office/drawing/2014/main" xmlns="" id="{789A83C1-A334-4609-9320-177A5D39F2FA}"/>
              </a:ext>
            </a:extLst>
          </p:cNvPr>
          <p:cNvCxnSpPr/>
          <p:nvPr/>
        </p:nvCxnSpPr>
        <p:spPr>
          <a:xfrm>
            <a:off x="7875588" y="2795588"/>
            <a:ext cx="0" cy="663575"/>
          </a:xfrm>
          <a:prstGeom prst="straightConnector1">
            <a:avLst/>
          </a:prstGeom>
          <a:ln w="19050" cmpd="sng">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55" name="Conector recto de flecha 54">
            <a:extLst>
              <a:ext uri="{FF2B5EF4-FFF2-40B4-BE49-F238E27FC236}">
                <a16:creationId xmlns:a16="http://schemas.microsoft.com/office/drawing/2014/main" xmlns="" id="{1B88A232-333B-4D9B-ABD8-CA9308043F48}"/>
              </a:ext>
            </a:extLst>
          </p:cNvPr>
          <p:cNvCxnSpPr/>
          <p:nvPr/>
        </p:nvCxnSpPr>
        <p:spPr>
          <a:xfrm flipV="1">
            <a:off x="7875588" y="1935163"/>
            <a:ext cx="0" cy="639762"/>
          </a:xfrm>
          <a:prstGeom prst="straightConnector1">
            <a:avLst/>
          </a:prstGeom>
          <a:ln w="19050" cmpd="sng">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56" name="Conector recto de flecha 55">
            <a:extLst>
              <a:ext uri="{FF2B5EF4-FFF2-40B4-BE49-F238E27FC236}">
                <a16:creationId xmlns:a16="http://schemas.microsoft.com/office/drawing/2014/main" xmlns="" id="{4AEAB2F1-10F5-4F55-ABDD-3FEA7A3226B1}"/>
              </a:ext>
            </a:extLst>
          </p:cNvPr>
          <p:cNvCxnSpPr>
            <a:stCxn id="48" idx="3"/>
          </p:cNvCxnSpPr>
          <p:nvPr/>
        </p:nvCxnSpPr>
        <p:spPr>
          <a:xfrm>
            <a:off x="1681163" y="2674938"/>
            <a:ext cx="311150" cy="0"/>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57" name="Conector angular 23">
            <a:extLst>
              <a:ext uri="{FF2B5EF4-FFF2-40B4-BE49-F238E27FC236}">
                <a16:creationId xmlns:a16="http://schemas.microsoft.com/office/drawing/2014/main" xmlns="" id="{0D866493-1BB1-4DC8-A749-15A4BBA4EC66}"/>
              </a:ext>
            </a:extLst>
          </p:cNvPr>
          <p:cNvCxnSpPr>
            <a:endCxn id="42" idx="3"/>
          </p:cNvCxnSpPr>
          <p:nvPr/>
        </p:nvCxnSpPr>
        <p:spPr>
          <a:xfrm rot="10800000" flipV="1">
            <a:off x="5397500" y="3681413"/>
            <a:ext cx="2478088" cy="554037"/>
          </a:xfrm>
          <a:prstGeom prst="bentConnector3">
            <a:avLst>
              <a:gd name="adj1" fmla="val 50000"/>
            </a:avLst>
          </a:prstGeom>
          <a:ln w="19050" cmpd="sng">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sp>
        <p:nvSpPr>
          <p:cNvPr id="23578" name="CuadroTexto 57"/>
          <p:cNvSpPr txBox="1">
            <a:spLocks noChangeArrowheads="1"/>
          </p:cNvSpPr>
          <p:nvPr/>
        </p:nvSpPr>
        <p:spPr bwMode="auto">
          <a:xfrm>
            <a:off x="98425" y="927100"/>
            <a:ext cx="20923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2000" b="1">
                <a:latin typeface="Helvetica Neue"/>
              </a:rPr>
              <a:t>Process </a:t>
            </a:r>
          </a:p>
          <a:p>
            <a:pPr>
              <a:spcBef>
                <a:spcPct val="0"/>
              </a:spcBef>
              <a:buFontTx/>
              <a:buNone/>
            </a:pPr>
            <a:r>
              <a:rPr lang="es-MX" altLang="es-MX" sz="2000" b="1">
                <a:latin typeface="Helvetica Neue"/>
              </a:rPr>
              <a:t>of Construction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98"/>
          <p:cNvGrpSpPr>
            <a:grpSpLocks/>
          </p:cNvGrpSpPr>
          <p:nvPr/>
        </p:nvGrpSpPr>
        <p:grpSpPr bwMode="auto">
          <a:xfrm>
            <a:off x="123825" y="1335088"/>
            <a:ext cx="1814513" cy="1709737"/>
            <a:chOff x="0" y="0"/>
            <a:chExt cx="1814273" cy="1708764"/>
          </a:xfrm>
        </p:grpSpPr>
        <p:sp>
          <p:nvSpPr>
            <p:cNvPr id="13" name="Shape 96">
              <a:extLst>
                <a:ext uri="{FF2B5EF4-FFF2-40B4-BE49-F238E27FC236}">
                  <a16:creationId xmlns:a16="http://schemas.microsoft.com/office/drawing/2014/main" xmlns="" id="{408CC845-1C7E-43B8-9ECE-9CF108C5A6A7}"/>
                </a:ext>
              </a:extLst>
            </p:cNvPr>
            <p:cNvSpPr>
              <a:spLocks noChangeArrowheads="1"/>
            </p:cNvSpPr>
            <p:nvPr/>
          </p:nvSpPr>
          <p:spPr bwMode="auto">
            <a:xfrm>
              <a:off x="0" y="0"/>
              <a:ext cx="1814273" cy="1708764"/>
            </a:xfrm>
            <a:prstGeom prst="ellipse">
              <a:avLst/>
            </a:prstGeom>
            <a:noFill/>
            <a:ln>
              <a:noFill/>
            </a:ln>
            <a:effectLst>
              <a:outerShdw blurRad="38100"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bevel/>
                  <a:headEnd/>
                  <a:tailEnd/>
                </a14:hiddenLine>
              </a:ext>
            </a:extLst>
          </p:spPr>
          <p:txBody>
            <a:bodyPr lIns="45718" tIns="45718" rIns="45718" bIns="45718" anchor="ctr"/>
            <a:lstStyle/>
            <a:p>
              <a:pPr algn="ctr">
                <a:defRPr>
                  <a:solidFill>
                    <a:srgbClr val="FFFFFF"/>
                  </a:solidFill>
                </a:defRPr>
              </a:pPr>
              <a:endParaRPr dirty="0">
                <a:solidFill>
                  <a:srgbClr val="FFFFFF"/>
                </a:solidFill>
                <a:latin typeface="Helvetica Neue"/>
              </a:endParaRPr>
            </a:p>
          </p:txBody>
        </p:sp>
        <p:sp>
          <p:nvSpPr>
            <p:cNvPr id="14" name="Shape 97">
              <a:extLst>
                <a:ext uri="{FF2B5EF4-FFF2-40B4-BE49-F238E27FC236}">
                  <a16:creationId xmlns:a16="http://schemas.microsoft.com/office/drawing/2014/main" xmlns="" id="{F93E3506-5D23-4674-9952-46F6965C8F27}"/>
                </a:ext>
              </a:extLst>
            </p:cNvPr>
            <p:cNvSpPr/>
            <p:nvPr/>
          </p:nvSpPr>
          <p:spPr>
            <a:xfrm>
              <a:off x="728567" y="412515"/>
              <a:ext cx="474599" cy="902773"/>
            </a:xfrm>
            <a:custGeom>
              <a:avLst/>
              <a:gdLst/>
              <a:ahLst/>
              <a:cxnLst>
                <a:cxn ang="0">
                  <a:pos x="wd2" y="hd2"/>
                </a:cxn>
                <a:cxn ang="5400000">
                  <a:pos x="wd2" y="hd2"/>
                </a:cxn>
                <a:cxn ang="10800000">
                  <a:pos x="wd2" y="hd2"/>
                </a:cxn>
                <a:cxn ang="16200000">
                  <a:pos x="wd2" y="hd2"/>
                </a:cxn>
              </a:cxnLst>
              <a:rect l="0" t="0" r="r" b="b"/>
              <a:pathLst>
                <a:path w="18112" h="21600" extrusionOk="0">
                  <a:moveTo>
                    <a:pt x="14423" y="7863"/>
                  </a:moveTo>
                  <a:cubicBezTo>
                    <a:pt x="14435" y="7870"/>
                    <a:pt x="14446" y="7877"/>
                    <a:pt x="14457" y="7884"/>
                  </a:cubicBezTo>
                  <a:cubicBezTo>
                    <a:pt x="14445" y="7876"/>
                    <a:pt x="14437" y="7871"/>
                    <a:pt x="14423" y="7863"/>
                  </a:cubicBezTo>
                  <a:cubicBezTo>
                    <a:pt x="14252" y="7756"/>
                    <a:pt x="14105" y="7665"/>
                    <a:pt x="13972" y="7581"/>
                  </a:cubicBezTo>
                  <a:cubicBezTo>
                    <a:pt x="14139" y="7686"/>
                    <a:pt x="14299" y="7786"/>
                    <a:pt x="14423" y="7863"/>
                  </a:cubicBezTo>
                  <a:cubicBezTo>
                    <a:pt x="10704" y="5546"/>
                    <a:pt x="5621" y="3289"/>
                    <a:pt x="4407" y="0"/>
                  </a:cubicBezTo>
                  <a:cubicBezTo>
                    <a:pt x="-1710" y="4277"/>
                    <a:pt x="-1504" y="12279"/>
                    <a:pt x="5309" y="16316"/>
                  </a:cubicBezTo>
                  <a:cubicBezTo>
                    <a:pt x="6798" y="17199"/>
                    <a:pt x="8720" y="17806"/>
                    <a:pt x="10852" y="17876"/>
                  </a:cubicBezTo>
                  <a:cubicBezTo>
                    <a:pt x="11025" y="17881"/>
                    <a:pt x="11200" y="17887"/>
                    <a:pt x="11375" y="17890"/>
                  </a:cubicBezTo>
                  <a:cubicBezTo>
                    <a:pt x="11547" y="17894"/>
                    <a:pt x="10857" y="20568"/>
                    <a:pt x="10458" y="21600"/>
                  </a:cubicBezTo>
                  <a:lnTo>
                    <a:pt x="13046" y="21600"/>
                  </a:lnTo>
                  <a:cubicBezTo>
                    <a:pt x="13324" y="20848"/>
                    <a:pt x="14504" y="16355"/>
                    <a:pt x="13033" y="14255"/>
                  </a:cubicBezTo>
                  <a:cubicBezTo>
                    <a:pt x="11080" y="11468"/>
                    <a:pt x="5218" y="9373"/>
                    <a:pt x="5920" y="5993"/>
                  </a:cubicBezTo>
                  <a:cubicBezTo>
                    <a:pt x="7535" y="10300"/>
                    <a:pt x="15789" y="12076"/>
                    <a:pt x="15503" y="16901"/>
                  </a:cubicBezTo>
                  <a:cubicBezTo>
                    <a:pt x="19890" y="14488"/>
                    <a:pt x="18206" y="10219"/>
                    <a:pt x="14423" y="7863"/>
                  </a:cubicBezTo>
                  <a:close/>
                </a:path>
              </a:pathLst>
            </a:custGeom>
            <a:solidFill>
              <a:srgbClr val="26ABA9"/>
            </a:solidFill>
            <a:ln w="12700" cap="flat">
              <a:noFill/>
              <a:miter lim="400000"/>
            </a:ln>
            <a:effectLst/>
          </p:spPr>
          <p:txBody>
            <a:bodyPr lIns="45718" tIns="45718" rIns="45718" bIns="45718" anchor="ctr"/>
            <a:lstStyle/>
            <a:p>
              <a:pPr>
                <a:lnSpc>
                  <a:spcPct val="90000"/>
                </a:lnSpc>
                <a:defRPr sz="3000">
                  <a:solidFill>
                    <a:srgbClr val="26ABA9"/>
                  </a:solidFill>
                  <a:effectLst>
                    <a:outerShdw blurRad="38100" dist="12700" dir="5400000" rotWithShape="0">
                      <a:srgbClr val="000000">
                        <a:alpha val="50000"/>
                      </a:srgbClr>
                    </a:outerShdw>
                  </a:effectLst>
                  <a:latin typeface="Gill Sans"/>
                  <a:ea typeface="Gill Sans"/>
                  <a:cs typeface="Gill Sans"/>
                  <a:sym typeface="Gill Sans"/>
                </a:defRPr>
              </a:pPr>
              <a:endParaRPr sz="3000">
                <a:solidFill>
                  <a:srgbClr val="26ABA9"/>
                </a:solidFill>
                <a:effectLst>
                  <a:outerShdw blurRad="38100" dist="12700" dir="5400000" rotWithShape="0">
                    <a:srgbClr val="000000">
                      <a:alpha val="50000"/>
                    </a:srgbClr>
                  </a:outerShdw>
                </a:effectLst>
                <a:latin typeface="Helvetica Neue"/>
                <a:ea typeface="Gill Sans"/>
                <a:cs typeface="Gill Sans"/>
                <a:sym typeface="Gill Sans"/>
              </a:endParaRPr>
            </a:p>
          </p:txBody>
        </p:sp>
      </p:grpSp>
      <p:sp>
        <p:nvSpPr>
          <p:cNvPr id="25603" name="CuadroTexto 1"/>
          <p:cNvSpPr txBox="1">
            <a:spLocks noChangeArrowheads="1"/>
          </p:cNvSpPr>
          <p:nvPr/>
        </p:nvSpPr>
        <p:spPr bwMode="auto">
          <a:xfrm>
            <a:off x="1562100" y="1889125"/>
            <a:ext cx="4500563"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1800">
                <a:latin typeface="Helvetica Neue"/>
              </a:rPr>
              <a:t>Smart cities always promote sustainability, competitiveness, innovation and transparency</a:t>
            </a:r>
            <a:endParaRPr lang="es-MX" altLang="es-MX" sz="1800">
              <a:latin typeface="Helvetica Neue"/>
            </a:endParaRPr>
          </a:p>
        </p:txBody>
      </p:sp>
      <p:grpSp>
        <p:nvGrpSpPr>
          <p:cNvPr id="15" name="Group 101"/>
          <p:cNvGrpSpPr>
            <a:grpSpLocks/>
          </p:cNvGrpSpPr>
          <p:nvPr/>
        </p:nvGrpSpPr>
        <p:grpSpPr bwMode="auto">
          <a:xfrm>
            <a:off x="2173288" y="3038475"/>
            <a:ext cx="1706562" cy="1706563"/>
            <a:chOff x="0" y="0"/>
            <a:chExt cx="1707103" cy="1706882"/>
          </a:xfrm>
        </p:grpSpPr>
        <p:sp>
          <p:nvSpPr>
            <p:cNvPr id="16" name="Shape 99">
              <a:extLst>
                <a:ext uri="{FF2B5EF4-FFF2-40B4-BE49-F238E27FC236}">
                  <a16:creationId xmlns:a16="http://schemas.microsoft.com/office/drawing/2014/main" xmlns="" id="{98911521-54B7-41B4-8EA9-6B967B2086C9}"/>
                </a:ext>
              </a:extLst>
            </p:cNvPr>
            <p:cNvSpPr>
              <a:spLocks noChangeArrowheads="1"/>
            </p:cNvSpPr>
            <p:nvPr/>
          </p:nvSpPr>
          <p:spPr bwMode="auto">
            <a:xfrm>
              <a:off x="0" y="0"/>
              <a:ext cx="1707103" cy="1706882"/>
            </a:xfrm>
            <a:prstGeom prst="ellipse">
              <a:avLst/>
            </a:prstGeom>
            <a:noFill/>
            <a:ln>
              <a:noFill/>
            </a:ln>
            <a:effectLst>
              <a:outerShdw blurRad="38100"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bevel/>
                  <a:headEnd/>
                  <a:tailEnd/>
                </a14:hiddenLine>
              </a:ext>
            </a:extLst>
          </p:spPr>
          <p:txBody>
            <a:bodyPr lIns="45718" tIns="45718" rIns="45718" bIns="45718" anchor="ctr"/>
            <a:lstStyle/>
            <a:p>
              <a:pPr algn="ctr">
                <a:defRPr>
                  <a:solidFill>
                    <a:srgbClr val="FFFFFF"/>
                  </a:solidFill>
                </a:defRPr>
              </a:pPr>
              <a:endParaRPr>
                <a:solidFill>
                  <a:srgbClr val="FFFFFF"/>
                </a:solidFill>
              </a:endParaRPr>
            </a:p>
          </p:txBody>
        </p:sp>
        <p:sp>
          <p:nvSpPr>
            <p:cNvPr id="17" name="Shape 100">
              <a:extLst>
                <a:ext uri="{FF2B5EF4-FFF2-40B4-BE49-F238E27FC236}">
                  <a16:creationId xmlns:a16="http://schemas.microsoft.com/office/drawing/2014/main" xmlns="" id="{DB00C5EE-A354-4825-8DD8-D0F7502FF0A2}"/>
                </a:ext>
              </a:extLst>
            </p:cNvPr>
            <p:cNvSpPr/>
            <p:nvPr/>
          </p:nvSpPr>
          <p:spPr>
            <a:xfrm>
              <a:off x="722541" y="525561"/>
              <a:ext cx="347773" cy="655760"/>
            </a:xfrm>
            <a:custGeom>
              <a:avLst/>
              <a:gdLst/>
              <a:ahLst/>
              <a:cxnLst>
                <a:cxn ang="0">
                  <a:pos x="wd2" y="hd2"/>
                </a:cxn>
                <a:cxn ang="5400000">
                  <a:pos x="wd2" y="hd2"/>
                </a:cxn>
                <a:cxn ang="10800000">
                  <a:pos x="wd2" y="hd2"/>
                </a:cxn>
                <a:cxn ang="16200000">
                  <a:pos x="wd2" y="hd2"/>
                </a:cxn>
              </a:cxnLst>
              <a:rect l="0" t="0" r="r" b="b"/>
              <a:pathLst>
                <a:path w="21147" h="21433" extrusionOk="0">
                  <a:moveTo>
                    <a:pt x="20615" y="10160"/>
                  </a:moveTo>
                  <a:lnTo>
                    <a:pt x="19202" y="9564"/>
                  </a:lnTo>
                  <a:lnTo>
                    <a:pt x="17061" y="8661"/>
                  </a:lnTo>
                  <a:cubicBezTo>
                    <a:pt x="16736" y="8525"/>
                    <a:pt x="16330" y="8239"/>
                    <a:pt x="16158" y="8026"/>
                  </a:cubicBezTo>
                  <a:lnTo>
                    <a:pt x="14124" y="5511"/>
                  </a:lnTo>
                  <a:cubicBezTo>
                    <a:pt x="14124" y="5511"/>
                    <a:pt x="14124" y="5511"/>
                    <a:pt x="14124" y="5511"/>
                  </a:cubicBezTo>
                  <a:lnTo>
                    <a:pt x="13812" y="5126"/>
                  </a:lnTo>
                  <a:cubicBezTo>
                    <a:pt x="13492" y="4607"/>
                    <a:pt x="12754" y="4189"/>
                    <a:pt x="11780" y="4048"/>
                  </a:cubicBezTo>
                  <a:cubicBezTo>
                    <a:pt x="10809" y="3908"/>
                    <a:pt x="9832" y="4075"/>
                    <a:pt x="9144" y="4445"/>
                  </a:cubicBezTo>
                  <a:lnTo>
                    <a:pt x="3355" y="7282"/>
                  </a:lnTo>
                  <a:cubicBezTo>
                    <a:pt x="3047" y="7431"/>
                    <a:pt x="2731" y="7743"/>
                    <a:pt x="2653" y="7974"/>
                  </a:cubicBezTo>
                  <a:lnTo>
                    <a:pt x="1547" y="11242"/>
                  </a:lnTo>
                  <a:cubicBezTo>
                    <a:pt x="1427" y="11650"/>
                    <a:pt x="1889" y="12039"/>
                    <a:pt x="2578" y="12110"/>
                  </a:cubicBezTo>
                  <a:cubicBezTo>
                    <a:pt x="3267" y="12181"/>
                    <a:pt x="3923" y="11908"/>
                    <a:pt x="4044" y="11500"/>
                  </a:cubicBezTo>
                  <a:lnTo>
                    <a:pt x="4964" y="8879"/>
                  </a:lnTo>
                  <a:cubicBezTo>
                    <a:pt x="5045" y="8648"/>
                    <a:pt x="5365" y="8337"/>
                    <a:pt x="5674" y="8189"/>
                  </a:cubicBezTo>
                  <a:lnTo>
                    <a:pt x="7297" y="7411"/>
                  </a:lnTo>
                  <a:lnTo>
                    <a:pt x="4263" y="15428"/>
                  </a:lnTo>
                  <a:cubicBezTo>
                    <a:pt x="4175" y="15658"/>
                    <a:pt x="3936" y="16012"/>
                    <a:pt x="3731" y="16214"/>
                  </a:cubicBezTo>
                  <a:lnTo>
                    <a:pt x="317" y="19595"/>
                  </a:lnTo>
                  <a:cubicBezTo>
                    <a:pt x="-282" y="20152"/>
                    <a:pt x="-6" y="20890"/>
                    <a:pt x="935" y="21245"/>
                  </a:cubicBezTo>
                  <a:cubicBezTo>
                    <a:pt x="1875" y="21600"/>
                    <a:pt x="3123" y="21436"/>
                    <a:pt x="3722" y="20880"/>
                  </a:cubicBezTo>
                  <a:lnTo>
                    <a:pt x="7819" y="16671"/>
                  </a:lnTo>
                  <a:cubicBezTo>
                    <a:pt x="8018" y="16467"/>
                    <a:pt x="8252" y="16112"/>
                    <a:pt x="8340" y="15882"/>
                  </a:cubicBezTo>
                  <a:lnTo>
                    <a:pt x="9235" y="13528"/>
                  </a:lnTo>
                  <a:lnTo>
                    <a:pt x="13043" y="15973"/>
                  </a:lnTo>
                  <a:cubicBezTo>
                    <a:pt x="13313" y="16147"/>
                    <a:pt x="13595" y="16478"/>
                    <a:pt x="13669" y="16709"/>
                  </a:cubicBezTo>
                  <a:lnTo>
                    <a:pt x="14880" y="20461"/>
                  </a:lnTo>
                  <a:cubicBezTo>
                    <a:pt x="15089" y="21110"/>
                    <a:pt x="16146" y="21535"/>
                    <a:pt x="17241" y="21411"/>
                  </a:cubicBezTo>
                  <a:cubicBezTo>
                    <a:pt x="18337" y="21287"/>
                    <a:pt x="19055" y="20661"/>
                    <a:pt x="18846" y="20013"/>
                  </a:cubicBezTo>
                  <a:lnTo>
                    <a:pt x="17321" y="15781"/>
                  </a:lnTo>
                  <a:cubicBezTo>
                    <a:pt x="17238" y="15551"/>
                    <a:pt x="16961" y="15215"/>
                    <a:pt x="16704" y="15034"/>
                  </a:cubicBezTo>
                  <a:lnTo>
                    <a:pt x="11832" y="11610"/>
                  </a:lnTo>
                  <a:lnTo>
                    <a:pt x="13170" y="8167"/>
                  </a:lnTo>
                  <a:lnTo>
                    <a:pt x="14014" y="9006"/>
                  </a:lnTo>
                  <a:cubicBezTo>
                    <a:pt x="14218" y="9209"/>
                    <a:pt x="14650" y="9487"/>
                    <a:pt x="14975" y="9623"/>
                  </a:cubicBezTo>
                  <a:lnTo>
                    <a:pt x="19145" y="11382"/>
                  </a:lnTo>
                  <a:cubicBezTo>
                    <a:pt x="19715" y="11623"/>
                    <a:pt x="20506" y="11544"/>
                    <a:pt x="20912" y="11207"/>
                  </a:cubicBezTo>
                  <a:cubicBezTo>
                    <a:pt x="21318" y="10869"/>
                    <a:pt x="21185" y="10401"/>
                    <a:pt x="20615" y="10160"/>
                  </a:cubicBezTo>
                  <a:close/>
                  <a:moveTo>
                    <a:pt x="14833" y="1715"/>
                  </a:moveTo>
                  <a:cubicBezTo>
                    <a:pt x="14833" y="2661"/>
                    <a:pt x="13536" y="3429"/>
                    <a:pt x="11936" y="3429"/>
                  </a:cubicBezTo>
                  <a:cubicBezTo>
                    <a:pt x="10337" y="3429"/>
                    <a:pt x="9040" y="2661"/>
                    <a:pt x="9040" y="1715"/>
                  </a:cubicBezTo>
                  <a:cubicBezTo>
                    <a:pt x="9040" y="768"/>
                    <a:pt x="10337" y="0"/>
                    <a:pt x="11936" y="0"/>
                  </a:cubicBezTo>
                  <a:cubicBezTo>
                    <a:pt x="13536" y="0"/>
                    <a:pt x="14833" y="768"/>
                    <a:pt x="14833" y="1715"/>
                  </a:cubicBezTo>
                  <a:close/>
                </a:path>
              </a:pathLst>
            </a:custGeom>
            <a:solidFill>
              <a:srgbClr val="26ABA9"/>
            </a:solidFill>
            <a:ln w="12700" cap="flat">
              <a:noFill/>
              <a:miter lim="400000"/>
            </a:ln>
            <a:effectLst/>
          </p:spPr>
          <p:txBody>
            <a:bodyPr lIns="45718" tIns="45718" rIns="45718" bIns="45718" anchor="ctr"/>
            <a:lstStyle/>
            <a:p>
              <a:pPr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solidFill>
                    <a:srgbClr val="656D77"/>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sz="3000">
                <a:solidFill>
                  <a:srgbClr val="656D77"/>
                </a:solidFill>
                <a:effectLst>
                  <a:outerShdw blurRad="38100" dist="12700" dir="5400000" rotWithShape="0">
                    <a:srgbClr val="000000">
                      <a:alpha val="50000"/>
                    </a:srgbClr>
                  </a:outerShdw>
                </a:effectLst>
                <a:latin typeface="Gill Sans SemiBold"/>
                <a:ea typeface="Gill Sans SemiBold"/>
                <a:cs typeface="Gill Sans SemiBold"/>
                <a:sym typeface="Gill Sans SemiBold"/>
              </a:endParaRPr>
            </a:p>
          </p:txBody>
        </p:sp>
      </p:grpSp>
      <p:sp>
        <p:nvSpPr>
          <p:cNvPr id="25605" name="Rectángulo 18"/>
          <p:cNvSpPr>
            <a:spLocks noChangeArrowheads="1"/>
          </p:cNvSpPr>
          <p:nvPr/>
        </p:nvSpPr>
        <p:spPr bwMode="auto">
          <a:xfrm>
            <a:off x="3835400" y="3463925"/>
            <a:ext cx="45720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1800">
                <a:latin typeface="Helvetica Neue"/>
              </a:rPr>
              <a:t>It responds to the needs of present and future generations, respecting economic, social and environmental aspects.</a:t>
            </a:r>
            <a:endParaRPr lang="es-MX" altLang="es-MX" sz="1800">
              <a:latin typeface="Helvetica Neue"/>
            </a:endParaRPr>
          </a:p>
        </p:txBody>
      </p:sp>
      <p:grpSp>
        <p:nvGrpSpPr>
          <p:cNvPr id="4" name="Group 89"/>
          <p:cNvGrpSpPr>
            <a:grpSpLocks/>
          </p:cNvGrpSpPr>
          <p:nvPr/>
        </p:nvGrpSpPr>
        <p:grpSpPr bwMode="auto">
          <a:xfrm>
            <a:off x="708025" y="4564063"/>
            <a:ext cx="1706563" cy="1706562"/>
            <a:chOff x="0" y="0"/>
            <a:chExt cx="1707103" cy="1706882"/>
          </a:xfrm>
        </p:grpSpPr>
        <p:sp>
          <p:nvSpPr>
            <p:cNvPr id="25612" name="Shape 82"/>
            <p:cNvSpPr>
              <a:spLocks noChangeArrowheads="1"/>
            </p:cNvSpPr>
            <p:nvPr/>
          </p:nvSpPr>
          <p:spPr bwMode="auto">
            <a:xfrm>
              <a:off x="559499" y="671076"/>
              <a:ext cx="171119" cy="495979"/>
            </a:xfrm>
            <a:prstGeom prst="rect">
              <a:avLst/>
            </a:prstGeom>
            <a:solidFill>
              <a:srgbClr val="26ABA9"/>
            </a:solidFill>
            <a:ln w="9000">
              <a:solidFill>
                <a:schemeClr val="bg1"/>
              </a:solidFill>
              <a:bevel/>
              <a:headEnd/>
              <a:tailEnd/>
            </a:ln>
          </p:spPr>
          <p:txBody>
            <a:bodyPr lIns="45718" tIns="45718" rIns="45718" bIns="4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s-MX" altLang="es-MX" sz="1800"/>
            </a:p>
          </p:txBody>
        </p:sp>
        <p:sp>
          <p:nvSpPr>
            <p:cNvPr id="25613" name="Shape 83"/>
            <p:cNvSpPr>
              <a:spLocks noChangeArrowheads="1"/>
            </p:cNvSpPr>
            <p:nvPr/>
          </p:nvSpPr>
          <p:spPr bwMode="auto">
            <a:xfrm>
              <a:off x="731330" y="886619"/>
              <a:ext cx="161758" cy="280438"/>
            </a:xfrm>
            <a:prstGeom prst="rect">
              <a:avLst/>
            </a:prstGeom>
            <a:solidFill>
              <a:srgbClr val="26ABA9"/>
            </a:solidFill>
            <a:ln w="9000">
              <a:solidFill>
                <a:schemeClr val="bg1"/>
              </a:solidFill>
              <a:bevel/>
              <a:headEnd/>
              <a:tailEnd/>
            </a:ln>
          </p:spPr>
          <p:txBody>
            <a:bodyPr lIns="45718" tIns="45718" rIns="45718" bIns="4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s-MX" altLang="es-MX" sz="1800"/>
            </a:p>
          </p:txBody>
        </p:sp>
        <p:sp>
          <p:nvSpPr>
            <p:cNvPr id="25614" name="Shape 84"/>
            <p:cNvSpPr>
              <a:spLocks noChangeArrowheads="1"/>
            </p:cNvSpPr>
            <p:nvPr/>
          </p:nvSpPr>
          <p:spPr bwMode="auto">
            <a:xfrm>
              <a:off x="893788" y="805400"/>
              <a:ext cx="171122" cy="361657"/>
            </a:xfrm>
            <a:prstGeom prst="rect">
              <a:avLst/>
            </a:prstGeom>
            <a:solidFill>
              <a:srgbClr val="26ABA9"/>
            </a:solidFill>
            <a:ln w="9000">
              <a:solidFill>
                <a:schemeClr val="bg1"/>
              </a:solidFill>
              <a:bevel/>
              <a:headEnd/>
              <a:tailEnd/>
            </a:ln>
          </p:spPr>
          <p:txBody>
            <a:bodyPr lIns="45718" tIns="45718" rIns="45718" bIns="4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s-MX" altLang="es-MX" sz="1800"/>
            </a:p>
          </p:txBody>
        </p:sp>
        <p:sp>
          <p:nvSpPr>
            <p:cNvPr id="25615" name="Shape 85"/>
            <p:cNvSpPr>
              <a:spLocks noChangeArrowheads="1"/>
            </p:cNvSpPr>
            <p:nvPr/>
          </p:nvSpPr>
          <p:spPr bwMode="auto">
            <a:xfrm>
              <a:off x="1062496" y="983456"/>
              <a:ext cx="171122" cy="183604"/>
            </a:xfrm>
            <a:prstGeom prst="rect">
              <a:avLst/>
            </a:prstGeom>
            <a:solidFill>
              <a:srgbClr val="26ABA9"/>
            </a:solidFill>
            <a:ln w="9000">
              <a:solidFill>
                <a:schemeClr val="bg1"/>
              </a:solidFill>
              <a:bevel/>
              <a:headEnd/>
              <a:tailEnd/>
            </a:ln>
          </p:spPr>
          <p:txBody>
            <a:bodyPr lIns="45718" tIns="45718" rIns="45718" bIns="45718"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s-MX" altLang="es-MX" sz="1800"/>
            </a:p>
          </p:txBody>
        </p:sp>
        <p:sp>
          <p:nvSpPr>
            <p:cNvPr id="25616" name="Shape 86"/>
            <p:cNvSpPr>
              <a:spLocks/>
            </p:cNvSpPr>
            <p:nvPr/>
          </p:nvSpPr>
          <p:spPr bwMode="auto">
            <a:xfrm>
              <a:off x="612610" y="502390"/>
              <a:ext cx="583524" cy="214836"/>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21600"/>
                  </a:moveTo>
                  <a:lnTo>
                    <a:pt x="13117" y="7414"/>
                  </a:lnTo>
                  <a:lnTo>
                    <a:pt x="8745" y="17109"/>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ap="flat">
                  <a:solidFill>
                    <a:srgbClr val="000000"/>
                  </a:solidFill>
                  <a:prstDash val="solid"/>
                  <a:round/>
                  <a:headEnd/>
                  <a:tailEnd/>
                </a14:hiddenLine>
              </a:ext>
            </a:extLst>
          </p:spPr>
          <p:txBody>
            <a:bodyPr lIns="45718" tIns="45718" rIns="45718" bIns="45718"/>
            <a:lstStyle/>
            <a:p>
              <a:endParaRPr lang="en-US"/>
            </a:p>
          </p:txBody>
        </p:sp>
        <p:sp>
          <p:nvSpPr>
            <p:cNvPr id="25617" name="Shape 87"/>
            <p:cNvSpPr>
              <a:spLocks/>
            </p:cNvSpPr>
            <p:nvPr/>
          </p:nvSpPr>
          <p:spPr bwMode="auto">
            <a:xfrm>
              <a:off x="603239" y="477399"/>
              <a:ext cx="96144" cy="9613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88" y="21600"/>
                  </a:moveTo>
                  <a:lnTo>
                    <a:pt x="0" y="3335"/>
                  </a:lnTo>
                  <a:lnTo>
                    <a:pt x="2160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0800" cap="flat">
                  <a:solidFill>
                    <a:srgbClr val="000000"/>
                  </a:solidFill>
                  <a:prstDash val="solid"/>
                  <a:round/>
                  <a:headEnd/>
                  <a:tailEnd/>
                </a14:hiddenLine>
              </a:ext>
            </a:extLst>
          </p:spPr>
          <p:txBody>
            <a:bodyPr lIns="45718" tIns="45718" rIns="45718" bIns="45718"/>
            <a:lstStyle/>
            <a:p>
              <a:endParaRPr lang="en-US"/>
            </a:p>
          </p:txBody>
        </p:sp>
        <p:sp>
          <p:nvSpPr>
            <p:cNvPr id="11" name="Shape 88">
              <a:extLst>
                <a:ext uri="{FF2B5EF4-FFF2-40B4-BE49-F238E27FC236}">
                  <a16:creationId xmlns:a16="http://schemas.microsoft.com/office/drawing/2014/main" xmlns="" id="{F875B34F-8C8A-48B6-9322-7A7817AE6EED}"/>
                </a:ext>
              </a:extLst>
            </p:cNvPr>
            <p:cNvSpPr>
              <a:spLocks noChangeArrowheads="1"/>
            </p:cNvSpPr>
            <p:nvPr/>
          </p:nvSpPr>
          <p:spPr bwMode="auto">
            <a:xfrm>
              <a:off x="0" y="0"/>
              <a:ext cx="1707103" cy="1706882"/>
            </a:xfrm>
            <a:prstGeom prst="ellipse">
              <a:avLst/>
            </a:prstGeom>
            <a:noFill/>
            <a:ln>
              <a:noFill/>
            </a:ln>
            <a:effectLst>
              <a:outerShdw blurRad="38100" dist="23000" dir="5400000" rotWithShape="0">
                <a:srgbClr val="808080">
                  <a:alpha val="3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bevel/>
                  <a:headEnd/>
                  <a:tailEnd/>
                </a14:hiddenLine>
              </a:ext>
            </a:extLst>
          </p:spPr>
          <p:txBody>
            <a:bodyPr lIns="45718" tIns="45718" rIns="45718" bIns="45718" anchor="ctr"/>
            <a:lstStyle/>
            <a:p>
              <a:pPr algn="ctr">
                <a:defRPr>
                  <a:solidFill>
                    <a:srgbClr val="FFFFFF"/>
                  </a:solidFill>
                </a:defRPr>
              </a:pPr>
              <a:endParaRPr>
                <a:solidFill>
                  <a:srgbClr val="FFFFFF"/>
                </a:solidFill>
              </a:endParaRPr>
            </a:p>
          </p:txBody>
        </p:sp>
      </p:grpSp>
      <p:sp>
        <p:nvSpPr>
          <p:cNvPr id="25607" name="Rectángulo 20"/>
          <p:cNvSpPr>
            <a:spLocks noChangeArrowheads="1"/>
          </p:cNvSpPr>
          <p:nvPr/>
        </p:nvSpPr>
        <p:spPr bwMode="auto">
          <a:xfrm>
            <a:off x="2173288" y="5289550"/>
            <a:ext cx="45720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1800"/>
              <a:t>Information flow and open data generation, easy to manipulate, model and visualize. Data should trigger social change and be accessible, hence Data should be actionable</a:t>
            </a:r>
            <a:endParaRPr lang="es-MX" altLang="es-MX" sz="1800"/>
          </a:p>
          <a:p>
            <a:pPr>
              <a:spcBef>
                <a:spcPct val="0"/>
              </a:spcBef>
              <a:buFontTx/>
              <a:buNone/>
            </a:pPr>
            <a:endParaRPr lang="es-MX" altLang="es-MX" sz="1800"/>
          </a:p>
        </p:txBody>
      </p:sp>
      <p:sp>
        <p:nvSpPr>
          <p:cNvPr id="25608" name="CuadroTexto 25"/>
          <p:cNvSpPr txBox="1">
            <a:spLocks noChangeArrowheads="1"/>
          </p:cNvSpPr>
          <p:nvPr/>
        </p:nvSpPr>
        <p:spPr bwMode="auto">
          <a:xfrm>
            <a:off x="1541463" y="1254125"/>
            <a:ext cx="2270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2400" b="1">
                <a:latin typeface="Helvetica Neue"/>
              </a:rPr>
              <a:t>Sustainability</a:t>
            </a:r>
          </a:p>
        </p:txBody>
      </p:sp>
      <p:sp>
        <p:nvSpPr>
          <p:cNvPr id="25609" name="CuadroTexto 28"/>
          <p:cNvSpPr txBox="1">
            <a:spLocks noChangeArrowheads="1"/>
          </p:cNvSpPr>
          <p:nvPr/>
        </p:nvSpPr>
        <p:spPr bwMode="auto">
          <a:xfrm>
            <a:off x="3756025" y="2940050"/>
            <a:ext cx="416083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2400" b="1">
                <a:latin typeface="Helvetica Neue"/>
              </a:rPr>
              <a:t>Human – Center Design</a:t>
            </a:r>
          </a:p>
        </p:txBody>
      </p:sp>
      <p:sp>
        <p:nvSpPr>
          <p:cNvPr id="25610" name="CuadroTexto 29"/>
          <p:cNvSpPr txBox="1">
            <a:spLocks noChangeArrowheads="1"/>
          </p:cNvSpPr>
          <p:nvPr/>
        </p:nvSpPr>
        <p:spPr bwMode="auto">
          <a:xfrm>
            <a:off x="2098675" y="4776788"/>
            <a:ext cx="41608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2400" b="1">
                <a:latin typeface="Helvetica Neue"/>
              </a:rPr>
              <a:t>Value through information </a:t>
            </a:r>
          </a:p>
        </p:txBody>
      </p:sp>
      <p:sp>
        <p:nvSpPr>
          <p:cNvPr id="25611" name="Rectángulo 6"/>
          <p:cNvSpPr>
            <a:spLocks noChangeArrowheads="1"/>
          </p:cNvSpPr>
          <p:nvPr/>
        </p:nvSpPr>
        <p:spPr bwMode="auto">
          <a:xfrm rot="-5400000">
            <a:off x="-1004887" y="4799012"/>
            <a:ext cx="27098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4800">
                <a:latin typeface="Helvetica Neue"/>
              </a:rPr>
              <a:t>VALUES</a:t>
            </a:r>
            <a:endParaRPr lang="es-MX" altLang="es-MX" sz="4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0.21406 -0.33495 C 0.20764 -0.2963 0.20139 -0.25764 0.16528 -0.2463 C 0.12916 -0.23472 0.03646 -0.26944 -0.00278 -0.26667 C -0.04184 -0.26389 -0.075 -0.25046 -0.06945 -0.22963 C -0.06389 -0.20856 0.02691 -0.16134 0.03055 -0.14074 C 0.03437 -0.11991 -0.02604 -0.1169 -0.04722 -0.10556 C -0.06823 -0.09398 -0.10035 -0.08704 -0.09584 -0.07222 C -0.09115 -0.05741 -0.0415 -0.01505 -0.01945 -0.01667 C 0.0026 -0.01806 0.03298 -0.08519 0.03611 -0.08148 C 0.03941 -0.07778 0.00607 -0.00787 4.44444E-6 0.00556 C -0.00591 0.01921 -0.00295 0.00972 4.44444E-6 -8.67362E-19 " pathEditMode="relative" ptsTypes="AAAAAAAAAAA">
                                      <p:cBhvr>
                                        <p:cTn id="6" dur="2000" fill="hold"/>
                                        <p:tgtEl>
                                          <p:spTgt spid="12"/>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path" presetSubtype="0" accel="50000" decel="50000" fill="hold" nodeType="clickEffect">
                                  <p:stCondLst>
                                    <p:cond delay="0"/>
                                  </p:stCondLst>
                                  <p:childTnLst>
                                    <p:animMotion origin="layout" path="M -1.38889E-6 0.01319 L 0.63038 0.01389 " pathEditMode="relative" rAng="0" ptsTypes="AA">
                                      <p:cBhvr>
                                        <p:cTn id="10" dur="2000" fill="hold"/>
                                        <p:tgtEl>
                                          <p:spTgt spid="15"/>
                                        </p:tgtEl>
                                        <p:attrNameLst>
                                          <p:attrName>ppt_x</p:attrName>
                                          <p:attrName>ppt_y</p:attrName>
                                        </p:attrNameLst>
                                      </p:cBhvr>
                                      <p:rCtr x="31510" y="23"/>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2" name="Conector angular 181">
            <a:extLst>
              <a:ext uri="{FF2B5EF4-FFF2-40B4-BE49-F238E27FC236}">
                <a16:creationId xmlns:a16="http://schemas.microsoft.com/office/drawing/2014/main" xmlns="" id="{9327B56B-DFD0-4D6D-BCF7-B5B218C0EAEA}"/>
              </a:ext>
            </a:extLst>
          </p:cNvPr>
          <p:cNvCxnSpPr/>
          <p:nvPr/>
        </p:nvCxnSpPr>
        <p:spPr>
          <a:xfrm rot="10800000" flipV="1">
            <a:off x="1955800" y="2779713"/>
            <a:ext cx="5619750" cy="717550"/>
          </a:xfrm>
          <a:prstGeom prst="bentConnector3">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223" name="Conector angular 222">
            <a:extLst>
              <a:ext uri="{FF2B5EF4-FFF2-40B4-BE49-F238E27FC236}">
                <a16:creationId xmlns:a16="http://schemas.microsoft.com/office/drawing/2014/main" xmlns="" id="{8C9672F6-96E4-4B0C-95B0-8E19BAA75044}"/>
              </a:ext>
            </a:extLst>
          </p:cNvPr>
          <p:cNvCxnSpPr/>
          <p:nvPr/>
        </p:nvCxnSpPr>
        <p:spPr>
          <a:xfrm rot="10800000">
            <a:off x="1316038" y="3486150"/>
            <a:ext cx="6259512" cy="814388"/>
          </a:xfrm>
          <a:prstGeom prst="bentConnector3">
            <a:avLst>
              <a:gd name="adj1" fmla="val 50000"/>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sp>
        <p:nvSpPr>
          <p:cNvPr id="20513" name="Elipse 20512">
            <a:extLst>
              <a:ext uri="{FF2B5EF4-FFF2-40B4-BE49-F238E27FC236}">
                <a16:creationId xmlns:a16="http://schemas.microsoft.com/office/drawing/2014/main" xmlns="" id="{76DD4099-32A5-4970-9FF6-C32EB7E289B8}"/>
              </a:ext>
            </a:extLst>
          </p:cNvPr>
          <p:cNvSpPr/>
          <p:nvPr/>
        </p:nvSpPr>
        <p:spPr>
          <a:xfrm>
            <a:off x="3673475" y="2332038"/>
            <a:ext cx="2019300" cy="2019300"/>
          </a:xfrm>
          <a:prstGeom prst="ellipse">
            <a:avLst/>
          </a:prstGeom>
          <a:solidFill>
            <a:schemeClr val="bg1"/>
          </a:solidFill>
          <a:ln w="6350" cmpd="sng">
            <a:solidFill>
              <a:srgbClr val="00CCCC"/>
            </a:solidFill>
            <a:prstDash val="dot"/>
          </a:ln>
        </p:spPr>
        <p:style>
          <a:lnRef idx="2">
            <a:schemeClr val="dk1"/>
          </a:lnRef>
          <a:fillRef idx="1">
            <a:schemeClr val="lt1"/>
          </a:fillRef>
          <a:effectRef idx="0">
            <a:schemeClr val="dk1"/>
          </a:effectRef>
          <a:fontRef idx="minor">
            <a:schemeClr val="dk1"/>
          </a:fontRef>
        </p:style>
        <p:txBody>
          <a:bodyPr anchor="ctr"/>
          <a:lstStyle/>
          <a:p>
            <a:pPr algn="ctr">
              <a:defRPr/>
            </a:pPr>
            <a:endParaRPr lang="es-ES"/>
          </a:p>
        </p:txBody>
      </p:sp>
      <p:grpSp>
        <p:nvGrpSpPr>
          <p:cNvPr id="27653" name="Agrupar 49"/>
          <p:cNvGrpSpPr>
            <a:grpSpLocks/>
          </p:cNvGrpSpPr>
          <p:nvPr/>
        </p:nvGrpSpPr>
        <p:grpSpPr bwMode="auto">
          <a:xfrm>
            <a:off x="160338" y="3852863"/>
            <a:ext cx="1733550" cy="774700"/>
            <a:chOff x="623887" y="4986474"/>
            <a:chExt cx="1731963" cy="775488"/>
          </a:xfrm>
        </p:grpSpPr>
        <p:sp>
          <p:nvSpPr>
            <p:cNvPr id="111" name="Shape 129">
              <a:extLst>
                <a:ext uri="{FF2B5EF4-FFF2-40B4-BE49-F238E27FC236}">
                  <a16:creationId xmlns:a16="http://schemas.microsoft.com/office/drawing/2014/main" xmlns="" id="{2F0BD339-3911-4B31-979E-027F20B4EE1D}"/>
                </a:ext>
              </a:extLst>
            </p:cNvPr>
            <p:cNvSpPr/>
            <p:nvPr/>
          </p:nvSpPr>
          <p:spPr bwMode="auto">
            <a:xfrm>
              <a:off x="1291612" y="4986474"/>
              <a:ext cx="215702" cy="459254"/>
            </a:xfrm>
            <a:custGeom>
              <a:avLst/>
              <a:gdLst/>
              <a:ahLst/>
              <a:cxnLst>
                <a:cxn ang="0">
                  <a:pos x="wd2" y="hd2"/>
                </a:cxn>
                <a:cxn ang="5400000">
                  <a:pos x="wd2" y="hd2"/>
                </a:cxn>
                <a:cxn ang="10800000">
                  <a:pos x="wd2" y="hd2"/>
                </a:cxn>
                <a:cxn ang="16200000">
                  <a:pos x="wd2" y="hd2"/>
                </a:cxn>
              </a:cxnLst>
              <a:rect l="0" t="0" r="r" b="b"/>
              <a:pathLst>
                <a:path w="18112" h="21600" extrusionOk="0">
                  <a:moveTo>
                    <a:pt x="14423" y="7863"/>
                  </a:moveTo>
                  <a:cubicBezTo>
                    <a:pt x="14435" y="7870"/>
                    <a:pt x="14446" y="7877"/>
                    <a:pt x="14457" y="7884"/>
                  </a:cubicBezTo>
                  <a:cubicBezTo>
                    <a:pt x="14445" y="7876"/>
                    <a:pt x="14437" y="7871"/>
                    <a:pt x="14423" y="7863"/>
                  </a:cubicBezTo>
                  <a:cubicBezTo>
                    <a:pt x="14252" y="7756"/>
                    <a:pt x="14105" y="7665"/>
                    <a:pt x="13972" y="7581"/>
                  </a:cubicBezTo>
                  <a:cubicBezTo>
                    <a:pt x="14139" y="7686"/>
                    <a:pt x="14299" y="7786"/>
                    <a:pt x="14423" y="7863"/>
                  </a:cubicBezTo>
                  <a:cubicBezTo>
                    <a:pt x="10704" y="5546"/>
                    <a:pt x="5621" y="3289"/>
                    <a:pt x="4407" y="0"/>
                  </a:cubicBezTo>
                  <a:cubicBezTo>
                    <a:pt x="-1710" y="4277"/>
                    <a:pt x="-1504" y="12279"/>
                    <a:pt x="5309" y="16316"/>
                  </a:cubicBezTo>
                  <a:cubicBezTo>
                    <a:pt x="6798" y="17199"/>
                    <a:pt x="8720" y="17806"/>
                    <a:pt x="10852" y="17876"/>
                  </a:cubicBezTo>
                  <a:cubicBezTo>
                    <a:pt x="11025" y="17881"/>
                    <a:pt x="11200" y="17887"/>
                    <a:pt x="11375" y="17890"/>
                  </a:cubicBezTo>
                  <a:cubicBezTo>
                    <a:pt x="11547" y="17894"/>
                    <a:pt x="10857" y="20568"/>
                    <a:pt x="10458" y="21600"/>
                  </a:cubicBezTo>
                  <a:lnTo>
                    <a:pt x="13046" y="21600"/>
                  </a:lnTo>
                  <a:cubicBezTo>
                    <a:pt x="13324" y="20848"/>
                    <a:pt x="14504" y="16355"/>
                    <a:pt x="13033" y="14255"/>
                  </a:cubicBezTo>
                  <a:cubicBezTo>
                    <a:pt x="11080" y="11468"/>
                    <a:pt x="5218" y="9373"/>
                    <a:pt x="5920" y="5993"/>
                  </a:cubicBezTo>
                  <a:cubicBezTo>
                    <a:pt x="7535" y="10300"/>
                    <a:pt x="15789" y="12076"/>
                    <a:pt x="15503" y="16901"/>
                  </a:cubicBezTo>
                  <a:cubicBezTo>
                    <a:pt x="19890" y="14488"/>
                    <a:pt x="18206" y="10219"/>
                    <a:pt x="14423" y="7863"/>
                  </a:cubicBezTo>
                  <a:close/>
                </a:path>
              </a:pathLst>
            </a:custGeom>
            <a:solidFill>
              <a:schemeClr val="tx1">
                <a:alpha val="64000"/>
              </a:schemeClr>
            </a:solidFill>
            <a:ln w="12700" cap="flat">
              <a:noFill/>
              <a:miter lim="400000"/>
            </a:ln>
            <a:effectLst/>
          </p:spPr>
          <p:txBody>
            <a:bodyPr lIns="45718" tIns="45718" rIns="45718" bIns="45718" anchor="ctr"/>
            <a:lstStyle/>
            <a:p>
              <a:pPr defTabSz="914400" eaLnBrk="1" fontAlgn="auto" hangingPunct="1">
                <a:lnSpc>
                  <a:spcPct val="90000"/>
                </a:lnSpc>
                <a:spcBef>
                  <a:spcPts val="0"/>
                </a:spcBef>
                <a:spcAft>
                  <a:spcPts val="0"/>
                </a:spcAft>
                <a:defRPr sz="3000">
                  <a:solidFill>
                    <a:srgbClr val="98999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00CCCC"/>
                </a:solidFill>
                <a:effectLst>
                  <a:outerShdw blurRad="38100" dist="12700" dir="5400000" rotWithShape="0">
                    <a:srgbClr val="000000">
                      <a:alpha val="50000"/>
                    </a:srgbClr>
                  </a:outerShdw>
                </a:effectLst>
                <a:latin typeface="Helvetica Neue"/>
                <a:ea typeface="Gill Sans"/>
                <a:cs typeface="Gill Sans"/>
                <a:sym typeface="Gill Sans"/>
              </a:endParaRPr>
            </a:p>
          </p:txBody>
        </p:sp>
        <p:sp>
          <p:nvSpPr>
            <p:cNvPr id="112" name="Shape 130">
              <a:extLst>
                <a:ext uri="{FF2B5EF4-FFF2-40B4-BE49-F238E27FC236}">
                  <a16:creationId xmlns:a16="http://schemas.microsoft.com/office/drawing/2014/main" xmlns="" id="{CCE3A84F-A10C-46F1-9308-7F621C64FDD7}"/>
                </a:ext>
              </a:extLst>
            </p:cNvPr>
            <p:cNvSpPr/>
            <p:nvPr/>
          </p:nvSpPr>
          <p:spPr bwMode="auto">
            <a:xfrm>
              <a:off x="623887" y="5614174"/>
              <a:ext cx="1731963" cy="147788"/>
            </a:xfrm>
            <a:prstGeom prst="rect">
              <a:avLst/>
            </a:prstGeom>
            <a:noFill/>
            <a:ln w="12700" cap="flat">
              <a:noFill/>
              <a:miter lim="400000"/>
            </a:ln>
            <a:effectLst/>
            <a:extLst/>
          </p:spPr>
          <p:txBody>
            <a:bodyPr lIns="0" tIns="0" rIns="0" bIns="0" anchor="ctr">
              <a:spAutoFit/>
            </a:bodyPr>
            <a:lstStyle>
              <a:lvl1pPr algn="ctr" defTabSz="584200">
                <a:lnSpc>
                  <a:spcPct val="80000"/>
                </a:lnSpc>
                <a:defRPr sz="2000" cap="all">
                  <a:solidFill>
                    <a:srgbClr val="98999F"/>
                  </a:solidFill>
                  <a:latin typeface="Avenir Light"/>
                  <a:ea typeface="Avenir Light"/>
                  <a:cs typeface="Avenir Light"/>
                  <a:sym typeface="Avenir Light"/>
                </a:defRPr>
              </a:lvl1pPr>
            </a:lstStyle>
            <a:p>
              <a:pPr eaLnBrk="1" fontAlgn="auto" hangingPunct="1">
                <a:spcBef>
                  <a:spcPts val="0"/>
                </a:spcBef>
                <a:spcAft>
                  <a:spcPts val="0"/>
                </a:spcAft>
                <a:defRPr/>
              </a:pPr>
              <a:r>
                <a:rPr lang="es-MX" sz="1200" dirty="0" err="1">
                  <a:solidFill>
                    <a:srgbClr val="00CCCC"/>
                  </a:solidFill>
                  <a:latin typeface="Helvetica Light"/>
                  <a:ea typeface="MS PGothic" charset="0"/>
                  <a:cs typeface="Helvetica Light"/>
                </a:rPr>
                <a:t>eNVIORNMENT</a:t>
              </a:r>
              <a:endParaRPr sz="1200" dirty="0">
                <a:solidFill>
                  <a:srgbClr val="00CCCC"/>
                </a:solidFill>
                <a:latin typeface="Helvetica Light"/>
                <a:ea typeface="MS PGothic" charset="0"/>
                <a:cs typeface="Helvetica Light"/>
              </a:endParaRPr>
            </a:p>
          </p:txBody>
        </p:sp>
      </p:grpSp>
      <p:grpSp>
        <p:nvGrpSpPr>
          <p:cNvPr id="27654" name="Agrupar 60"/>
          <p:cNvGrpSpPr>
            <a:grpSpLocks/>
          </p:cNvGrpSpPr>
          <p:nvPr/>
        </p:nvGrpSpPr>
        <p:grpSpPr bwMode="auto">
          <a:xfrm>
            <a:off x="4003675" y="965200"/>
            <a:ext cx="1243013" cy="603250"/>
            <a:chOff x="4004072" y="1241425"/>
            <a:chExt cx="1243013" cy="602460"/>
          </a:xfrm>
        </p:grpSpPr>
        <p:sp>
          <p:nvSpPr>
            <p:cNvPr id="109" name="Shape 132">
              <a:extLst>
                <a:ext uri="{FF2B5EF4-FFF2-40B4-BE49-F238E27FC236}">
                  <a16:creationId xmlns:a16="http://schemas.microsoft.com/office/drawing/2014/main" xmlns="" id="{37E0B412-28C9-41A5-B21B-A004E9CAB6FB}"/>
                </a:ext>
              </a:extLst>
            </p:cNvPr>
            <p:cNvSpPr/>
            <p:nvPr/>
          </p:nvSpPr>
          <p:spPr bwMode="auto">
            <a:xfrm>
              <a:off x="4373960" y="1241425"/>
              <a:ext cx="496887" cy="35354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2978" y="1542"/>
                  </a:lnTo>
                  <a:cubicBezTo>
                    <a:pt x="2455" y="2843"/>
                    <a:pt x="1039" y="5529"/>
                    <a:pt x="0" y="5529"/>
                  </a:cubicBezTo>
                  <a:lnTo>
                    <a:pt x="0" y="7457"/>
                  </a:lnTo>
                  <a:cubicBezTo>
                    <a:pt x="1492" y="7457"/>
                    <a:pt x="2842" y="5312"/>
                    <a:pt x="3600" y="3822"/>
                  </a:cubicBezTo>
                  <a:cubicBezTo>
                    <a:pt x="4357" y="5312"/>
                    <a:pt x="5708" y="7457"/>
                    <a:pt x="7200" y="7457"/>
                  </a:cubicBezTo>
                  <a:cubicBezTo>
                    <a:pt x="8692" y="7457"/>
                    <a:pt x="10042" y="5312"/>
                    <a:pt x="10800" y="3822"/>
                  </a:cubicBezTo>
                  <a:cubicBezTo>
                    <a:pt x="11557" y="5312"/>
                    <a:pt x="12900" y="7457"/>
                    <a:pt x="14392" y="7457"/>
                  </a:cubicBezTo>
                  <a:cubicBezTo>
                    <a:pt x="15885" y="7457"/>
                    <a:pt x="17242" y="5312"/>
                    <a:pt x="18000" y="3822"/>
                  </a:cubicBezTo>
                  <a:cubicBezTo>
                    <a:pt x="18758" y="5312"/>
                    <a:pt x="20107" y="7457"/>
                    <a:pt x="21600" y="7457"/>
                  </a:cubicBezTo>
                  <a:cubicBezTo>
                    <a:pt x="21600" y="7457"/>
                    <a:pt x="21600" y="5529"/>
                    <a:pt x="21600" y="5529"/>
                  </a:cubicBezTo>
                  <a:cubicBezTo>
                    <a:pt x="20560" y="5529"/>
                    <a:pt x="19137" y="2842"/>
                    <a:pt x="18613" y="1542"/>
                  </a:cubicBezTo>
                  <a:lnTo>
                    <a:pt x="18000" y="0"/>
                  </a:lnTo>
                  <a:lnTo>
                    <a:pt x="17378" y="1542"/>
                  </a:lnTo>
                  <a:cubicBezTo>
                    <a:pt x="16855" y="2843"/>
                    <a:pt x="15432" y="5529"/>
                    <a:pt x="14392" y="5529"/>
                  </a:cubicBezTo>
                  <a:cubicBezTo>
                    <a:pt x="13353" y="5529"/>
                    <a:pt x="11936" y="2842"/>
                    <a:pt x="11413" y="1542"/>
                  </a:cubicBezTo>
                  <a:lnTo>
                    <a:pt x="10800" y="0"/>
                  </a:lnTo>
                  <a:lnTo>
                    <a:pt x="10178" y="1542"/>
                  </a:lnTo>
                  <a:cubicBezTo>
                    <a:pt x="9657" y="2842"/>
                    <a:pt x="8244" y="5529"/>
                    <a:pt x="7200" y="5529"/>
                  </a:cubicBezTo>
                  <a:cubicBezTo>
                    <a:pt x="6161" y="5529"/>
                    <a:pt x="4744" y="2842"/>
                    <a:pt x="4222" y="1542"/>
                  </a:cubicBezTo>
                  <a:lnTo>
                    <a:pt x="3600" y="0"/>
                  </a:lnTo>
                  <a:close/>
                  <a:moveTo>
                    <a:pt x="3600" y="7071"/>
                  </a:moveTo>
                  <a:lnTo>
                    <a:pt x="2978" y="8614"/>
                  </a:lnTo>
                  <a:cubicBezTo>
                    <a:pt x="2455" y="9914"/>
                    <a:pt x="1039" y="12601"/>
                    <a:pt x="0" y="12601"/>
                  </a:cubicBezTo>
                  <a:lnTo>
                    <a:pt x="0" y="14529"/>
                  </a:lnTo>
                  <a:cubicBezTo>
                    <a:pt x="1492" y="14528"/>
                    <a:pt x="2842" y="12383"/>
                    <a:pt x="3600" y="10894"/>
                  </a:cubicBezTo>
                  <a:cubicBezTo>
                    <a:pt x="4357" y="12383"/>
                    <a:pt x="5708" y="14529"/>
                    <a:pt x="7200" y="14529"/>
                  </a:cubicBezTo>
                  <a:cubicBezTo>
                    <a:pt x="8692" y="14528"/>
                    <a:pt x="10042" y="12383"/>
                    <a:pt x="10800" y="10894"/>
                  </a:cubicBezTo>
                  <a:cubicBezTo>
                    <a:pt x="11557" y="12383"/>
                    <a:pt x="12900" y="14529"/>
                    <a:pt x="14392" y="14529"/>
                  </a:cubicBezTo>
                  <a:cubicBezTo>
                    <a:pt x="15885" y="14528"/>
                    <a:pt x="17242" y="12383"/>
                    <a:pt x="18000" y="10894"/>
                  </a:cubicBezTo>
                  <a:cubicBezTo>
                    <a:pt x="18758" y="12383"/>
                    <a:pt x="20107" y="14529"/>
                    <a:pt x="21600" y="14529"/>
                  </a:cubicBezTo>
                  <a:cubicBezTo>
                    <a:pt x="21600" y="14529"/>
                    <a:pt x="21600" y="12601"/>
                    <a:pt x="21600" y="12601"/>
                  </a:cubicBezTo>
                  <a:cubicBezTo>
                    <a:pt x="20560" y="12601"/>
                    <a:pt x="19137" y="9913"/>
                    <a:pt x="18613" y="8614"/>
                  </a:cubicBezTo>
                  <a:lnTo>
                    <a:pt x="18000" y="7071"/>
                  </a:lnTo>
                  <a:lnTo>
                    <a:pt x="17378" y="8614"/>
                  </a:lnTo>
                  <a:cubicBezTo>
                    <a:pt x="16855" y="9914"/>
                    <a:pt x="15432" y="12601"/>
                    <a:pt x="14392" y="12601"/>
                  </a:cubicBezTo>
                  <a:cubicBezTo>
                    <a:pt x="13353" y="12601"/>
                    <a:pt x="11936" y="9913"/>
                    <a:pt x="11413" y="8614"/>
                  </a:cubicBezTo>
                  <a:lnTo>
                    <a:pt x="10800" y="7071"/>
                  </a:lnTo>
                  <a:lnTo>
                    <a:pt x="10178" y="8614"/>
                  </a:lnTo>
                  <a:cubicBezTo>
                    <a:pt x="9657" y="9914"/>
                    <a:pt x="8244" y="12601"/>
                    <a:pt x="7200" y="12601"/>
                  </a:cubicBezTo>
                  <a:cubicBezTo>
                    <a:pt x="6161" y="12601"/>
                    <a:pt x="4744" y="9913"/>
                    <a:pt x="4222" y="8614"/>
                  </a:cubicBezTo>
                  <a:lnTo>
                    <a:pt x="3600" y="7071"/>
                  </a:lnTo>
                  <a:close/>
                  <a:moveTo>
                    <a:pt x="3600" y="14143"/>
                  </a:moveTo>
                  <a:lnTo>
                    <a:pt x="2978" y="15685"/>
                  </a:lnTo>
                  <a:cubicBezTo>
                    <a:pt x="2455" y="16986"/>
                    <a:pt x="1039" y="19672"/>
                    <a:pt x="0" y="19672"/>
                  </a:cubicBezTo>
                  <a:lnTo>
                    <a:pt x="0" y="21600"/>
                  </a:lnTo>
                  <a:cubicBezTo>
                    <a:pt x="1492" y="21600"/>
                    <a:pt x="2842" y="19455"/>
                    <a:pt x="3600" y="17965"/>
                  </a:cubicBezTo>
                  <a:cubicBezTo>
                    <a:pt x="4357" y="19455"/>
                    <a:pt x="5708" y="21600"/>
                    <a:pt x="7200" y="21600"/>
                  </a:cubicBezTo>
                  <a:cubicBezTo>
                    <a:pt x="8692" y="21600"/>
                    <a:pt x="10042" y="19455"/>
                    <a:pt x="10800" y="17965"/>
                  </a:cubicBezTo>
                  <a:cubicBezTo>
                    <a:pt x="11557" y="19455"/>
                    <a:pt x="12900" y="21600"/>
                    <a:pt x="14392" y="21600"/>
                  </a:cubicBezTo>
                  <a:cubicBezTo>
                    <a:pt x="15885" y="21600"/>
                    <a:pt x="17242" y="19455"/>
                    <a:pt x="18000" y="17965"/>
                  </a:cubicBezTo>
                  <a:cubicBezTo>
                    <a:pt x="18758" y="19455"/>
                    <a:pt x="20107" y="21600"/>
                    <a:pt x="21600" y="21600"/>
                  </a:cubicBezTo>
                  <a:cubicBezTo>
                    <a:pt x="21600" y="21600"/>
                    <a:pt x="21600" y="19672"/>
                    <a:pt x="21600" y="19672"/>
                  </a:cubicBezTo>
                  <a:cubicBezTo>
                    <a:pt x="20560" y="19672"/>
                    <a:pt x="19137" y="16985"/>
                    <a:pt x="18613" y="15685"/>
                  </a:cubicBezTo>
                  <a:lnTo>
                    <a:pt x="18000" y="14143"/>
                  </a:lnTo>
                  <a:lnTo>
                    <a:pt x="17378" y="15685"/>
                  </a:lnTo>
                  <a:cubicBezTo>
                    <a:pt x="16855" y="16986"/>
                    <a:pt x="15432" y="19672"/>
                    <a:pt x="14392" y="19672"/>
                  </a:cubicBezTo>
                  <a:cubicBezTo>
                    <a:pt x="13353" y="19672"/>
                    <a:pt x="11936" y="16985"/>
                    <a:pt x="11413" y="15685"/>
                  </a:cubicBezTo>
                  <a:lnTo>
                    <a:pt x="10800" y="14143"/>
                  </a:lnTo>
                  <a:lnTo>
                    <a:pt x="10178" y="15685"/>
                  </a:lnTo>
                  <a:cubicBezTo>
                    <a:pt x="9657" y="16985"/>
                    <a:pt x="8244" y="19672"/>
                    <a:pt x="7200" y="19672"/>
                  </a:cubicBezTo>
                  <a:cubicBezTo>
                    <a:pt x="6161" y="19672"/>
                    <a:pt x="4744" y="16985"/>
                    <a:pt x="4222" y="15685"/>
                  </a:cubicBezTo>
                  <a:lnTo>
                    <a:pt x="3600" y="14143"/>
                  </a:lnTo>
                  <a:close/>
                </a:path>
              </a:pathLst>
            </a:custGeom>
            <a:solidFill>
              <a:schemeClr val="tx1">
                <a:alpha val="73000"/>
              </a:schemeClr>
            </a:solidFill>
            <a:ln w="12700" cap="flat">
              <a:noFill/>
              <a:miter lim="400000"/>
            </a:ln>
            <a:effectLst/>
          </p:spPr>
          <p:txBody>
            <a:bodyPr lIns="45718" tIns="45718" rIns="45718" bIns="45718" anchor="ctr"/>
            <a:lstStyle/>
            <a:p>
              <a:pPr defTabSz="914400" eaLnBrk="1" fontAlgn="auto" hangingPunct="1">
                <a:lnSpc>
                  <a:spcPct val="90000"/>
                </a:lnSpc>
                <a:spcBef>
                  <a:spcPts val="0"/>
                </a:spcBef>
                <a:spcAft>
                  <a:spcPts val="0"/>
                </a:spcAft>
                <a:defRPr sz="3000">
                  <a:solidFill>
                    <a:srgbClr val="98999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00CCCC"/>
                </a:solidFill>
                <a:effectLst>
                  <a:outerShdw blurRad="38100" dist="12700" dir="5400000" rotWithShape="0">
                    <a:srgbClr val="000000">
                      <a:alpha val="50000"/>
                    </a:srgbClr>
                  </a:outerShdw>
                </a:effectLst>
                <a:latin typeface="Helvetica Neue"/>
                <a:ea typeface="Gill Sans"/>
                <a:cs typeface="Gill Sans"/>
                <a:sym typeface="Gill Sans"/>
              </a:endParaRPr>
            </a:p>
          </p:txBody>
        </p:sp>
        <p:sp>
          <p:nvSpPr>
            <p:cNvPr id="110" name="Shape 133">
              <a:extLst>
                <a:ext uri="{FF2B5EF4-FFF2-40B4-BE49-F238E27FC236}">
                  <a16:creationId xmlns:a16="http://schemas.microsoft.com/office/drawing/2014/main" xmlns="" id="{1F695753-E4A5-45F0-810F-482CBC03D7C4}"/>
                </a:ext>
              </a:extLst>
            </p:cNvPr>
            <p:cNvSpPr/>
            <p:nvPr/>
          </p:nvSpPr>
          <p:spPr bwMode="auto">
            <a:xfrm>
              <a:off x="4004072" y="1696441"/>
              <a:ext cx="1243013" cy="147444"/>
            </a:xfrm>
            <a:prstGeom prst="rect">
              <a:avLst/>
            </a:prstGeom>
            <a:noFill/>
            <a:ln w="12700" cap="flat">
              <a:noFill/>
              <a:miter lim="400000"/>
            </a:ln>
            <a:effectLst/>
            <a:extLst/>
          </p:spPr>
          <p:txBody>
            <a:bodyPr lIns="0" tIns="0" rIns="0" bIns="0" anchor="ctr">
              <a:spAutoFit/>
            </a:bodyPr>
            <a:lstStyle>
              <a:lvl1pPr algn="ctr" defTabSz="584200">
                <a:lnSpc>
                  <a:spcPct val="80000"/>
                </a:lnSpc>
                <a:defRPr sz="2500" cap="all">
                  <a:solidFill>
                    <a:srgbClr val="98999F"/>
                  </a:solidFill>
                  <a:latin typeface="Avenir Light"/>
                  <a:ea typeface="Avenir Light"/>
                  <a:cs typeface="Avenir Light"/>
                  <a:sym typeface="Avenir Light"/>
                </a:defRPr>
              </a:lvl1pPr>
            </a:lstStyle>
            <a:p>
              <a:pPr eaLnBrk="1" fontAlgn="auto" hangingPunct="1">
                <a:spcBef>
                  <a:spcPts val="0"/>
                </a:spcBef>
                <a:spcAft>
                  <a:spcPts val="0"/>
                </a:spcAft>
                <a:defRPr/>
              </a:pPr>
              <a:r>
                <a:rPr lang="es-MX" sz="1200" dirty="0" err="1">
                  <a:solidFill>
                    <a:srgbClr val="00CCCC"/>
                  </a:solidFill>
                  <a:latin typeface="Helvetica Light"/>
                  <a:ea typeface="MS PGothic" charset="0"/>
                  <a:cs typeface="Helvetica Light"/>
                </a:rPr>
                <a:t>Water</a:t>
              </a:r>
              <a:endParaRPr sz="1200" dirty="0">
                <a:solidFill>
                  <a:srgbClr val="00CCCC"/>
                </a:solidFill>
                <a:latin typeface="Helvetica Light"/>
                <a:ea typeface="MS PGothic" charset="0"/>
                <a:cs typeface="Helvetica Light"/>
              </a:endParaRPr>
            </a:p>
          </p:txBody>
        </p:sp>
      </p:grpSp>
      <p:grpSp>
        <p:nvGrpSpPr>
          <p:cNvPr id="27655" name="Agrupar 48"/>
          <p:cNvGrpSpPr>
            <a:grpSpLocks/>
          </p:cNvGrpSpPr>
          <p:nvPr/>
        </p:nvGrpSpPr>
        <p:grpSpPr bwMode="auto">
          <a:xfrm>
            <a:off x="0" y="2493963"/>
            <a:ext cx="1536700" cy="974725"/>
            <a:chOff x="534987" y="3021012"/>
            <a:chExt cx="1536700" cy="973932"/>
          </a:xfrm>
        </p:grpSpPr>
        <p:sp>
          <p:nvSpPr>
            <p:cNvPr id="103" name="Shape 140">
              <a:extLst>
                <a:ext uri="{FF2B5EF4-FFF2-40B4-BE49-F238E27FC236}">
                  <a16:creationId xmlns:a16="http://schemas.microsoft.com/office/drawing/2014/main" xmlns="" id="{94333274-C8ED-422A-BC2D-8280DDF75B27}"/>
                </a:ext>
              </a:extLst>
            </p:cNvPr>
            <p:cNvSpPr/>
            <p:nvPr/>
          </p:nvSpPr>
          <p:spPr bwMode="auto">
            <a:xfrm>
              <a:off x="998537" y="3021012"/>
              <a:ext cx="563563" cy="644001"/>
            </a:xfrm>
            <a:custGeom>
              <a:avLst/>
              <a:gdLst/>
              <a:ahLst/>
              <a:cxnLst>
                <a:cxn ang="0">
                  <a:pos x="wd2" y="hd2"/>
                </a:cxn>
                <a:cxn ang="5400000">
                  <a:pos x="wd2" y="hd2"/>
                </a:cxn>
                <a:cxn ang="10800000">
                  <a:pos x="wd2" y="hd2"/>
                </a:cxn>
                <a:cxn ang="16200000">
                  <a:pos x="wd2" y="hd2"/>
                </a:cxn>
              </a:cxnLst>
              <a:rect l="0" t="0" r="r" b="b"/>
              <a:pathLst>
                <a:path w="21224" h="21600" extrusionOk="0">
                  <a:moveTo>
                    <a:pt x="10559" y="0"/>
                  </a:moveTo>
                  <a:cubicBezTo>
                    <a:pt x="10444" y="0"/>
                    <a:pt x="10277" y="32"/>
                    <a:pt x="10119" y="187"/>
                  </a:cubicBezTo>
                  <a:cubicBezTo>
                    <a:pt x="9321" y="974"/>
                    <a:pt x="8845" y="5857"/>
                    <a:pt x="9001" y="6863"/>
                  </a:cubicBezTo>
                  <a:cubicBezTo>
                    <a:pt x="9129" y="7693"/>
                    <a:pt x="9716" y="8153"/>
                    <a:pt x="9881" y="8268"/>
                  </a:cubicBezTo>
                  <a:lnTo>
                    <a:pt x="9888" y="8274"/>
                  </a:lnTo>
                  <a:lnTo>
                    <a:pt x="9881" y="8629"/>
                  </a:lnTo>
                  <a:cubicBezTo>
                    <a:pt x="9235" y="8903"/>
                    <a:pt x="8786" y="9464"/>
                    <a:pt x="8777" y="10125"/>
                  </a:cubicBezTo>
                  <a:lnTo>
                    <a:pt x="7987" y="9854"/>
                  </a:lnTo>
                  <a:lnTo>
                    <a:pt x="3555" y="11880"/>
                  </a:lnTo>
                  <a:lnTo>
                    <a:pt x="3534" y="11892"/>
                  </a:lnTo>
                  <a:cubicBezTo>
                    <a:pt x="-337" y="14124"/>
                    <a:pt x="-87" y="14521"/>
                    <a:pt x="74" y="14774"/>
                  </a:cubicBezTo>
                  <a:cubicBezTo>
                    <a:pt x="184" y="14957"/>
                    <a:pt x="407" y="15045"/>
                    <a:pt x="738" y="15045"/>
                  </a:cubicBezTo>
                  <a:cubicBezTo>
                    <a:pt x="2155" y="15045"/>
                    <a:pt x="6861" y="13347"/>
                    <a:pt x="7833" y="12748"/>
                  </a:cubicBezTo>
                  <a:cubicBezTo>
                    <a:pt x="8624" y="12260"/>
                    <a:pt x="8814" y="11601"/>
                    <a:pt x="8854" y="11421"/>
                  </a:cubicBezTo>
                  <a:lnTo>
                    <a:pt x="8861" y="11415"/>
                  </a:lnTo>
                  <a:cubicBezTo>
                    <a:pt x="9109" y="11305"/>
                    <a:pt x="9151" y="11282"/>
                    <a:pt x="9259" y="11234"/>
                  </a:cubicBezTo>
                  <a:cubicBezTo>
                    <a:pt x="9340" y="11316"/>
                    <a:pt x="9428" y="11384"/>
                    <a:pt x="9525" y="11451"/>
                  </a:cubicBezTo>
                  <a:lnTo>
                    <a:pt x="9175" y="21600"/>
                  </a:lnTo>
                  <a:lnTo>
                    <a:pt x="12034" y="21600"/>
                  </a:lnTo>
                  <a:cubicBezTo>
                    <a:pt x="12034" y="21600"/>
                    <a:pt x="11784" y="14297"/>
                    <a:pt x="11692" y="11596"/>
                  </a:cubicBezTo>
                  <a:cubicBezTo>
                    <a:pt x="11853" y="11517"/>
                    <a:pt x="12011" y="11439"/>
                    <a:pt x="12139" y="11325"/>
                  </a:cubicBezTo>
                  <a:lnTo>
                    <a:pt x="12181" y="11548"/>
                  </a:lnTo>
                  <a:lnTo>
                    <a:pt x="16480" y="13779"/>
                  </a:lnTo>
                  <a:lnTo>
                    <a:pt x="16501" y="13785"/>
                  </a:lnTo>
                  <a:cubicBezTo>
                    <a:pt x="17034" y="14002"/>
                    <a:pt x="19737" y="15082"/>
                    <a:pt x="20611" y="15082"/>
                  </a:cubicBezTo>
                  <a:cubicBezTo>
                    <a:pt x="20928" y="15082"/>
                    <a:pt x="21076" y="14956"/>
                    <a:pt x="21142" y="14858"/>
                  </a:cubicBezTo>
                  <a:cubicBezTo>
                    <a:pt x="21203" y="14774"/>
                    <a:pt x="21263" y="14634"/>
                    <a:pt x="21191" y="14436"/>
                  </a:cubicBezTo>
                  <a:cubicBezTo>
                    <a:pt x="20828" y="13443"/>
                    <a:pt x="16221" y="10572"/>
                    <a:pt x="15138" y="10167"/>
                  </a:cubicBezTo>
                  <a:cubicBezTo>
                    <a:pt x="14801" y="10041"/>
                    <a:pt x="14448" y="9980"/>
                    <a:pt x="14089" y="9980"/>
                  </a:cubicBezTo>
                  <a:cubicBezTo>
                    <a:pt x="13692" y="9980"/>
                    <a:pt x="13399" y="10058"/>
                    <a:pt x="13285" y="10095"/>
                  </a:cubicBezTo>
                  <a:lnTo>
                    <a:pt x="13278" y="10095"/>
                  </a:lnTo>
                  <a:cubicBezTo>
                    <a:pt x="12893" y="9888"/>
                    <a:pt x="12660" y="9765"/>
                    <a:pt x="12656" y="9763"/>
                  </a:cubicBezTo>
                  <a:cubicBezTo>
                    <a:pt x="12641" y="9755"/>
                    <a:pt x="12623" y="9758"/>
                    <a:pt x="12607" y="9751"/>
                  </a:cubicBezTo>
                  <a:cubicBezTo>
                    <a:pt x="12461" y="9238"/>
                    <a:pt x="12080" y="8810"/>
                    <a:pt x="11531" y="8599"/>
                  </a:cubicBezTo>
                  <a:lnTo>
                    <a:pt x="11894" y="8334"/>
                  </a:lnTo>
                  <a:lnTo>
                    <a:pt x="11894" y="3986"/>
                  </a:lnTo>
                  <a:cubicBezTo>
                    <a:pt x="11423" y="0"/>
                    <a:pt x="10904" y="0"/>
                    <a:pt x="10559" y="0"/>
                  </a:cubicBezTo>
                  <a:close/>
                  <a:moveTo>
                    <a:pt x="10734" y="9389"/>
                  </a:moveTo>
                  <a:cubicBezTo>
                    <a:pt x="11215" y="9389"/>
                    <a:pt x="11608" y="9728"/>
                    <a:pt x="11608" y="10143"/>
                  </a:cubicBezTo>
                  <a:cubicBezTo>
                    <a:pt x="11608" y="10558"/>
                    <a:pt x="11215" y="10897"/>
                    <a:pt x="10734" y="10897"/>
                  </a:cubicBezTo>
                  <a:cubicBezTo>
                    <a:pt x="10253" y="10897"/>
                    <a:pt x="9867" y="10558"/>
                    <a:pt x="9867" y="10143"/>
                  </a:cubicBezTo>
                  <a:cubicBezTo>
                    <a:pt x="9867" y="9728"/>
                    <a:pt x="10253" y="9389"/>
                    <a:pt x="10734" y="9389"/>
                  </a:cubicBezTo>
                  <a:close/>
                </a:path>
              </a:pathLst>
            </a:custGeom>
            <a:solidFill>
              <a:schemeClr val="tx1">
                <a:alpha val="66000"/>
              </a:schemeClr>
            </a:solidFill>
            <a:ln w="12700" cap="flat">
              <a:noFill/>
              <a:miter lim="400000"/>
            </a:ln>
            <a:effectLst/>
          </p:spPr>
          <p:txBody>
            <a:bodyPr lIns="45718" tIns="45718" rIns="45718" bIns="45718" anchor="ctr"/>
            <a:lstStyle/>
            <a:p>
              <a:pPr defTabSz="914400" eaLnBrk="1" fontAlgn="auto" hangingPunct="1">
                <a:lnSpc>
                  <a:spcPct val="90000"/>
                </a:lnSpc>
                <a:spcBef>
                  <a:spcPts val="0"/>
                </a:spcBef>
                <a:spcAft>
                  <a:spcPts val="0"/>
                </a:spcAft>
                <a:defRPr sz="3000">
                  <a:solidFill>
                    <a:srgbClr val="98999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00CCCC"/>
                </a:solidFill>
                <a:effectLst>
                  <a:outerShdw blurRad="38100" dist="12700" dir="5400000" rotWithShape="0">
                    <a:srgbClr val="000000">
                      <a:alpha val="50000"/>
                    </a:srgbClr>
                  </a:outerShdw>
                </a:effectLst>
                <a:latin typeface="Helvetica Neue"/>
                <a:ea typeface="Gill Sans"/>
                <a:cs typeface="Gill Sans"/>
                <a:sym typeface="Gill Sans"/>
              </a:endParaRPr>
            </a:p>
          </p:txBody>
        </p:sp>
        <p:sp>
          <p:nvSpPr>
            <p:cNvPr id="27685" name="Shape 141"/>
            <p:cNvSpPr>
              <a:spLocks noChangeArrowheads="1"/>
            </p:cNvSpPr>
            <p:nvPr/>
          </p:nvSpPr>
          <p:spPr bwMode="auto">
            <a:xfrm>
              <a:off x="534987" y="3847338"/>
              <a:ext cx="1536700" cy="147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spAutoFit/>
            </a:bodyPr>
            <a:lstStyle>
              <a:lvl1pPr defTabSz="584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584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584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584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584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0000"/>
                </a:lnSpc>
                <a:spcBef>
                  <a:spcPct val="0"/>
                </a:spcBef>
                <a:buFontTx/>
                <a:buNone/>
              </a:pPr>
              <a:r>
                <a:rPr lang="es-ES" altLang="es-MX" sz="1200">
                  <a:solidFill>
                    <a:srgbClr val="00CCCC"/>
                  </a:solidFill>
                  <a:latin typeface="Helvetica Light" charset="0"/>
                  <a:sym typeface="Avenir Light"/>
                </a:rPr>
                <a:t>ENERGY</a:t>
              </a:r>
            </a:p>
          </p:txBody>
        </p:sp>
      </p:grpSp>
      <p:grpSp>
        <p:nvGrpSpPr>
          <p:cNvPr id="27656" name="Agrupar 43"/>
          <p:cNvGrpSpPr>
            <a:grpSpLocks/>
          </p:cNvGrpSpPr>
          <p:nvPr/>
        </p:nvGrpSpPr>
        <p:grpSpPr bwMode="auto">
          <a:xfrm>
            <a:off x="611188" y="922338"/>
            <a:ext cx="1243012" cy="1004887"/>
            <a:chOff x="1452563" y="1376959"/>
            <a:chExt cx="1243012" cy="1005677"/>
          </a:xfrm>
        </p:grpSpPr>
        <p:sp>
          <p:nvSpPr>
            <p:cNvPr id="92" name="Shape 152">
              <a:extLst>
                <a:ext uri="{FF2B5EF4-FFF2-40B4-BE49-F238E27FC236}">
                  <a16:creationId xmlns:a16="http://schemas.microsoft.com/office/drawing/2014/main" xmlns="" id="{4A36A747-F964-468B-846B-F18051AE3938}"/>
                </a:ext>
              </a:extLst>
            </p:cNvPr>
            <p:cNvSpPr/>
            <p:nvPr/>
          </p:nvSpPr>
          <p:spPr bwMode="auto">
            <a:xfrm>
              <a:off x="2041525" y="1376959"/>
              <a:ext cx="214313" cy="278030"/>
            </a:xfrm>
            <a:custGeom>
              <a:avLst/>
              <a:gdLst/>
              <a:ahLst/>
              <a:cxnLst>
                <a:cxn ang="0">
                  <a:pos x="wd2" y="hd2"/>
                </a:cxn>
                <a:cxn ang="5400000">
                  <a:pos x="wd2" y="hd2"/>
                </a:cxn>
                <a:cxn ang="10800000">
                  <a:pos x="wd2" y="hd2"/>
                </a:cxn>
                <a:cxn ang="16200000">
                  <a:pos x="wd2" y="hd2"/>
                </a:cxn>
              </a:cxnLst>
              <a:rect l="0" t="0" r="r" b="b"/>
              <a:pathLst>
                <a:path w="17610" h="21600" extrusionOk="0">
                  <a:moveTo>
                    <a:pt x="2987" y="0"/>
                  </a:moveTo>
                  <a:lnTo>
                    <a:pt x="0" y="5405"/>
                  </a:lnTo>
                  <a:lnTo>
                    <a:pt x="1760" y="5405"/>
                  </a:lnTo>
                  <a:cubicBezTo>
                    <a:pt x="5516" y="10804"/>
                    <a:pt x="-1995" y="16200"/>
                    <a:pt x="1760" y="21600"/>
                  </a:cubicBezTo>
                  <a:cubicBezTo>
                    <a:pt x="2543" y="21600"/>
                    <a:pt x="3331" y="21600"/>
                    <a:pt x="4114" y="21600"/>
                  </a:cubicBezTo>
                  <a:cubicBezTo>
                    <a:pt x="358" y="16200"/>
                    <a:pt x="7869" y="10804"/>
                    <a:pt x="4114" y="5405"/>
                  </a:cubicBezTo>
                  <a:lnTo>
                    <a:pt x="5874" y="5405"/>
                  </a:lnTo>
                  <a:lnTo>
                    <a:pt x="2987" y="0"/>
                  </a:lnTo>
                  <a:close/>
                  <a:moveTo>
                    <a:pt x="5874" y="5405"/>
                  </a:moveTo>
                  <a:lnTo>
                    <a:pt x="7633" y="5405"/>
                  </a:lnTo>
                  <a:cubicBezTo>
                    <a:pt x="11389" y="10804"/>
                    <a:pt x="3878" y="16200"/>
                    <a:pt x="7633" y="21600"/>
                  </a:cubicBezTo>
                  <a:cubicBezTo>
                    <a:pt x="8416" y="21600"/>
                    <a:pt x="9194" y="21600"/>
                    <a:pt x="9977" y="21600"/>
                  </a:cubicBezTo>
                  <a:cubicBezTo>
                    <a:pt x="6221" y="16200"/>
                    <a:pt x="13732" y="10804"/>
                    <a:pt x="9977" y="5405"/>
                  </a:cubicBezTo>
                  <a:lnTo>
                    <a:pt x="11736" y="5405"/>
                  </a:lnTo>
                  <a:lnTo>
                    <a:pt x="8860" y="0"/>
                  </a:lnTo>
                  <a:lnTo>
                    <a:pt x="5874" y="5405"/>
                  </a:lnTo>
                  <a:close/>
                  <a:moveTo>
                    <a:pt x="11736" y="5405"/>
                  </a:moveTo>
                  <a:lnTo>
                    <a:pt x="13496" y="5405"/>
                  </a:lnTo>
                  <a:cubicBezTo>
                    <a:pt x="17252" y="10804"/>
                    <a:pt x="9741" y="16200"/>
                    <a:pt x="13496" y="21600"/>
                  </a:cubicBezTo>
                  <a:cubicBezTo>
                    <a:pt x="14279" y="21600"/>
                    <a:pt x="15067" y="21600"/>
                    <a:pt x="15850" y="21600"/>
                  </a:cubicBezTo>
                  <a:cubicBezTo>
                    <a:pt x="12094" y="16200"/>
                    <a:pt x="19605" y="10804"/>
                    <a:pt x="15850" y="5405"/>
                  </a:cubicBezTo>
                  <a:lnTo>
                    <a:pt x="17610" y="5405"/>
                  </a:lnTo>
                  <a:lnTo>
                    <a:pt x="14723" y="0"/>
                  </a:lnTo>
                  <a:lnTo>
                    <a:pt x="11736" y="5405"/>
                  </a:lnTo>
                  <a:close/>
                </a:path>
              </a:pathLst>
            </a:custGeom>
            <a:solidFill>
              <a:schemeClr val="tx1">
                <a:alpha val="79000"/>
              </a:schemeClr>
            </a:solidFill>
            <a:ln w="12700" cap="flat">
              <a:noFill/>
              <a:miter lim="400000"/>
            </a:ln>
            <a:effectLst/>
          </p:spPr>
          <p:txBody>
            <a:bodyPr lIns="45718" tIns="45718" rIns="45718" bIns="45718" anchor="ctr"/>
            <a:lstStyle/>
            <a:p>
              <a:pPr defTabSz="914400" eaLnBrk="1" fontAlgn="auto" hangingPunct="1">
                <a:lnSpc>
                  <a:spcPct val="90000"/>
                </a:lnSpc>
                <a:spcBef>
                  <a:spcPts val="0"/>
                </a:spcBef>
                <a:spcAft>
                  <a:spcPts val="0"/>
                </a:spcAft>
                <a:defRPr sz="3000">
                  <a:solidFill>
                    <a:srgbClr val="98999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00CCCC"/>
                </a:solidFill>
                <a:effectLst>
                  <a:outerShdw blurRad="38100" dist="12700" dir="5400000" rotWithShape="0">
                    <a:srgbClr val="000000">
                      <a:alpha val="50000"/>
                    </a:srgbClr>
                  </a:outerShdw>
                </a:effectLst>
                <a:latin typeface="Helvetica Neue"/>
                <a:ea typeface="Gill Sans"/>
                <a:cs typeface="Gill Sans"/>
                <a:sym typeface="Gill Sans"/>
              </a:endParaRPr>
            </a:p>
          </p:txBody>
        </p:sp>
        <p:sp>
          <p:nvSpPr>
            <p:cNvPr id="93" name="Shape 153">
              <a:extLst>
                <a:ext uri="{FF2B5EF4-FFF2-40B4-BE49-F238E27FC236}">
                  <a16:creationId xmlns:a16="http://schemas.microsoft.com/office/drawing/2014/main" xmlns="" id="{D9316BF0-0DF6-4101-B9CE-7A27605EDF0F}"/>
                </a:ext>
              </a:extLst>
            </p:cNvPr>
            <p:cNvSpPr/>
            <p:nvPr/>
          </p:nvSpPr>
          <p:spPr bwMode="auto">
            <a:xfrm>
              <a:off x="1452563" y="2234883"/>
              <a:ext cx="1243012" cy="147753"/>
            </a:xfrm>
            <a:prstGeom prst="rect">
              <a:avLst/>
            </a:prstGeom>
            <a:noFill/>
            <a:ln w="12700" cap="flat">
              <a:noFill/>
              <a:miter lim="400000"/>
            </a:ln>
            <a:effectLst/>
            <a:extLst/>
          </p:spPr>
          <p:txBody>
            <a:bodyPr lIns="0" tIns="0" rIns="0" bIns="0" anchor="ctr">
              <a:spAutoFit/>
            </a:bodyPr>
            <a:lstStyle>
              <a:lvl1pPr algn="ctr" defTabSz="584200">
                <a:lnSpc>
                  <a:spcPct val="80000"/>
                </a:lnSpc>
                <a:defRPr sz="2500" cap="all">
                  <a:solidFill>
                    <a:srgbClr val="98999F"/>
                  </a:solidFill>
                  <a:latin typeface="Avenir Light"/>
                  <a:ea typeface="Avenir Light"/>
                  <a:cs typeface="Avenir Light"/>
                  <a:sym typeface="Avenir Light"/>
                </a:defRPr>
              </a:lvl1pPr>
            </a:lstStyle>
            <a:p>
              <a:pPr eaLnBrk="1" fontAlgn="auto" hangingPunct="1">
                <a:spcBef>
                  <a:spcPts val="0"/>
                </a:spcBef>
                <a:spcAft>
                  <a:spcPts val="0"/>
                </a:spcAft>
                <a:defRPr/>
              </a:pPr>
              <a:r>
                <a:rPr lang="es-MX" sz="1200" dirty="0" err="1">
                  <a:solidFill>
                    <a:srgbClr val="00CCCC"/>
                  </a:solidFill>
                  <a:latin typeface="Helvetica Light"/>
                  <a:ea typeface="MS PGothic" charset="0"/>
                  <a:cs typeface="Helvetica Light"/>
                </a:rPr>
                <a:t>Housing</a:t>
              </a:r>
              <a:endParaRPr sz="1200" dirty="0">
                <a:solidFill>
                  <a:srgbClr val="00CCCC"/>
                </a:solidFill>
                <a:latin typeface="Helvetica Light"/>
                <a:ea typeface="MS PGothic" charset="0"/>
                <a:cs typeface="Helvetica Light"/>
              </a:endParaRPr>
            </a:p>
          </p:txBody>
        </p:sp>
        <p:sp>
          <p:nvSpPr>
            <p:cNvPr id="94" name="Shape 154">
              <a:extLst>
                <a:ext uri="{FF2B5EF4-FFF2-40B4-BE49-F238E27FC236}">
                  <a16:creationId xmlns:a16="http://schemas.microsoft.com/office/drawing/2014/main" xmlns="" id="{21C3236E-FBA7-44EB-819F-5263393CD232}"/>
                </a:ext>
              </a:extLst>
            </p:cNvPr>
            <p:cNvSpPr/>
            <p:nvPr/>
          </p:nvSpPr>
          <p:spPr bwMode="auto">
            <a:xfrm>
              <a:off x="1792288" y="1667699"/>
              <a:ext cx="563562" cy="506811"/>
            </a:xfrm>
            <a:custGeom>
              <a:avLst/>
              <a:gdLst/>
              <a:ahLst/>
              <a:cxnLst>
                <a:cxn ang="0">
                  <a:pos x="wd2" y="hd2"/>
                </a:cxn>
                <a:cxn ang="5400000">
                  <a:pos x="wd2" y="hd2"/>
                </a:cxn>
                <a:cxn ang="10800000">
                  <a:pos x="wd2" y="hd2"/>
                </a:cxn>
                <a:cxn ang="16200000">
                  <a:pos x="wd2" y="hd2"/>
                </a:cxn>
              </a:cxnLst>
              <a:rect l="0" t="0" r="r" b="b"/>
              <a:pathLst>
                <a:path w="21600" h="21600" extrusionOk="0">
                  <a:moveTo>
                    <a:pt x="15282" y="19717"/>
                  </a:moveTo>
                  <a:lnTo>
                    <a:pt x="12300" y="19717"/>
                  </a:lnTo>
                  <a:lnTo>
                    <a:pt x="12300" y="13145"/>
                  </a:lnTo>
                  <a:lnTo>
                    <a:pt x="15282" y="13145"/>
                  </a:lnTo>
                  <a:cubicBezTo>
                    <a:pt x="15282" y="13145"/>
                    <a:pt x="15282" y="19717"/>
                    <a:pt x="15282" y="19717"/>
                  </a:cubicBezTo>
                  <a:close/>
                  <a:moveTo>
                    <a:pt x="8660" y="13606"/>
                  </a:moveTo>
                  <a:lnTo>
                    <a:pt x="5678" y="13606"/>
                  </a:lnTo>
                  <a:lnTo>
                    <a:pt x="5678" y="10338"/>
                  </a:lnTo>
                  <a:lnTo>
                    <a:pt x="8660" y="10338"/>
                  </a:lnTo>
                  <a:cubicBezTo>
                    <a:pt x="8660" y="10338"/>
                    <a:pt x="8660" y="13606"/>
                    <a:pt x="8660" y="13606"/>
                  </a:cubicBezTo>
                  <a:close/>
                  <a:moveTo>
                    <a:pt x="19140" y="8381"/>
                  </a:moveTo>
                  <a:lnTo>
                    <a:pt x="21600" y="8381"/>
                  </a:lnTo>
                  <a:lnTo>
                    <a:pt x="17556" y="5243"/>
                  </a:lnTo>
                  <a:lnTo>
                    <a:pt x="17556" y="960"/>
                  </a:lnTo>
                  <a:lnTo>
                    <a:pt x="15063" y="960"/>
                  </a:lnTo>
                  <a:lnTo>
                    <a:pt x="15063" y="3308"/>
                  </a:lnTo>
                  <a:lnTo>
                    <a:pt x="10800" y="0"/>
                  </a:lnTo>
                  <a:lnTo>
                    <a:pt x="0" y="8381"/>
                  </a:lnTo>
                  <a:lnTo>
                    <a:pt x="2460" y="8381"/>
                  </a:lnTo>
                  <a:lnTo>
                    <a:pt x="2460" y="19717"/>
                  </a:lnTo>
                  <a:lnTo>
                    <a:pt x="859" y="19717"/>
                  </a:lnTo>
                  <a:lnTo>
                    <a:pt x="859" y="21600"/>
                  </a:lnTo>
                  <a:lnTo>
                    <a:pt x="20741" y="21600"/>
                  </a:lnTo>
                  <a:lnTo>
                    <a:pt x="20741" y="19717"/>
                  </a:lnTo>
                  <a:lnTo>
                    <a:pt x="19140" y="19717"/>
                  </a:lnTo>
                  <a:cubicBezTo>
                    <a:pt x="19140" y="19717"/>
                    <a:pt x="19140" y="8381"/>
                    <a:pt x="19140" y="8381"/>
                  </a:cubicBezTo>
                  <a:close/>
                </a:path>
              </a:pathLst>
            </a:custGeom>
            <a:solidFill>
              <a:schemeClr val="tx1">
                <a:alpha val="79000"/>
              </a:schemeClr>
            </a:solidFill>
            <a:ln w="12700" cap="flat">
              <a:noFill/>
              <a:miter lim="400000"/>
            </a:ln>
            <a:effectLst/>
          </p:spPr>
          <p:txBody>
            <a:bodyPr lIns="45718" tIns="45718" rIns="45718" bIns="45718" anchor="ctr"/>
            <a:lstStyle/>
            <a:p>
              <a:pPr defTabSz="914400" eaLnBrk="1" fontAlgn="auto" hangingPunct="1">
                <a:lnSpc>
                  <a:spcPct val="90000"/>
                </a:lnSpc>
                <a:spcBef>
                  <a:spcPts val="0"/>
                </a:spcBef>
                <a:spcAft>
                  <a:spcPts val="0"/>
                </a:spcAft>
                <a:defRPr sz="3000">
                  <a:solidFill>
                    <a:srgbClr val="98999F"/>
                  </a:solidFill>
                  <a:effectLst>
                    <a:outerShdw blurRad="38100" dist="12700" dir="5400000" rotWithShape="0">
                      <a:srgbClr val="000000">
                        <a:alpha val="50000"/>
                      </a:srgbClr>
                    </a:outerShdw>
                  </a:effectLst>
                  <a:latin typeface="Gill Sans"/>
                  <a:ea typeface="Gill Sans"/>
                  <a:cs typeface="Gill Sans"/>
                  <a:sym typeface="Gill Sans"/>
                </a:defRPr>
              </a:pPr>
              <a:endParaRPr sz="3000" kern="0">
                <a:solidFill>
                  <a:srgbClr val="00CCCC"/>
                </a:solidFill>
                <a:effectLst>
                  <a:outerShdw blurRad="38100" dist="12700" dir="5400000" rotWithShape="0">
                    <a:srgbClr val="000000">
                      <a:alpha val="50000"/>
                    </a:srgbClr>
                  </a:outerShdw>
                </a:effectLst>
                <a:latin typeface="Helvetica Neue"/>
                <a:ea typeface="Gill Sans"/>
                <a:cs typeface="Gill Sans"/>
                <a:sym typeface="Gill Sans"/>
              </a:endParaRPr>
            </a:p>
          </p:txBody>
        </p:sp>
      </p:grpSp>
      <p:sp>
        <p:nvSpPr>
          <p:cNvPr id="27657" name="Shape 141"/>
          <p:cNvSpPr>
            <a:spLocks noChangeArrowheads="1"/>
          </p:cNvSpPr>
          <p:nvPr/>
        </p:nvSpPr>
        <p:spPr bwMode="auto">
          <a:xfrm>
            <a:off x="825500" y="6092825"/>
            <a:ext cx="2057400"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nchor="ctr">
            <a:spAutoFit/>
          </a:bodyPr>
          <a:lstStyle>
            <a:lvl1pPr defTabSz="584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584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584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584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584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584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80000"/>
              </a:lnSpc>
              <a:spcBef>
                <a:spcPct val="0"/>
              </a:spcBef>
              <a:buFontTx/>
              <a:buNone/>
            </a:pPr>
            <a:r>
              <a:rPr lang="es-MX" altLang="es-MX" sz="1200">
                <a:solidFill>
                  <a:srgbClr val="00CCCC"/>
                </a:solidFill>
                <a:latin typeface="Helvetica Light" charset="0"/>
                <a:sym typeface="Avenir Light"/>
              </a:rPr>
              <a:t>Socio – Economic Development</a:t>
            </a:r>
            <a:endParaRPr lang="es-ES" altLang="es-MX" sz="1800">
              <a:solidFill>
                <a:srgbClr val="00CCCC"/>
              </a:solidFill>
              <a:latin typeface="Helvetica Light" charset="0"/>
              <a:sym typeface="Avenir Light"/>
            </a:endParaRPr>
          </a:p>
        </p:txBody>
      </p:sp>
      <p:sp>
        <p:nvSpPr>
          <p:cNvPr id="47" name="Shape 324">
            <a:extLst>
              <a:ext uri="{FF2B5EF4-FFF2-40B4-BE49-F238E27FC236}">
                <a16:creationId xmlns:a16="http://schemas.microsoft.com/office/drawing/2014/main" xmlns="" id="{6FD6CEDB-B1D3-4938-B57D-E5703CF96FBF}"/>
              </a:ext>
            </a:extLst>
          </p:cNvPr>
          <p:cNvSpPr/>
          <p:nvPr/>
        </p:nvSpPr>
        <p:spPr bwMode="auto">
          <a:xfrm>
            <a:off x="4079875" y="2708275"/>
            <a:ext cx="1228725" cy="1101725"/>
          </a:xfrm>
          <a:custGeom>
            <a:avLst/>
            <a:gdLst/>
            <a:ahLst/>
            <a:cxnLst>
              <a:cxn ang="0">
                <a:pos x="wd2" y="hd2"/>
              </a:cxn>
              <a:cxn ang="5400000">
                <a:pos x="wd2" y="hd2"/>
              </a:cxn>
              <a:cxn ang="10800000">
                <a:pos x="wd2" y="hd2"/>
              </a:cxn>
              <a:cxn ang="16200000">
                <a:pos x="wd2" y="hd2"/>
              </a:cxn>
            </a:cxnLst>
            <a:rect l="0" t="0" r="r" b="b"/>
            <a:pathLst>
              <a:path w="21600" h="21600" extrusionOk="0">
                <a:moveTo>
                  <a:pt x="5886" y="10991"/>
                </a:moveTo>
                <a:cubicBezTo>
                  <a:pt x="5886" y="9943"/>
                  <a:pt x="6462" y="9041"/>
                  <a:pt x="7280" y="8657"/>
                </a:cubicBezTo>
                <a:lnTo>
                  <a:pt x="7280" y="6570"/>
                </a:lnTo>
                <a:cubicBezTo>
                  <a:pt x="7280" y="5845"/>
                  <a:pt x="6777" y="5259"/>
                  <a:pt x="6157" y="5259"/>
                </a:cubicBezTo>
                <a:cubicBezTo>
                  <a:pt x="6071" y="5259"/>
                  <a:pt x="5979" y="5259"/>
                  <a:pt x="5886" y="5259"/>
                </a:cubicBezTo>
                <a:lnTo>
                  <a:pt x="1168" y="5259"/>
                </a:lnTo>
                <a:cubicBezTo>
                  <a:pt x="1153" y="5259"/>
                  <a:pt x="1138" y="5259"/>
                  <a:pt x="1123" y="5259"/>
                </a:cubicBezTo>
                <a:cubicBezTo>
                  <a:pt x="503" y="5259"/>
                  <a:pt x="0" y="5845"/>
                  <a:pt x="0" y="6570"/>
                </a:cubicBezTo>
                <a:lnTo>
                  <a:pt x="0" y="11797"/>
                </a:lnTo>
                <a:cubicBezTo>
                  <a:pt x="0" y="12521"/>
                  <a:pt x="503" y="13108"/>
                  <a:pt x="1123" y="13108"/>
                </a:cubicBezTo>
                <a:cubicBezTo>
                  <a:pt x="1217" y="13108"/>
                  <a:pt x="1307" y="13091"/>
                  <a:pt x="1394" y="13065"/>
                </a:cubicBezTo>
                <a:lnTo>
                  <a:pt x="1394" y="20289"/>
                </a:lnTo>
                <a:cubicBezTo>
                  <a:pt x="1394" y="21013"/>
                  <a:pt x="1897" y="21600"/>
                  <a:pt x="2517" y="21600"/>
                </a:cubicBezTo>
                <a:cubicBezTo>
                  <a:pt x="3137" y="21600"/>
                  <a:pt x="3640" y="21013"/>
                  <a:pt x="3640" y="20289"/>
                </a:cubicBezTo>
                <a:cubicBezTo>
                  <a:pt x="3640" y="21013"/>
                  <a:pt x="4143" y="21600"/>
                  <a:pt x="4763" y="21600"/>
                </a:cubicBezTo>
                <a:cubicBezTo>
                  <a:pt x="5383" y="21600"/>
                  <a:pt x="5886" y="21013"/>
                  <a:pt x="5886" y="20289"/>
                </a:cubicBezTo>
                <a:cubicBezTo>
                  <a:pt x="5886" y="20289"/>
                  <a:pt x="5886" y="10991"/>
                  <a:pt x="5886" y="10991"/>
                </a:cubicBezTo>
                <a:close/>
                <a:moveTo>
                  <a:pt x="21600" y="6570"/>
                </a:moveTo>
                <a:cubicBezTo>
                  <a:pt x="21600" y="5845"/>
                  <a:pt x="21097" y="5259"/>
                  <a:pt x="20477" y="5259"/>
                </a:cubicBezTo>
                <a:cubicBezTo>
                  <a:pt x="20391" y="5259"/>
                  <a:pt x="20299" y="5259"/>
                  <a:pt x="20206" y="5259"/>
                </a:cubicBezTo>
                <a:lnTo>
                  <a:pt x="15488" y="5259"/>
                </a:lnTo>
                <a:cubicBezTo>
                  <a:pt x="15473" y="5259"/>
                  <a:pt x="15458" y="5259"/>
                  <a:pt x="15443" y="5259"/>
                </a:cubicBezTo>
                <a:cubicBezTo>
                  <a:pt x="14823" y="5259"/>
                  <a:pt x="14320" y="5845"/>
                  <a:pt x="14320" y="6570"/>
                </a:cubicBezTo>
                <a:lnTo>
                  <a:pt x="14320" y="8657"/>
                </a:lnTo>
                <a:cubicBezTo>
                  <a:pt x="15138" y="9041"/>
                  <a:pt x="15714" y="9942"/>
                  <a:pt x="15714" y="10991"/>
                </a:cubicBezTo>
                <a:lnTo>
                  <a:pt x="15714" y="20289"/>
                </a:lnTo>
                <a:cubicBezTo>
                  <a:pt x="15714" y="21013"/>
                  <a:pt x="16217" y="21600"/>
                  <a:pt x="16837" y="21600"/>
                </a:cubicBezTo>
                <a:cubicBezTo>
                  <a:pt x="17457" y="21600"/>
                  <a:pt x="17960" y="21013"/>
                  <a:pt x="17960" y="20289"/>
                </a:cubicBezTo>
                <a:cubicBezTo>
                  <a:pt x="17960" y="21013"/>
                  <a:pt x="18463" y="21600"/>
                  <a:pt x="19083" y="21600"/>
                </a:cubicBezTo>
                <a:cubicBezTo>
                  <a:pt x="19703" y="21600"/>
                  <a:pt x="20206" y="21013"/>
                  <a:pt x="20206" y="20289"/>
                </a:cubicBezTo>
                <a:lnTo>
                  <a:pt x="20206" y="13065"/>
                </a:lnTo>
                <a:cubicBezTo>
                  <a:pt x="20293" y="13091"/>
                  <a:pt x="20383" y="13108"/>
                  <a:pt x="20477" y="13108"/>
                </a:cubicBezTo>
                <a:cubicBezTo>
                  <a:pt x="21097" y="13108"/>
                  <a:pt x="21600" y="12521"/>
                  <a:pt x="21600" y="11797"/>
                </a:cubicBezTo>
                <a:lnTo>
                  <a:pt x="21600" y="9151"/>
                </a:lnTo>
                <a:cubicBezTo>
                  <a:pt x="21600" y="9151"/>
                  <a:pt x="21600" y="6570"/>
                  <a:pt x="21600" y="6570"/>
                </a:cubicBezTo>
                <a:close/>
                <a:moveTo>
                  <a:pt x="17960" y="4190"/>
                </a:moveTo>
                <a:cubicBezTo>
                  <a:pt x="18951" y="4190"/>
                  <a:pt x="19755" y="3252"/>
                  <a:pt x="19755" y="2095"/>
                </a:cubicBezTo>
                <a:cubicBezTo>
                  <a:pt x="19755" y="937"/>
                  <a:pt x="18951" y="0"/>
                  <a:pt x="17960" y="0"/>
                </a:cubicBezTo>
                <a:cubicBezTo>
                  <a:pt x="16969" y="0"/>
                  <a:pt x="16165" y="937"/>
                  <a:pt x="16165" y="2095"/>
                </a:cubicBezTo>
                <a:cubicBezTo>
                  <a:pt x="16165" y="3252"/>
                  <a:pt x="16969" y="4190"/>
                  <a:pt x="17960" y="4190"/>
                </a:cubicBezTo>
                <a:close/>
                <a:moveTo>
                  <a:pt x="1845" y="2095"/>
                </a:moveTo>
                <a:cubicBezTo>
                  <a:pt x="1845" y="937"/>
                  <a:pt x="2649" y="0"/>
                  <a:pt x="3640" y="0"/>
                </a:cubicBezTo>
                <a:cubicBezTo>
                  <a:pt x="4631" y="0"/>
                  <a:pt x="5435" y="937"/>
                  <a:pt x="5435" y="2095"/>
                </a:cubicBezTo>
                <a:cubicBezTo>
                  <a:pt x="5435" y="3252"/>
                  <a:pt x="4631" y="4190"/>
                  <a:pt x="3640" y="4190"/>
                </a:cubicBezTo>
                <a:cubicBezTo>
                  <a:pt x="2649" y="4190"/>
                  <a:pt x="1845" y="3252"/>
                  <a:pt x="1845" y="2095"/>
                </a:cubicBezTo>
                <a:close/>
              </a:path>
            </a:pathLst>
          </a:custGeom>
          <a:solidFill>
            <a:srgbClr val="00CCCC"/>
          </a:solidFill>
          <a:ln w="12700" cap="flat">
            <a:solidFill>
              <a:srgbClr val="00CCCC"/>
            </a:solidFill>
            <a:miter lim="400000"/>
          </a:ln>
          <a:effectLst/>
        </p:spPr>
        <p:txBody>
          <a:bodyPr lIns="45718" tIns="45718" rIns="45718" bIns="45718" anchor="ct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solidFill>
                <a:srgbClr val="00CCCC"/>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8" name="Shape 325">
            <a:extLst>
              <a:ext uri="{FF2B5EF4-FFF2-40B4-BE49-F238E27FC236}">
                <a16:creationId xmlns:a16="http://schemas.microsoft.com/office/drawing/2014/main" xmlns="" id="{F240F954-306B-4BBD-B024-71556544CD9F}"/>
              </a:ext>
            </a:extLst>
          </p:cNvPr>
          <p:cNvSpPr/>
          <p:nvPr/>
        </p:nvSpPr>
        <p:spPr bwMode="auto">
          <a:xfrm>
            <a:off x="4476750" y="2938463"/>
            <a:ext cx="412750" cy="1101725"/>
          </a:xfrm>
          <a:custGeom>
            <a:avLst/>
            <a:gdLst/>
            <a:ahLst/>
            <a:cxnLst>
              <a:cxn ang="0">
                <a:pos x="wd2" y="hd2"/>
              </a:cxn>
              <a:cxn ang="5400000">
                <a:pos x="wd2" y="hd2"/>
              </a:cxn>
              <a:cxn ang="10800000">
                <a:pos x="wd2" y="hd2"/>
              </a:cxn>
              <a:cxn ang="16200000">
                <a:pos x="wd2" y="hd2"/>
              </a:cxn>
            </a:cxnLst>
            <a:rect l="0" t="0" r="r" b="b"/>
            <a:pathLst>
              <a:path w="21600" h="21600" extrusionOk="0">
                <a:moveTo>
                  <a:pt x="21600" y="6570"/>
                </a:moveTo>
                <a:cubicBezTo>
                  <a:pt x="21600" y="5845"/>
                  <a:pt x="20108" y="5259"/>
                  <a:pt x="18268" y="5259"/>
                </a:cubicBezTo>
                <a:cubicBezTo>
                  <a:pt x="18013" y="5259"/>
                  <a:pt x="17740" y="5259"/>
                  <a:pt x="17464" y="5259"/>
                </a:cubicBezTo>
                <a:lnTo>
                  <a:pt x="3465" y="5259"/>
                </a:lnTo>
                <a:cubicBezTo>
                  <a:pt x="3422" y="5259"/>
                  <a:pt x="3376" y="5259"/>
                  <a:pt x="3332" y="5259"/>
                </a:cubicBezTo>
                <a:cubicBezTo>
                  <a:pt x="1492" y="5259"/>
                  <a:pt x="0" y="5845"/>
                  <a:pt x="0" y="6570"/>
                </a:cubicBezTo>
                <a:lnTo>
                  <a:pt x="1" y="9151"/>
                </a:lnTo>
                <a:lnTo>
                  <a:pt x="0" y="11797"/>
                </a:lnTo>
                <a:cubicBezTo>
                  <a:pt x="0" y="12521"/>
                  <a:pt x="1492" y="13108"/>
                  <a:pt x="3332" y="13108"/>
                </a:cubicBezTo>
                <a:cubicBezTo>
                  <a:pt x="3611" y="13108"/>
                  <a:pt x="3877" y="13091"/>
                  <a:pt x="4136" y="13065"/>
                </a:cubicBezTo>
                <a:lnTo>
                  <a:pt x="4136" y="20289"/>
                </a:lnTo>
                <a:cubicBezTo>
                  <a:pt x="4137" y="21014"/>
                  <a:pt x="5628" y="21600"/>
                  <a:pt x="7468" y="21600"/>
                </a:cubicBezTo>
                <a:cubicBezTo>
                  <a:pt x="9308" y="21600"/>
                  <a:pt x="10800" y="21013"/>
                  <a:pt x="10800" y="20289"/>
                </a:cubicBezTo>
                <a:cubicBezTo>
                  <a:pt x="10801" y="21014"/>
                  <a:pt x="12292" y="21600"/>
                  <a:pt x="14132" y="21600"/>
                </a:cubicBezTo>
                <a:cubicBezTo>
                  <a:pt x="15972" y="21600"/>
                  <a:pt x="17464" y="21013"/>
                  <a:pt x="17464" y="20289"/>
                </a:cubicBezTo>
                <a:lnTo>
                  <a:pt x="17464" y="13065"/>
                </a:lnTo>
                <a:cubicBezTo>
                  <a:pt x="17723" y="13091"/>
                  <a:pt x="17989" y="13108"/>
                  <a:pt x="18268" y="13108"/>
                </a:cubicBezTo>
                <a:cubicBezTo>
                  <a:pt x="20108" y="13108"/>
                  <a:pt x="21600" y="12521"/>
                  <a:pt x="21600" y="11797"/>
                </a:cubicBezTo>
                <a:lnTo>
                  <a:pt x="21599" y="9151"/>
                </a:lnTo>
                <a:cubicBezTo>
                  <a:pt x="21599" y="9151"/>
                  <a:pt x="21600" y="6570"/>
                  <a:pt x="21600" y="6570"/>
                </a:cubicBezTo>
                <a:close/>
                <a:moveTo>
                  <a:pt x="5473" y="2095"/>
                </a:moveTo>
                <a:cubicBezTo>
                  <a:pt x="5473" y="937"/>
                  <a:pt x="7859" y="0"/>
                  <a:pt x="10800" y="0"/>
                </a:cubicBezTo>
                <a:cubicBezTo>
                  <a:pt x="13740" y="0"/>
                  <a:pt x="16126" y="937"/>
                  <a:pt x="16126" y="2095"/>
                </a:cubicBezTo>
                <a:cubicBezTo>
                  <a:pt x="16126" y="3252"/>
                  <a:pt x="13740" y="4190"/>
                  <a:pt x="10800" y="4190"/>
                </a:cubicBezTo>
                <a:cubicBezTo>
                  <a:pt x="7859" y="4190"/>
                  <a:pt x="5473" y="3252"/>
                  <a:pt x="5473" y="2095"/>
                </a:cubicBezTo>
                <a:close/>
              </a:path>
            </a:pathLst>
          </a:custGeom>
          <a:solidFill>
            <a:srgbClr val="00CCCC"/>
          </a:solidFill>
          <a:ln w="12700" cap="flat">
            <a:solidFill>
              <a:srgbClr val="00CCCC"/>
            </a:solidFill>
            <a:miter lim="400000"/>
          </a:ln>
          <a:effectLst/>
        </p:spPr>
        <p:txBody>
          <a:bodyPr lIns="45718" tIns="45718" rIns="45718" bIns="45718" anchor="ct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00CCCC"/>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7660" name="Agrupar 63"/>
          <p:cNvGrpSpPr>
            <a:grpSpLocks/>
          </p:cNvGrpSpPr>
          <p:nvPr/>
        </p:nvGrpSpPr>
        <p:grpSpPr bwMode="auto">
          <a:xfrm>
            <a:off x="5618163" y="5621338"/>
            <a:ext cx="1244600" cy="655637"/>
            <a:chOff x="7047707" y="3998394"/>
            <a:chExt cx="1244600" cy="656350"/>
          </a:xfrm>
        </p:grpSpPr>
        <p:sp>
          <p:nvSpPr>
            <p:cNvPr id="83" name="Shape 126">
              <a:extLst>
                <a:ext uri="{FF2B5EF4-FFF2-40B4-BE49-F238E27FC236}">
                  <a16:creationId xmlns:a16="http://schemas.microsoft.com/office/drawing/2014/main" xmlns="" id="{922B7FD2-4E3C-436B-99AA-2DD3925FA559}"/>
                </a:ext>
              </a:extLst>
            </p:cNvPr>
            <p:cNvSpPr/>
            <p:nvPr/>
          </p:nvSpPr>
          <p:spPr bwMode="auto">
            <a:xfrm>
              <a:off x="7047707" y="4506946"/>
              <a:ext cx="1244600" cy="147798"/>
            </a:xfrm>
            <a:prstGeom prst="rect">
              <a:avLst/>
            </a:prstGeom>
            <a:noFill/>
            <a:ln w="12700" cap="flat">
              <a:noFill/>
              <a:miter lim="400000"/>
            </a:ln>
            <a:effectLst/>
            <a:extLst/>
          </p:spPr>
          <p:txBody>
            <a:bodyPr lIns="0" tIns="0" rIns="0" bIns="0" anchor="ctr">
              <a:spAutoFit/>
            </a:bodyPr>
            <a:lstStyle>
              <a:lvl1pPr algn="ctr" defTabSz="584200">
                <a:lnSpc>
                  <a:spcPct val="80000"/>
                </a:lnSpc>
                <a:defRPr sz="2000" cap="all">
                  <a:solidFill>
                    <a:srgbClr val="98999F"/>
                  </a:solidFill>
                  <a:latin typeface="Avenir Light"/>
                  <a:ea typeface="Avenir Light"/>
                  <a:cs typeface="Avenir Light"/>
                  <a:sym typeface="Avenir Light"/>
                </a:defRPr>
              </a:lvl1pPr>
            </a:lstStyle>
            <a:p>
              <a:pPr eaLnBrk="1" fontAlgn="auto" hangingPunct="1">
                <a:spcBef>
                  <a:spcPts val="0"/>
                </a:spcBef>
                <a:spcAft>
                  <a:spcPts val="0"/>
                </a:spcAft>
                <a:defRPr/>
              </a:pPr>
              <a:r>
                <a:rPr lang="es-MX" sz="1200" dirty="0" err="1">
                  <a:solidFill>
                    <a:srgbClr val="00CCCC"/>
                  </a:solidFill>
                  <a:latin typeface="Helvetica Light"/>
                  <a:ea typeface="MS PGothic" charset="0"/>
                  <a:cs typeface="Helvetica Light"/>
                </a:rPr>
                <a:t>Mobility</a:t>
              </a:r>
              <a:endParaRPr sz="1200" dirty="0">
                <a:solidFill>
                  <a:srgbClr val="00CCCC"/>
                </a:solidFill>
                <a:latin typeface="Helvetica Light"/>
                <a:ea typeface="MS PGothic" charset="0"/>
                <a:cs typeface="Helvetica Light"/>
              </a:endParaRPr>
            </a:p>
          </p:txBody>
        </p:sp>
        <p:pic>
          <p:nvPicPr>
            <p:cNvPr id="27680" name="Imagen 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59244" y="3998394"/>
              <a:ext cx="750502" cy="36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661" name="Agrupar 62"/>
          <p:cNvGrpSpPr>
            <a:grpSpLocks/>
          </p:cNvGrpSpPr>
          <p:nvPr/>
        </p:nvGrpSpPr>
        <p:grpSpPr bwMode="auto">
          <a:xfrm>
            <a:off x="7532688" y="4024313"/>
            <a:ext cx="1243012" cy="836612"/>
            <a:chOff x="6999833" y="1968500"/>
            <a:chExt cx="1243013" cy="836414"/>
          </a:xfrm>
        </p:grpSpPr>
        <p:sp>
          <p:nvSpPr>
            <p:cNvPr id="106" name="Shape 138">
              <a:extLst>
                <a:ext uri="{FF2B5EF4-FFF2-40B4-BE49-F238E27FC236}">
                  <a16:creationId xmlns:a16="http://schemas.microsoft.com/office/drawing/2014/main" xmlns="" id="{10E020D4-34AD-4868-AC12-90645F195D3E}"/>
                </a:ext>
              </a:extLst>
            </p:cNvPr>
            <p:cNvSpPr/>
            <p:nvPr/>
          </p:nvSpPr>
          <p:spPr bwMode="auto">
            <a:xfrm>
              <a:off x="6999833" y="2657312"/>
              <a:ext cx="1243013" cy="147602"/>
            </a:xfrm>
            <a:prstGeom prst="rect">
              <a:avLst/>
            </a:prstGeom>
            <a:noFill/>
            <a:ln w="12700" cap="flat">
              <a:noFill/>
              <a:miter lim="400000"/>
            </a:ln>
            <a:effectLst/>
            <a:extLst/>
          </p:spPr>
          <p:txBody>
            <a:bodyPr lIns="0" tIns="0" rIns="0" bIns="0" anchor="ctr">
              <a:spAutoFit/>
            </a:bodyPr>
            <a:lstStyle>
              <a:lvl1pPr algn="ctr" defTabSz="584200">
                <a:lnSpc>
                  <a:spcPct val="80000"/>
                </a:lnSpc>
                <a:defRPr sz="2000" cap="all">
                  <a:solidFill>
                    <a:srgbClr val="98999F"/>
                  </a:solidFill>
                  <a:latin typeface="Avenir Light"/>
                  <a:ea typeface="Avenir Light"/>
                  <a:cs typeface="Avenir Light"/>
                  <a:sym typeface="Avenir Light"/>
                </a:defRPr>
              </a:lvl1pPr>
            </a:lstStyle>
            <a:p>
              <a:pPr eaLnBrk="1" fontAlgn="auto" hangingPunct="1">
                <a:spcBef>
                  <a:spcPts val="0"/>
                </a:spcBef>
                <a:spcAft>
                  <a:spcPts val="0"/>
                </a:spcAft>
                <a:defRPr/>
              </a:pPr>
              <a:r>
                <a:rPr lang="es-MX" sz="1200" dirty="0" err="1">
                  <a:solidFill>
                    <a:srgbClr val="00CCCC"/>
                  </a:solidFill>
                  <a:latin typeface="Helvetica Light"/>
                  <a:ea typeface="MS PGothic" charset="0"/>
                  <a:cs typeface="Helvetica Light"/>
                </a:rPr>
                <a:t>Health</a:t>
              </a:r>
              <a:endParaRPr sz="1200" dirty="0">
                <a:solidFill>
                  <a:srgbClr val="00CCCC"/>
                </a:solidFill>
                <a:latin typeface="Helvetica Light"/>
                <a:ea typeface="MS PGothic" charset="0"/>
                <a:cs typeface="Helvetica Light"/>
              </a:endParaRPr>
            </a:p>
          </p:txBody>
        </p:sp>
        <p:pic>
          <p:nvPicPr>
            <p:cNvPr id="27678" name="Imagen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2118" y="1968500"/>
              <a:ext cx="438444" cy="620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662" name="Agrupar 64"/>
          <p:cNvGrpSpPr>
            <a:grpSpLocks/>
          </p:cNvGrpSpPr>
          <p:nvPr/>
        </p:nvGrpSpPr>
        <p:grpSpPr bwMode="auto">
          <a:xfrm>
            <a:off x="7445375" y="2312988"/>
            <a:ext cx="1536700" cy="796925"/>
            <a:chOff x="6279357" y="5132326"/>
            <a:chExt cx="1536700" cy="797712"/>
          </a:xfrm>
        </p:grpSpPr>
        <p:sp>
          <p:nvSpPr>
            <p:cNvPr id="52" name="Shape 141">
              <a:extLst>
                <a:ext uri="{FF2B5EF4-FFF2-40B4-BE49-F238E27FC236}">
                  <a16:creationId xmlns:a16="http://schemas.microsoft.com/office/drawing/2014/main" xmlns="" id="{054C2EFF-5F1B-4B17-BE7E-AC51484B1033}"/>
                </a:ext>
              </a:extLst>
            </p:cNvPr>
            <p:cNvSpPr/>
            <p:nvPr/>
          </p:nvSpPr>
          <p:spPr bwMode="auto">
            <a:xfrm>
              <a:off x="6279357" y="5782254"/>
              <a:ext cx="1536700" cy="147784"/>
            </a:xfrm>
            <a:prstGeom prst="rect">
              <a:avLst/>
            </a:prstGeom>
            <a:noFill/>
            <a:ln w="12700" cap="flat">
              <a:noFill/>
              <a:miter lim="400000"/>
            </a:ln>
            <a:effectLst/>
            <a:extLst/>
          </p:spPr>
          <p:txBody>
            <a:bodyPr lIns="0" tIns="0" rIns="0" bIns="0" anchor="ctr">
              <a:spAutoFit/>
            </a:bodyPr>
            <a:lstStyle>
              <a:lvl1pPr algn="ctr" defTabSz="584200">
                <a:lnSpc>
                  <a:spcPct val="80000"/>
                </a:lnSpc>
                <a:defRPr sz="2400" cap="all">
                  <a:solidFill>
                    <a:srgbClr val="98999F"/>
                  </a:solidFill>
                  <a:latin typeface="Avenir Light"/>
                  <a:ea typeface="Avenir Light"/>
                  <a:cs typeface="Avenir Light"/>
                  <a:sym typeface="Avenir Light"/>
                </a:defRPr>
              </a:lvl1pPr>
            </a:lstStyle>
            <a:p>
              <a:pPr eaLnBrk="1" fontAlgn="auto" hangingPunct="1">
                <a:spcBef>
                  <a:spcPts val="0"/>
                </a:spcBef>
                <a:spcAft>
                  <a:spcPts val="0"/>
                </a:spcAft>
                <a:defRPr/>
              </a:pPr>
              <a:r>
                <a:rPr lang="es-MX" sz="1200" dirty="0">
                  <a:solidFill>
                    <a:srgbClr val="00CCCC"/>
                  </a:solidFill>
                  <a:latin typeface="Helvetica Light"/>
                  <a:ea typeface="MS PGothic" charset="0"/>
                  <a:cs typeface="Helvetica Light"/>
                </a:rPr>
                <a:t>Culture</a:t>
              </a:r>
              <a:endParaRPr sz="1200" dirty="0">
                <a:solidFill>
                  <a:srgbClr val="00CCCC"/>
                </a:solidFill>
                <a:latin typeface="Helvetica Light"/>
                <a:ea typeface="MS PGothic" charset="0"/>
                <a:cs typeface="Helvetica Light"/>
              </a:endParaRPr>
            </a:p>
          </p:txBody>
        </p:sp>
        <p:pic>
          <p:nvPicPr>
            <p:cNvPr id="27676" name="Imagen 4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67218" y="5132326"/>
              <a:ext cx="633302" cy="46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7663" name="Agrupar 61"/>
          <p:cNvGrpSpPr>
            <a:grpSpLocks/>
          </p:cNvGrpSpPr>
          <p:nvPr/>
        </p:nvGrpSpPr>
        <p:grpSpPr bwMode="auto">
          <a:xfrm>
            <a:off x="7335838" y="1036638"/>
            <a:ext cx="1243012" cy="685800"/>
            <a:chOff x="6494464" y="952499"/>
            <a:chExt cx="1243013" cy="686195"/>
          </a:xfrm>
        </p:grpSpPr>
        <p:sp>
          <p:nvSpPr>
            <p:cNvPr id="81" name="Shape 124">
              <a:extLst>
                <a:ext uri="{FF2B5EF4-FFF2-40B4-BE49-F238E27FC236}">
                  <a16:creationId xmlns:a16="http://schemas.microsoft.com/office/drawing/2014/main" xmlns="" id="{E9381FCD-59AD-4DD5-B9B2-DA790A68F987}"/>
                </a:ext>
              </a:extLst>
            </p:cNvPr>
            <p:cNvSpPr/>
            <p:nvPr/>
          </p:nvSpPr>
          <p:spPr bwMode="auto">
            <a:xfrm>
              <a:off x="6494464" y="1490971"/>
              <a:ext cx="1243013" cy="147723"/>
            </a:xfrm>
            <a:prstGeom prst="rect">
              <a:avLst/>
            </a:prstGeom>
            <a:noFill/>
            <a:ln w="12700" cap="flat">
              <a:noFill/>
              <a:miter lim="400000"/>
            </a:ln>
            <a:effectLst/>
            <a:extLst/>
          </p:spPr>
          <p:txBody>
            <a:bodyPr lIns="0" tIns="0" rIns="0" bIns="0" anchor="ctr">
              <a:spAutoFit/>
            </a:bodyPr>
            <a:lstStyle>
              <a:lvl1pPr algn="ctr" defTabSz="584200">
                <a:lnSpc>
                  <a:spcPct val="80000"/>
                </a:lnSpc>
                <a:defRPr sz="2000" cap="all">
                  <a:solidFill>
                    <a:srgbClr val="98999F"/>
                  </a:solidFill>
                  <a:latin typeface="Avenir Light"/>
                  <a:ea typeface="Avenir Light"/>
                  <a:cs typeface="Avenir Light"/>
                  <a:sym typeface="Avenir Light"/>
                </a:defRPr>
              </a:lvl1pPr>
            </a:lstStyle>
            <a:p>
              <a:pPr eaLnBrk="1" fontAlgn="auto" hangingPunct="1">
                <a:spcBef>
                  <a:spcPts val="0"/>
                </a:spcBef>
                <a:spcAft>
                  <a:spcPts val="0"/>
                </a:spcAft>
                <a:defRPr/>
              </a:pPr>
              <a:r>
                <a:rPr lang="es-MX" sz="1200" dirty="0">
                  <a:solidFill>
                    <a:srgbClr val="00CCCC"/>
                  </a:solidFill>
                  <a:latin typeface="Helvetica Light"/>
                  <a:ea typeface="MS PGothic" charset="0"/>
                  <a:cs typeface="Helvetica Light"/>
                </a:rPr>
                <a:t>Security</a:t>
              </a:r>
              <a:endParaRPr sz="1200" dirty="0">
                <a:solidFill>
                  <a:srgbClr val="00CCCC"/>
                </a:solidFill>
                <a:latin typeface="Helvetica Light"/>
                <a:ea typeface="MS PGothic" charset="0"/>
                <a:cs typeface="Helvetica Light"/>
              </a:endParaRPr>
            </a:p>
          </p:txBody>
        </p:sp>
        <p:pic>
          <p:nvPicPr>
            <p:cNvPr id="27674" name="Imagen 4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8353" y="952499"/>
              <a:ext cx="553765" cy="424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40" name="Conector angular 139">
            <a:extLst>
              <a:ext uri="{FF2B5EF4-FFF2-40B4-BE49-F238E27FC236}">
                <a16:creationId xmlns:a16="http://schemas.microsoft.com/office/drawing/2014/main" xmlns="" id="{C8DA4E7F-6334-43C6-B1F5-B92014D10945}"/>
              </a:ext>
            </a:extLst>
          </p:cNvPr>
          <p:cNvCxnSpPr/>
          <p:nvPr/>
        </p:nvCxnSpPr>
        <p:spPr>
          <a:xfrm>
            <a:off x="1716088" y="1597025"/>
            <a:ext cx="4532312" cy="3792538"/>
          </a:xfrm>
          <a:prstGeom prst="bentConnector3">
            <a:avLst>
              <a:gd name="adj1" fmla="val 2873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164" name="Conector angular 163">
            <a:extLst>
              <a:ext uri="{FF2B5EF4-FFF2-40B4-BE49-F238E27FC236}">
                <a16:creationId xmlns:a16="http://schemas.microsoft.com/office/drawing/2014/main" xmlns="" id="{93946E6B-DA64-4919-B3E2-93F9AC0E3061}"/>
              </a:ext>
            </a:extLst>
          </p:cNvPr>
          <p:cNvCxnSpPr/>
          <p:nvPr/>
        </p:nvCxnSpPr>
        <p:spPr>
          <a:xfrm rot="5400000" flipH="1" flipV="1">
            <a:off x="1945482" y="1772444"/>
            <a:ext cx="2770187" cy="2727325"/>
          </a:xfrm>
          <a:prstGeom prst="bentConnector3">
            <a:avLst>
              <a:gd name="adj1" fmla="val 84790"/>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178" name="Conector angular 177">
            <a:extLst>
              <a:ext uri="{FF2B5EF4-FFF2-40B4-BE49-F238E27FC236}">
                <a16:creationId xmlns:a16="http://schemas.microsoft.com/office/drawing/2014/main" xmlns="" id="{A4409A30-73A9-4CEA-A8F8-96E80116F435}"/>
              </a:ext>
            </a:extLst>
          </p:cNvPr>
          <p:cNvCxnSpPr/>
          <p:nvPr/>
        </p:nvCxnSpPr>
        <p:spPr>
          <a:xfrm flipV="1">
            <a:off x="2551113" y="1487488"/>
            <a:ext cx="4535487" cy="4075112"/>
          </a:xfrm>
          <a:prstGeom prst="bentConnector3">
            <a:avLst>
              <a:gd name="adj1" fmla="val 77500"/>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186" name="Conector recto de flecha 185">
            <a:extLst>
              <a:ext uri="{FF2B5EF4-FFF2-40B4-BE49-F238E27FC236}">
                <a16:creationId xmlns:a16="http://schemas.microsoft.com/office/drawing/2014/main" xmlns="" id="{05AE4F29-862E-4D43-8C50-7EFE3DEFA4FF}"/>
              </a:ext>
            </a:extLst>
          </p:cNvPr>
          <p:cNvCxnSpPr/>
          <p:nvPr/>
        </p:nvCxnSpPr>
        <p:spPr>
          <a:xfrm flipV="1">
            <a:off x="3005138" y="1597025"/>
            <a:ext cx="0" cy="581025"/>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255" name="Conector recto de flecha 254">
            <a:extLst>
              <a:ext uri="{FF2B5EF4-FFF2-40B4-BE49-F238E27FC236}">
                <a16:creationId xmlns:a16="http://schemas.microsoft.com/office/drawing/2014/main" xmlns="" id="{A6D1E2CD-64FA-495C-A88B-96C184623521}"/>
              </a:ext>
            </a:extLst>
          </p:cNvPr>
          <p:cNvCxnSpPr/>
          <p:nvPr/>
        </p:nvCxnSpPr>
        <p:spPr>
          <a:xfrm flipV="1">
            <a:off x="3005138" y="2178050"/>
            <a:ext cx="0" cy="1319213"/>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257" name="Conector recto de flecha 256">
            <a:extLst>
              <a:ext uri="{FF2B5EF4-FFF2-40B4-BE49-F238E27FC236}">
                <a16:creationId xmlns:a16="http://schemas.microsoft.com/office/drawing/2014/main" xmlns="" id="{A9527D71-F79A-464A-B32A-C29B81146C76}"/>
              </a:ext>
            </a:extLst>
          </p:cNvPr>
          <p:cNvCxnSpPr/>
          <p:nvPr/>
        </p:nvCxnSpPr>
        <p:spPr>
          <a:xfrm>
            <a:off x="6089650" y="5389563"/>
            <a:ext cx="0" cy="173037"/>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261" name="Conector recto de flecha 260">
            <a:extLst>
              <a:ext uri="{FF2B5EF4-FFF2-40B4-BE49-F238E27FC236}">
                <a16:creationId xmlns:a16="http://schemas.microsoft.com/office/drawing/2014/main" xmlns="" id="{FFE4A365-E766-4B9A-AD1A-2F4964748B42}"/>
              </a:ext>
            </a:extLst>
          </p:cNvPr>
          <p:cNvCxnSpPr/>
          <p:nvPr/>
        </p:nvCxnSpPr>
        <p:spPr>
          <a:xfrm>
            <a:off x="6089650" y="4300538"/>
            <a:ext cx="1485900" cy="11112"/>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cxnSp>
        <p:nvCxnSpPr>
          <p:cNvPr id="263" name="Conector recto de flecha 262">
            <a:extLst>
              <a:ext uri="{FF2B5EF4-FFF2-40B4-BE49-F238E27FC236}">
                <a16:creationId xmlns:a16="http://schemas.microsoft.com/office/drawing/2014/main" xmlns="" id="{A2EEB8FF-C8CD-45C0-80FF-A4D9C3DDF7BE}"/>
              </a:ext>
            </a:extLst>
          </p:cNvPr>
          <p:cNvCxnSpPr/>
          <p:nvPr/>
        </p:nvCxnSpPr>
        <p:spPr>
          <a:xfrm>
            <a:off x="6089650" y="2779713"/>
            <a:ext cx="1485900" cy="0"/>
          </a:xfrm>
          <a:prstGeom prst="straightConnector1">
            <a:avLst/>
          </a:prstGeom>
          <a:ln>
            <a:solidFill>
              <a:srgbClr val="00CCCC"/>
            </a:solidFill>
            <a:prstDash val="dot"/>
            <a:headEnd type="oval"/>
            <a:tailEnd type="oval"/>
          </a:ln>
        </p:spPr>
        <p:style>
          <a:lnRef idx="1">
            <a:schemeClr val="dk1"/>
          </a:lnRef>
          <a:fillRef idx="0">
            <a:schemeClr val="dk1"/>
          </a:fillRef>
          <a:effectRef idx="0">
            <a:schemeClr val="dk1"/>
          </a:effectRef>
          <a:fontRef idx="minor">
            <a:schemeClr val="tx1"/>
          </a:fontRef>
        </p:style>
      </p:cxnSp>
      <p:grpSp>
        <p:nvGrpSpPr>
          <p:cNvPr id="234" name="Agrupar 233">
            <a:extLst>
              <a:ext uri="{FF2B5EF4-FFF2-40B4-BE49-F238E27FC236}">
                <a16:creationId xmlns:a16="http://schemas.microsoft.com/office/drawing/2014/main" xmlns="" id="{44A03D35-0A84-447E-A920-26FFEC75CC2A}"/>
              </a:ext>
            </a:extLst>
          </p:cNvPr>
          <p:cNvGrpSpPr/>
          <p:nvPr/>
        </p:nvGrpSpPr>
        <p:grpSpPr>
          <a:xfrm>
            <a:off x="1514675" y="5358193"/>
            <a:ext cx="577795" cy="626695"/>
            <a:chOff x="1157871" y="4684722"/>
            <a:chExt cx="1227932" cy="1331855"/>
          </a:xfrm>
          <a:solidFill>
            <a:schemeClr val="tx1">
              <a:lumMod val="75000"/>
              <a:lumOff val="25000"/>
            </a:schemeClr>
          </a:solidFill>
        </p:grpSpPr>
        <p:sp>
          <p:nvSpPr>
            <p:cNvPr id="273" name="Shape 324">
              <a:extLst>
                <a:ext uri="{FF2B5EF4-FFF2-40B4-BE49-F238E27FC236}">
                  <a16:creationId xmlns:a16="http://schemas.microsoft.com/office/drawing/2014/main" xmlns="" id="{EBECD6F1-437C-456B-9CCF-39C08E0AB8F4}"/>
                </a:ext>
              </a:extLst>
            </p:cNvPr>
            <p:cNvSpPr/>
            <p:nvPr/>
          </p:nvSpPr>
          <p:spPr bwMode="auto">
            <a:xfrm>
              <a:off x="1157871" y="4684722"/>
              <a:ext cx="1227932" cy="1102130"/>
            </a:xfrm>
            <a:custGeom>
              <a:avLst/>
              <a:gdLst/>
              <a:ahLst/>
              <a:cxnLst>
                <a:cxn ang="0">
                  <a:pos x="wd2" y="hd2"/>
                </a:cxn>
                <a:cxn ang="5400000">
                  <a:pos x="wd2" y="hd2"/>
                </a:cxn>
                <a:cxn ang="10800000">
                  <a:pos x="wd2" y="hd2"/>
                </a:cxn>
                <a:cxn ang="16200000">
                  <a:pos x="wd2" y="hd2"/>
                </a:cxn>
              </a:cxnLst>
              <a:rect l="0" t="0" r="r" b="b"/>
              <a:pathLst>
                <a:path w="21600" h="21600" extrusionOk="0">
                  <a:moveTo>
                    <a:pt x="5886" y="10991"/>
                  </a:moveTo>
                  <a:cubicBezTo>
                    <a:pt x="5886" y="9943"/>
                    <a:pt x="6462" y="9041"/>
                    <a:pt x="7280" y="8657"/>
                  </a:cubicBezTo>
                  <a:lnTo>
                    <a:pt x="7280" y="6570"/>
                  </a:lnTo>
                  <a:cubicBezTo>
                    <a:pt x="7280" y="5845"/>
                    <a:pt x="6777" y="5259"/>
                    <a:pt x="6157" y="5259"/>
                  </a:cubicBezTo>
                  <a:cubicBezTo>
                    <a:pt x="6071" y="5259"/>
                    <a:pt x="5979" y="5259"/>
                    <a:pt x="5886" y="5259"/>
                  </a:cubicBezTo>
                  <a:lnTo>
                    <a:pt x="1168" y="5259"/>
                  </a:lnTo>
                  <a:cubicBezTo>
                    <a:pt x="1153" y="5259"/>
                    <a:pt x="1138" y="5259"/>
                    <a:pt x="1123" y="5259"/>
                  </a:cubicBezTo>
                  <a:cubicBezTo>
                    <a:pt x="503" y="5259"/>
                    <a:pt x="0" y="5845"/>
                    <a:pt x="0" y="6570"/>
                  </a:cubicBezTo>
                  <a:lnTo>
                    <a:pt x="0" y="11797"/>
                  </a:lnTo>
                  <a:cubicBezTo>
                    <a:pt x="0" y="12521"/>
                    <a:pt x="503" y="13108"/>
                    <a:pt x="1123" y="13108"/>
                  </a:cubicBezTo>
                  <a:cubicBezTo>
                    <a:pt x="1217" y="13108"/>
                    <a:pt x="1307" y="13091"/>
                    <a:pt x="1394" y="13065"/>
                  </a:cubicBezTo>
                  <a:lnTo>
                    <a:pt x="1394" y="20289"/>
                  </a:lnTo>
                  <a:cubicBezTo>
                    <a:pt x="1394" y="21013"/>
                    <a:pt x="1897" y="21600"/>
                    <a:pt x="2517" y="21600"/>
                  </a:cubicBezTo>
                  <a:cubicBezTo>
                    <a:pt x="3137" y="21600"/>
                    <a:pt x="3640" y="21013"/>
                    <a:pt x="3640" y="20289"/>
                  </a:cubicBezTo>
                  <a:cubicBezTo>
                    <a:pt x="3640" y="21013"/>
                    <a:pt x="4143" y="21600"/>
                    <a:pt x="4763" y="21600"/>
                  </a:cubicBezTo>
                  <a:cubicBezTo>
                    <a:pt x="5383" y="21600"/>
                    <a:pt x="5886" y="21013"/>
                    <a:pt x="5886" y="20289"/>
                  </a:cubicBezTo>
                  <a:cubicBezTo>
                    <a:pt x="5886" y="20289"/>
                    <a:pt x="5886" y="10991"/>
                    <a:pt x="5886" y="10991"/>
                  </a:cubicBezTo>
                  <a:close/>
                  <a:moveTo>
                    <a:pt x="21600" y="6570"/>
                  </a:moveTo>
                  <a:cubicBezTo>
                    <a:pt x="21600" y="5845"/>
                    <a:pt x="21097" y="5259"/>
                    <a:pt x="20477" y="5259"/>
                  </a:cubicBezTo>
                  <a:cubicBezTo>
                    <a:pt x="20391" y="5259"/>
                    <a:pt x="20299" y="5259"/>
                    <a:pt x="20206" y="5259"/>
                  </a:cubicBezTo>
                  <a:lnTo>
                    <a:pt x="15488" y="5259"/>
                  </a:lnTo>
                  <a:cubicBezTo>
                    <a:pt x="15473" y="5259"/>
                    <a:pt x="15458" y="5259"/>
                    <a:pt x="15443" y="5259"/>
                  </a:cubicBezTo>
                  <a:cubicBezTo>
                    <a:pt x="14823" y="5259"/>
                    <a:pt x="14320" y="5845"/>
                    <a:pt x="14320" y="6570"/>
                  </a:cubicBezTo>
                  <a:lnTo>
                    <a:pt x="14320" y="8657"/>
                  </a:lnTo>
                  <a:cubicBezTo>
                    <a:pt x="15138" y="9041"/>
                    <a:pt x="15714" y="9942"/>
                    <a:pt x="15714" y="10991"/>
                  </a:cubicBezTo>
                  <a:lnTo>
                    <a:pt x="15714" y="20289"/>
                  </a:lnTo>
                  <a:cubicBezTo>
                    <a:pt x="15714" y="21013"/>
                    <a:pt x="16217" y="21600"/>
                    <a:pt x="16837" y="21600"/>
                  </a:cubicBezTo>
                  <a:cubicBezTo>
                    <a:pt x="17457" y="21600"/>
                    <a:pt x="17960" y="21013"/>
                    <a:pt x="17960" y="20289"/>
                  </a:cubicBezTo>
                  <a:cubicBezTo>
                    <a:pt x="17960" y="21013"/>
                    <a:pt x="18463" y="21600"/>
                    <a:pt x="19083" y="21600"/>
                  </a:cubicBezTo>
                  <a:cubicBezTo>
                    <a:pt x="19703" y="21600"/>
                    <a:pt x="20206" y="21013"/>
                    <a:pt x="20206" y="20289"/>
                  </a:cubicBezTo>
                  <a:lnTo>
                    <a:pt x="20206" y="13065"/>
                  </a:lnTo>
                  <a:cubicBezTo>
                    <a:pt x="20293" y="13091"/>
                    <a:pt x="20383" y="13108"/>
                    <a:pt x="20477" y="13108"/>
                  </a:cubicBezTo>
                  <a:cubicBezTo>
                    <a:pt x="21097" y="13108"/>
                    <a:pt x="21600" y="12521"/>
                    <a:pt x="21600" y="11797"/>
                  </a:cubicBezTo>
                  <a:lnTo>
                    <a:pt x="21600" y="9151"/>
                  </a:lnTo>
                  <a:cubicBezTo>
                    <a:pt x="21600" y="9151"/>
                    <a:pt x="21600" y="6570"/>
                    <a:pt x="21600" y="6570"/>
                  </a:cubicBezTo>
                  <a:close/>
                  <a:moveTo>
                    <a:pt x="17960" y="4190"/>
                  </a:moveTo>
                  <a:cubicBezTo>
                    <a:pt x="18951" y="4190"/>
                    <a:pt x="19755" y="3252"/>
                    <a:pt x="19755" y="2095"/>
                  </a:cubicBezTo>
                  <a:cubicBezTo>
                    <a:pt x="19755" y="937"/>
                    <a:pt x="18951" y="0"/>
                    <a:pt x="17960" y="0"/>
                  </a:cubicBezTo>
                  <a:cubicBezTo>
                    <a:pt x="16969" y="0"/>
                    <a:pt x="16165" y="937"/>
                    <a:pt x="16165" y="2095"/>
                  </a:cubicBezTo>
                  <a:cubicBezTo>
                    <a:pt x="16165" y="3252"/>
                    <a:pt x="16969" y="4190"/>
                    <a:pt x="17960" y="4190"/>
                  </a:cubicBezTo>
                  <a:close/>
                  <a:moveTo>
                    <a:pt x="1845" y="2095"/>
                  </a:moveTo>
                  <a:cubicBezTo>
                    <a:pt x="1845" y="937"/>
                    <a:pt x="2649" y="0"/>
                    <a:pt x="3640" y="0"/>
                  </a:cubicBezTo>
                  <a:cubicBezTo>
                    <a:pt x="4631" y="0"/>
                    <a:pt x="5435" y="937"/>
                    <a:pt x="5435" y="2095"/>
                  </a:cubicBezTo>
                  <a:cubicBezTo>
                    <a:pt x="5435" y="3252"/>
                    <a:pt x="4631" y="4190"/>
                    <a:pt x="3640" y="4190"/>
                  </a:cubicBezTo>
                  <a:cubicBezTo>
                    <a:pt x="2649" y="4190"/>
                    <a:pt x="1845" y="3252"/>
                    <a:pt x="1845" y="2095"/>
                  </a:cubicBezTo>
                  <a:close/>
                </a:path>
              </a:pathLst>
            </a:custGeom>
            <a:grpFill/>
            <a:ln w="12700" cap="flat">
              <a:noFill/>
              <a:miter lim="400000"/>
            </a:ln>
            <a:effectLst/>
          </p:spPr>
          <p:txBody>
            <a:bodyPr lIns="45718" tIns="45718" rIns="45718" bIns="45718" anchor="ct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solidFill>
                  <a:srgbClr val="00CCCC"/>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74" name="Shape 325">
              <a:extLst>
                <a:ext uri="{FF2B5EF4-FFF2-40B4-BE49-F238E27FC236}">
                  <a16:creationId xmlns:a16="http://schemas.microsoft.com/office/drawing/2014/main" xmlns="" id="{C80496E9-853E-4D57-9479-CB6A93220FE4}"/>
                </a:ext>
              </a:extLst>
            </p:cNvPr>
            <p:cNvSpPr/>
            <p:nvPr/>
          </p:nvSpPr>
          <p:spPr bwMode="auto">
            <a:xfrm>
              <a:off x="1554419" y="4914447"/>
              <a:ext cx="412959" cy="1102130"/>
            </a:xfrm>
            <a:custGeom>
              <a:avLst/>
              <a:gdLst/>
              <a:ahLst/>
              <a:cxnLst>
                <a:cxn ang="0">
                  <a:pos x="wd2" y="hd2"/>
                </a:cxn>
                <a:cxn ang="5400000">
                  <a:pos x="wd2" y="hd2"/>
                </a:cxn>
                <a:cxn ang="10800000">
                  <a:pos x="wd2" y="hd2"/>
                </a:cxn>
                <a:cxn ang="16200000">
                  <a:pos x="wd2" y="hd2"/>
                </a:cxn>
              </a:cxnLst>
              <a:rect l="0" t="0" r="r" b="b"/>
              <a:pathLst>
                <a:path w="21600" h="21600" extrusionOk="0">
                  <a:moveTo>
                    <a:pt x="21600" y="6570"/>
                  </a:moveTo>
                  <a:cubicBezTo>
                    <a:pt x="21600" y="5845"/>
                    <a:pt x="20108" y="5259"/>
                    <a:pt x="18268" y="5259"/>
                  </a:cubicBezTo>
                  <a:cubicBezTo>
                    <a:pt x="18013" y="5259"/>
                    <a:pt x="17740" y="5259"/>
                    <a:pt x="17464" y="5259"/>
                  </a:cubicBezTo>
                  <a:lnTo>
                    <a:pt x="3465" y="5259"/>
                  </a:lnTo>
                  <a:cubicBezTo>
                    <a:pt x="3422" y="5259"/>
                    <a:pt x="3376" y="5259"/>
                    <a:pt x="3332" y="5259"/>
                  </a:cubicBezTo>
                  <a:cubicBezTo>
                    <a:pt x="1492" y="5259"/>
                    <a:pt x="0" y="5845"/>
                    <a:pt x="0" y="6570"/>
                  </a:cubicBezTo>
                  <a:lnTo>
                    <a:pt x="1" y="9151"/>
                  </a:lnTo>
                  <a:lnTo>
                    <a:pt x="0" y="11797"/>
                  </a:lnTo>
                  <a:cubicBezTo>
                    <a:pt x="0" y="12521"/>
                    <a:pt x="1492" y="13108"/>
                    <a:pt x="3332" y="13108"/>
                  </a:cubicBezTo>
                  <a:cubicBezTo>
                    <a:pt x="3611" y="13108"/>
                    <a:pt x="3877" y="13091"/>
                    <a:pt x="4136" y="13065"/>
                  </a:cubicBezTo>
                  <a:lnTo>
                    <a:pt x="4136" y="20289"/>
                  </a:lnTo>
                  <a:cubicBezTo>
                    <a:pt x="4137" y="21014"/>
                    <a:pt x="5628" y="21600"/>
                    <a:pt x="7468" y="21600"/>
                  </a:cubicBezTo>
                  <a:cubicBezTo>
                    <a:pt x="9308" y="21600"/>
                    <a:pt x="10800" y="21013"/>
                    <a:pt x="10800" y="20289"/>
                  </a:cubicBezTo>
                  <a:cubicBezTo>
                    <a:pt x="10801" y="21014"/>
                    <a:pt x="12292" y="21600"/>
                    <a:pt x="14132" y="21600"/>
                  </a:cubicBezTo>
                  <a:cubicBezTo>
                    <a:pt x="15972" y="21600"/>
                    <a:pt x="17464" y="21013"/>
                    <a:pt x="17464" y="20289"/>
                  </a:cubicBezTo>
                  <a:lnTo>
                    <a:pt x="17464" y="13065"/>
                  </a:lnTo>
                  <a:cubicBezTo>
                    <a:pt x="17723" y="13091"/>
                    <a:pt x="17989" y="13108"/>
                    <a:pt x="18268" y="13108"/>
                  </a:cubicBezTo>
                  <a:cubicBezTo>
                    <a:pt x="20108" y="13108"/>
                    <a:pt x="21600" y="12521"/>
                    <a:pt x="21600" y="11797"/>
                  </a:cubicBezTo>
                  <a:lnTo>
                    <a:pt x="21599" y="9151"/>
                  </a:lnTo>
                  <a:cubicBezTo>
                    <a:pt x="21599" y="9151"/>
                    <a:pt x="21600" y="6570"/>
                    <a:pt x="21600" y="6570"/>
                  </a:cubicBezTo>
                  <a:close/>
                  <a:moveTo>
                    <a:pt x="5473" y="2095"/>
                  </a:moveTo>
                  <a:cubicBezTo>
                    <a:pt x="5473" y="937"/>
                    <a:pt x="7859" y="0"/>
                    <a:pt x="10800" y="0"/>
                  </a:cubicBezTo>
                  <a:cubicBezTo>
                    <a:pt x="13740" y="0"/>
                    <a:pt x="16126" y="937"/>
                    <a:pt x="16126" y="2095"/>
                  </a:cubicBezTo>
                  <a:cubicBezTo>
                    <a:pt x="16126" y="3252"/>
                    <a:pt x="13740" y="4190"/>
                    <a:pt x="10800" y="4190"/>
                  </a:cubicBezTo>
                  <a:cubicBezTo>
                    <a:pt x="7859" y="4190"/>
                    <a:pt x="5473" y="3252"/>
                    <a:pt x="5473" y="2095"/>
                  </a:cubicBezTo>
                  <a:close/>
                </a:path>
              </a:pathLst>
            </a:custGeom>
            <a:grpFill/>
            <a:ln w="12700" cap="flat">
              <a:noFill/>
              <a:miter lim="400000"/>
            </a:ln>
            <a:effectLst/>
          </p:spPr>
          <p:txBody>
            <a:bodyPr lIns="45718" tIns="45718" rIns="45718" bIns="45718" anchor="ctr"/>
            <a:lstStyle/>
            <a:p>
              <a:pPr algn="ctr">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dirty="0">
                <a:solidFill>
                  <a:srgbClr val="00CCCC"/>
                </a:solidFill>
                <a:effectLst>
                  <a:outerShdw blurRad="38100" dist="12700" dir="5400000" rotWithShape="0">
                    <a:srgbClr val="000000">
                      <a:alpha val="50000"/>
                    </a:srgbClr>
                  </a:outerShdw>
                </a:effectLst>
                <a:latin typeface="Gill Sans"/>
                <a:ea typeface="Gill Sans"/>
                <a:cs typeface="Gill Sans"/>
                <a:sym typeface="Gill Sans"/>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3.jpg">
            <a:extLst>
              <a:ext uri="{FF2B5EF4-FFF2-40B4-BE49-F238E27FC236}">
                <a16:creationId xmlns:a16="http://schemas.microsoft.com/office/drawing/2014/main" xmlns="" id="{D5DE6D9B-2840-48D4-964B-40C5E7BC33A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b="1729"/>
          <a:stretch>
            <a:fillRect/>
          </a:stretch>
        </p:blipFill>
        <p:spPr bwMode="auto">
          <a:xfrm>
            <a:off x="-175846" y="0"/>
            <a:ext cx="9495692" cy="6858000"/>
          </a:xfrm>
          <a:prstGeom prst="rect">
            <a:avLst/>
          </a:prstGeom>
          <a:noFill/>
          <a:ln>
            <a:noFill/>
          </a:ln>
          <a:extLst/>
        </p:spPr>
      </p:pic>
      <p:sp>
        <p:nvSpPr>
          <p:cNvPr id="7172" name="Shape 45">
            <a:extLst>
              <a:ext uri="{FF2B5EF4-FFF2-40B4-BE49-F238E27FC236}">
                <a16:creationId xmlns:a16="http://schemas.microsoft.com/office/drawing/2014/main" xmlns="" id="{1A127577-1B2B-4E72-BEF6-EB6DFE792CE1}"/>
              </a:ext>
            </a:extLst>
          </p:cNvPr>
          <p:cNvSpPr>
            <a:spLocks noChangeArrowheads="1"/>
          </p:cNvSpPr>
          <p:nvPr/>
        </p:nvSpPr>
        <p:spPr bwMode="auto">
          <a:xfrm rot="10800000" flipV="1">
            <a:off x="1231900" y="2468563"/>
            <a:ext cx="6497638" cy="1601787"/>
          </a:xfrm>
          <a:prstGeom prst="rect">
            <a:avLst/>
          </a:prstGeom>
          <a:noFill/>
          <a:ln>
            <a:noFill/>
          </a:ln>
          <a:extLst/>
        </p:spPr>
        <p:txBody>
          <a:bodyPr lIns="121926" tIns="121926" rIns="121926" bIns="121926">
            <a:spAutoFit/>
          </a:bodyPr>
          <a:lstStyle/>
          <a:p>
            <a:pPr algn="ctr" eaLnBrk="1" hangingPunct="1">
              <a:defRPr/>
            </a:pPr>
            <a:r>
              <a:rPr lang="es-MX" sz="8800" b="1" spc="300" dirty="0">
                <a:solidFill>
                  <a:schemeClr val="accent5">
                    <a:lumMod val="60000"/>
                    <a:lumOff val="40000"/>
                  </a:schemeClr>
                </a:solidFill>
                <a:latin typeface="Helvetica Neue"/>
                <a:ea typeface="MS PGothic" charset="0"/>
                <a:cs typeface="Helvetica Neue"/>
              </a:rPr>
              <a:t>MEXICO</a:t>
            </a:r>
            <a:r>
              <a:rPr lang="es-MX" sz="6600" b="1" spc="600" dirty="0">
                <a:solidFill>
                  <a:schemeClr val="accent5">
                    <a:lumMod val="60000"/>
                    <a:lumOff val="40000"/>
                  </a:schemeClr>
                </a:solidFill>
                <a:latin typeface="Helvetica Neue Light"/>
                <a:ea typeface="MS PGothic" charset="0"/>
                <a:cs typeface="Helvetica Neue Light"/>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3 Grupo"/>
          <p:cNvGrpSpPr>
            <a:grpSpLocks/>
          </p:cNvGrpSpPr>
          <p:nvPr/>
        </p:nvGrpSpPr>
        <p:grpSpPr bwMode="auto">
          <a:xfrm>
            <a:off x="1808163" y="846138"/>
            <a:ext cx="1871662" cy="2852737"/>
            <a:chOff x="1798639" y="1571625"/>
            <a:chExt cx="1871661" cy="2525713"/>
          </a:xfrm>
        </p:grpSpPr>
        <p:pic>
          <p:nvPicPr>
            <p:cNvPr id="30759" name="Picture 2" descr="http://4.bp.blogspot.com/-MWOV8VKpugU/TtcfnK_wj0I/AAAAAAAAAAc/tfcg2SOoKWI/s640/casasixtapaluca2.jpg"/>
            <p:cNvPicPr>
              <a:picLocks noChangeAspect="1" noChangeArrowheads="1"/>
            </p:cNvPicPr>
            <p:nvPr/>
          </p:nvPicPr>
          <p:blipFill>
            <a:blip r:embed="rId3">
              <a:extLst>
                <a:ext uri="{28A0092B-C50C-407E-A947-70E740481C1C}">
                  <a14:useLocalDpi xmlns:a14="http://schemas.microsoft.com/office/drawing/2010/main" val="0"/>
                </a:ext>
              </a:extLst>
            </a:blip>
            <a:srcRect l="5896" t="1697" r="57301" b="25195"/>
            <a:stretch>
              <a:fillRect/>
            </a:stretch>
          </p:blipFill>
          <p:spPr bwMode="auto">
            <a:xfrm>
              <a:off x="1828800" y="1571625"/>
              <a:ext cx="1828800" cy="252095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30760" name="2 Grupo"/>
            <p:cNvGrpSpPr>
              <a:grpSpLocks/>
            </p:cNvGrpSpPr>
            <p:nvPr/>
          </p:nvGrpSpPr>
          <p:grpSpPr bwMode="auto">
            <a:xfrm>
              <a:off x="1798639" y="3349626"/>
              <a:ext cx="1871661" cy="747712"/>
              <a:chOff x="1798639" y="3349626"/>
              <a:chExt cx="1871661" cy="747712"/>
            </a:xfrm>
          </p:grpSpPr>
          <p:sp>
            <p:nvSpPr>
              <p:cNvPr id="46" name="37 Rectángulo">
                <a:extLst>
                  <a:ext uri="{FF2B5EF4-FFF2-40B4-BE49-F238E27FC236}">
                    <a16:creationId xmlns:a16="http://schemas.microsoft.com/office/drawing/2014/main" xmlns="" id="{3A4614DD-44D4-4FC4-B840-888094146BF8}"/>
                  </a:ext>
                </a:extLst>
              </p:cNvPr>
              <p:cNvSpPr/>
              <p:nvPr/>
            </p:nvSpPr>
            <p:spPr bwMode="auto">
              <a:xfrm>
                <a:off x="1841501" y="3349603"/>
                <a:ext cx="1828799" cy="747735"/>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47" name="6 Rectángulo">
                <a:extLst>
                  <a:ext uri="{FF2B5EF4-FFF2-40B4-BE49-F238E27FC236}">
                    <a16:creationId xmlns:a16="http://schemas.microsoft.com/office/drawing/2014/main" xmlns="" id="{31D898F6-D498-4C0E-990E-1176B29C95F9}"/>
                  </a:ext>
                </a:extLst>
              </p:cNvPr>
              <p:cNvSpPr/>
              <p:nvPr/>
            </p:nvSpPr>
            <p:spPr bwMode="auto">
              <a:xfrm>
                <a:off x="1798639" y="3390363"/>
                <a:ext cx="1828799" cy="276886"/>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Poor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Housing</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Policy</a:t>
                </a:r>
                <a:endPar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endParaRPr>
              </a:p>
            </p:txBody>
          </p:sp>
        </p:grpSp>
      </p:grpSp>
      <p:grpSp>
        <p:nvGrpSpPr>
          <p:cNvPr id="48" name="4 Grupo"/>
          <p:cNvGrpSpPr>
            <a:grpSpLocks/>
          </p:cNvGrpSpPr>
          <p:nvPr/>
        </p:nvGrpSpPr>
        <p:grpSpPr bwMode="auto">
          <a:xfrm>
            <a:off x="3649663" y="847725"/>
            <a:ext cx="1846262" cy="2846388"/>
            <a:chOff x="3640932" y="1571625"/>
            <a:chExt cx="1845468" cy="2520950"/>
          </a:xfrm>
        </p:grpSpPr>
        <p:pic>
          <p:nvPicPr>
            <p:cNvPr id="30756" name="Picture 4" descr="http://www.sedesol.gob.mx/work/models/SEDESOL/Delegaciones/Hidalgo/hidalgo.jpg"/>
            <p:cNvPicPr preferRelativeResize="0">
              <a:picLocks noChangeArrowheads="1"/>
            </p:cNvPicPr>
            <p:nvPr/>
          </p:nvPicPr>
          <p:blipFill>
            <a:blip r:embed="rId4">
              <a:extLst>
                <a:ext uri="{28A0092B-C50C-407E-A947-70E740481C1C}">
                  <a14:useLocalDpi xmlns:a14="http://schemas.microsoft.com/office/drawing/2010/main" val="0"/>
                </a:ext>
              </a:extLst>
            </a:blip>
            <a:srcRect l="28146" t="16696" r="34900" b="29"/>
            <a:stretch>
              <a:fillRect/>
            </a:stretch>
          </p:blipFill>
          <p:spPr bwMode="auto">
            <a:xfrm>
              <a:off x="3657600" y="1571625"/>
              <a:ext cx="182880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 name="30 Rectángulo">
              <a:extLst>
                <a:ext uri="{FF2B5EF4-FFF2-40B4-BE49-F238E27FC236}">
                  <a16:creationId xmlns:a16="http://schemas.microsoft.com/office/drawing/2014/main" xmlns="" id="{829B038A-F94D-4ABE-BB97-A648C9F2056B}"/>
                </a:ext>
              </a:extLst>
            </p:cNvPr>
            <p:cNvSpPr/>
            <p:nvPr/>
          </p:nvSpPr>
          <p:spPr bwMode="auto">
            <a:xfrm>
              <a:off x="3658386" y="3343179"/>
              <a:ext cx="1808972" cy="739554"/>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51" name="39 Rectángulo">
              <a:extLst>
                <a:ext uri="{FF2B5EF4-FFF2-40B4-BE49-F238E27FC236}">
                  <a16:creationId xmlns:a16="http://schemas.microsoft.com/office/drawing/2014/main" xmlns="" id="{4B4A5D07-7C32-4362-842B-9D9DFB1900F3}"/>
                </a:ext>
              </a:extLst>
            </p:cNvPr>
            <p:cNvSpPr/>
            <p:nvPr/>
          </p:nvSpPr>
          <p:spPr bwMode="auto">
            <a:xfrm>
              <a:off x="3640932" y="3374111"/>
              <a:ext cx="1839121" cy="461166"/>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Scattered</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Cities</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with</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Low</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Density</a:t>
              </a:r>
              <a:endPar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endParaRPr>
            </a:p>
          </p:txBody>
        </p:sp>
      </p:grpSp>
      <p:grpSp>
        <p:nvGrpSpPr>
          <p:cNvPr id="52" name="5 Grupo"/>
          <p:cNvGrpSpPr>
            <a:grpSpLocks/>
          </p:cNvGrpSpPr>
          <p:nvPr/>
        </p:nvGrpSpPr>
        <p:grpSpPr bwMode="auto">
          <a:xfrm>
            <a:off x="5484813" y="847725"/>
            <a:ext cx="1843087" cy="2846388"/>
            <a:chOff x="5475288" y="1571625"/>
            <a:chExt cx="1843707" cy="2520950"/>
          </a:xfrm>
        </p:grpSpPr>
        <p:pic>
          <p:nvPicPr>
            <p:cNvPr id="30753" name="Picture 6" descr="http://www.canalcontemporaneo.art.br/arteemcirculacao/archives/lara-sp1.jpg"/>
            <p:cNvPicPr>
              <a:picLocks noChangeAspect="1" noChangeArrowheads="1"/>
            </p:cNvPicPr>
            <p:nvPr/>
          </p:nvPicPr>
          <p:blipFill>
            <a:blip r:embed="rId5">
              <a:extLst>
                <a:ext uri="{28A0092B-C50C-407E-A947-70E740481C1C}">
                  <a14:useLocalDpi xmlns:a14="http://schemas.microsoft.com/office/drawing/2010/main" val="0"/>
                </a:ext>
              </a:extLst>
            </a:blip>
            <a:srcRect l="36861" t="1567" r="11859" b="4459"/>
            <a:stretch>
              <a:fillRect/>
            </a:stretch>
          </p:blipFill>
          <p:spPr bwMode="auto">
            <a:xfrm>
              <a:off x="5475288" y="1571625"/>
              <a:ext cx="182880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34 Rectángulo">
              <a:extLst>
                <a:ext uri="{FF2B5EF4-FFF2-40B4-BE49-F238E27FC236}">
                  <a16:creationId xmlns:a16="http://schemas.microsoft.com/office/drawing/2014/main" xmlns="" id="{C4642B87-7CAF-4B78-87E1-D21E06CA39CF}"/>
                </a:ext>
              </a:extLst>
            </p:cNvPr>
            <p:cNvSpPr/>
            <p:nvPr/>
          </p:nvSpPr>
          <p:spPr bwMode="auto">
            <a:xfrm>
              <a:off x="5489580" y="3343179"/>
              <a:ext cx="1829415" cy="739554"/>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55" name="41 Rectángulo">
              <a:extLst>
                <a:ext uri="{FF2B5EF4-FFF2-40B4-BE49-F238E27FC236}">
                  <a16:creationId xmlns:a16="http://schemas.microsoft.com/office/drawing/2014/main" xmlns="" id="{15272E5E-FD84-440A-A8B5-0357C47B0000}"/>
                </a:ext>
              </a:extLst>
            </p:cNvPr>
            <p:cNvSpPr/>
            <p:nvPr/>
          </p:nvSpPr>
          <p:spPr bwMode="auto">
            <a:xfrm>
              <a:off x="5729373" y="3365675"/>
              <a:ext cx="1559449" cy="461166"/>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n-US"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Underutilized Urban Land</a:t>
              </a:r>
              <a:endPar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endParaRPr>
            </a:p>
          </p:txBody>
        </p:sp>
      </p:grpSp>
      <p:grpSp>
        <p:nvGrpSpPr>
          <p:cNvPr id="56" name="10 Grupo"/>
          <p:cNvGrpSpPr>
            <a:grpSpLocks/>
          </p:cNvGrpSpPr>
          <p:nvPr/>
        </p:nvGrpSpPr>
        <p:grpSpPr bwMode="auto">
          <a:xfrm>
            <a:off x="7273925" y="846138"/>
            <a:ext cx="1868488" cy="2852737"/>
            <a:chOff x="7264401" y="1571625"/>
            <a:chExt cx="1868487" cy="2525713"/>
          </a:xfrm>
        </p:grpSpPr>
        <p:pic>
          <p:nvPicPr>
            <p:cNvPr id="30750" name="Picture 8" descr="http://miradainformativa.com/wp-content/uploads/2014/01/BP-SEAPAL-0176-Reparaci%C3%B3n-tuber%C3%ADa-da%C3%B1ada-Pitillal-02.jpg"/>
            <p:cNvPicPr>
              <a:picLocks noChangeAspect="1" noChangeArrowheads="1"/>
            </p:cNvPicPr>
            <p:nvPr/>
          </p:nvPicPr>
          <p:blipFill>
            <a:blip r:embed="rId6">
              <a:extLst>
                <a:ext uri="{28A0092B-C50C-407E-A947-70E740481C1C}">
                  <a14:useLocalDpi xmlns:a14="http://schemas.microsoft.com/office/drawing/2010/main" val="0"/>
                </a:ext>
              </a:extLst>
            </a:blip>
            <a:srcRect l="17880" r="28587" b="2654"/>
            <a:stretch>
              <a:fillRect/>
            </a:stretch>
          </p:blipFill>
          <p:spPr bwMode="auto">
            <a:xfrm>
              <a:off x="7304088" y="1571625"/>
              <a:ext cx="182880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 name="36 Rectángulo">
              <a:extLst>
                <a:ext uri="{FF2B5EF4-FFF2-40B4-BE49-F238E27FC236}">
                  <a16:creationId xmlns:a16="http://schemas.microsoft.com/office/drawing/2014/main" xmlns="" id="{042F386D-9A5D-4EFA-BE5E-A0F6C08DD326}"/>
                </a:ext>
              </a:extLst>
            </p:cNvPr>
            <p:cNvSpPr/>
            <p:nvPr/>
          </p:nvSpPr>
          <p:spPr bwMode="auto">
            <a:xfrm>
              <a:off x="7304089" y="3336954"/>
              <a:ext cx="1828799" cy="760384"/>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59" name="43 Rectángulo">
              <a:extLst>
                <a:ext uri="{FF2B5EF4-FFF2-40B4-BE49-F238E27FC236}">
                  <a16:creationId xmlns:a16="http://schemas.microsoft.com/office/drawing/2014/main" xmlns="" id="{BA68E7C8-FDA8-49D4-A5DF-AE494E9FD332}"/>
                </a:ext>
              </a:extLst>
            </p:cNvPr>
            <p:cNvSpPr/>
            <p:nvPr/>
          </p:nvSpPr>
          <p:spPr bwMode="auto">
            <a:xfrm>
              <a:off x="7264401" y="3373497"/>
              <a:ext cx="1828799" cy="462415"/>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Insufficient</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outdated</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infrastructure</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p>
          </p:txBody>
        </p:sp>
      </p:grpSp>
      <p:grpSp>
        <p:nvGrpSpPr>
          <p:cNvPr id="60" name="12 Grupo"/>
          <p:cNvGrpSpPr>
            <a:grpSpLocks/>
          </p:cNvGrpSpPr>
          <p:nvPr/>
        </p:nvGrpSpPr>
        <p:grpSpPr bwMode="auto">
          <a:xfrm>
            <a:off x="1835150" y="3690938"/>
            <a:ext cx="1843088" cy="2524125"/>
            <a:chOff x="1818480" y="4089400"/>
            <a:chExt cx="1842915" cy="2524125"/>
          </a:xfrm>
        </p:grpSpPr>
        <p:pic>
          <p:nvPicPr>
            <p:cNvPr id="30747" name="Picture 12" descr="http://fotos.eluniversal.com.mx/web_img/fotogaleria/Bloqueo_Carretera_Mexico_Pachuca-4.jpg"/>
            <p:cNvPicPr>
              <a:picLocks noChangeAspect="1" noChangeArrowheads="1"/>
            </p:cNvPicPr>
            <p:nvPr/>
          </p:nvPicPr>
          <p:blipFill>
            <a:blip r:embed="rId7">
              <a:extLst>
                <a:ext uri="{28A0092B-C50C-407E-A947-70E740481C1C}">
                  <a14:useLocalDpi xmlns:a14="http://schemas.microsoft.com/office/drawing/2010/main" val="0"/>
                </a:ext>
              </a:extLst>
            </a:blip>
            <a:srcRect l="11366" t="-87" r="27803" b="-671"/>
            <a:stretch>
              <a:fillRect/>
            </a:stretch>
          </p:blipFill>
          <p:spPr bwMode="auto">
            <a:xfrm>
              <a:off x="1828800" y="4089400"/>
              <a:ext cx="182880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 name="40 Rectángulo">
              <a:extLst>
                <a:ext uri="{FF2B5EF4-FFF2-40B4-BE49-F238E27FC236}">
                  <a16:creationId xmlns:a16="http://schemas.microsoft.com/office/drawing/2014/main" xmlns="" id="{2E9F6C93-EAD4-49D0-ABC3-3FD69A4E99AF}"/>
                </a:ext>
              </a:extLst>
            </p:cNvPr>
            <p:cNvSpPr/>
            <p:nvPr/>
          </p:nvSpPr>
          <p:spPr bwMode="auto">
            <a:xfrm>
              <a:off x="1818480" y="5772150"/>
              <a:ext cx="1828628" cy="841375"/>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63" name="59 Rectángulo">
              <a:extLst>
                <a:ext uri="{FF2B5EF4-FFF2-40B4-BE49-F238E27FC236}">
                  <a16:creationId xmlns:a16="http://schemas.microsoft.com/office/drawing/2014/main" xmlns="" id="{3313C4E3-B1A0-4461-9F99-32FDEA863FBB}"/>
                </a:ext>
              </a:extLst>
            </p:cNvPr>
            <p:cNvSpPr/>
            <p:nvPr/>
          </p:nvSpPr>
          <p:spPr bwMode="auto">
            <a:xfrm>
              <a:off x="1832767" y="5872162"/>
              <a:ext cx="1828628" cy="646113"/>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n-US"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Sources of employment far from home </a:t>
              </a:r>
            </a:p>
          </p:txBody>
        </p:sp>
      </p:grpSp>
      <p:grpSp>
        <p:nvGrpSpPr>
          <p:cNvPr id="64" name="13 Grupo"/>
          <p:cNvGrpSpPr>
            <a:grpSpLocks/>
          </p:cNvGrpSpPr>
          <p:nvPr/>
        </p:nvGrpSpPr>
        <p:grpSpPr bwMode="auto">
          <a:xfrm>
            <a:off x="3656013" y="3698875"/>
            <a:ext cx="1843087" cy="2519363"/>
            <a:chOff x="3647280" y="4097338"/>
            <a:chExt cx="1842915" cy="2519362"/>
          </a:xfrm>
        </p:grpSpPr>
        <p:pic>
          <p:nvPicPr>
            <p:cNvPr id="30744" name="Picture 14" descr="http://p1.trrsf.com/image/fget/cf/images.terra.com/2014/03/26/contaminacion-ambiental-ap-9-ok.jpg"/>
            <p:cNvPicPr>
              <a:picLocks noChangeAspect="1" noChangeArrowheads="1"/>
            </p:cNvPicPr>
            <p:nvPr/>
          </p:nvPicPr>
          <p:blipFill>
            <a:blip r:embed="rId8">
              <a:extLst>
                <a:ext uri="{28A0092B-C50C-407E-A947-70E740481C1C}">
                  <a14:useLocalDpi xmlns:a14="http://schemas.microsoft.com/office/drawing/2010/main" val="0"/>
                </a:ext>
              </a:extLst>
            </a:blip>
            <a:srcRect l="28664" t="6279" r="28191" b="2625"/>
            <a:stretch>
              <a:fillRect/>
            </a:stretch>
          </p:blipFill>
          <p:spPr bwMode="auto">
            <a:xfrm>
              <a:off x="3657600" y="4097338"/>
              <a:ext cx="18288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 name="42 Rectángulo">
              <a:extLst>
                <a:ext uri="{FF2B5EF4-FFF2-40B4-BE49-F238E27FC236}">
                  <a16:creationId xmlns:a16="http://schemas.microsoft.com/office/drawing/2014/main" xmlns="" id="{420388C9-DDB8-4C32-AABF-3432748E9449}"/>
                </a:ext>
              </a:extLst>
            </p:cNvPr>
            <p:cNvSpPr/>
            <p:nvPr/>
          </p:nvSpPr>
          <p:spPr bwMode="auto">
            <a:xfrm>
              <a:off x="3661566" y="5762625"/>
              <a:ext cx="1828629" cy="847725"/>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67" name="62 Rectángulo">
              <a:extLst>
                <a:ext uri="{FF2B5EF4-FFF2-40B4-BE49-F238E27FC236}">
                  <a16:creationId xmlns:a16="http://schemas.microsoft.com/office/drawing/2014/main" xmlns="" id="{C5306BD9-1980-48F0-BCCF-16421485F775}"/>
                </a:ext>
              </a:extLst>
            </p:cNvPr>
            <p:cNvSpPr/>
            <p:nvPr/>
          </p:nvSpPr>
          <p:spPr bwMode="auto">
            <a:xfrm>
              <a:off x="3647280" y="5854700"/>
              <a:ext cx="1828629" cy="461962"/>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High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Greenhouse</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Gas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Emissions</a:t>
              </a:r>
              <a:endPar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endParaRPr>
            </a:p>
          </p:txBody>
        </p:sp>
      </p:grpSp>
      <p:grpSp>
        <p:nvGrpSpPr>
          <p:cNvPr id="68" name="14 Grupo"/>
          <p:cNvGrpSpPr>
            <a:grpSpLocks/>
          </p:cNvGrpSpPr>
          <p:nvPr/>
        </p:nvGrpSpPr>
        <p:grpSpPr bwMode="auto">
          <a:xfrm>
            <a:off x="5456238" y="3690938"/>
            <a:ext cx="1871662" cy="2527300"/>
            <a:chOff x="5446624" y="4089400"/>
            <a:chExt cx="1872371" cy="2527301"/>
          </a:xfrm>
        </p:grpSpPr>
        <p:pic>
          <p:nvPicPr>
            <p:cNvPr id="30741" name="Picture 16" descr="http://www.jornada.unam.mx/2012/01/02/fotos/025n2cap-1.jpg"/>
            <p:cNvPicPr>
              <a:picLocks noChangeAspect="1" noChangeArrowheads="1"/>
            </p:cNvPicPr>
            <p:nvPr/>
          </p:nvPicPr>
          <p:blipFill>
            <a:blip r:embed="rId9">
              <a:extLst>
                <a:ext uri="{28A0092B-C50C-407E-A947-70E740481C1C}">
                  <a14:useLocalDpi xmlns:a14="http://schemas.microsoft.com/office/drawing/2010/main" val="0"/>
                </a:ext>
              </a:extLst>
            </a:blip>
            <a:srcRect l="27411" t="1961" r="26711" b="2518"/>
            <a:stretch>
              <a:fillRect/>
            </a:stretch>
          </p:blipFill>
          <p:spPr bwMode="auto">
            <a:xfrm>
              <a:off x="5475288" y="4089400"/>
              <a:ext cx="182880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 name="44 Rectángulo">
              <a:extLst>
                <a:ext uri="{FF2B5EF4-FFF2-40B4-BE49-F238E27FC236}">
                  <a16:creationId xmlns:a16="http://schemas.microsoft.com/office/drawing/2014/main" xmlns="" id="{9C42619C-750C-4A98-859D-6C6B0A1A78EC}"/>
                </a:ext>
              </a:extLst>
            </p:cNvPr>
            <p:cNvSpPr/>
            <p:nvPr/>
          </p:nvSpPr>
          <p:spPr bwMode="auto">
            <a:xfrm>
              <a:off x="5489502" y="5767388"/>
              <a:ext cx="1829493" cy="849313"/>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71" name="63 Rectángulo">
              <a:extLst>
                <a:ext uri="{FF2B5EF4-FFF2-40B4-BE49-F238E27FC236}">
                  <a16:creationId xmlns:a16="http://schemas.microsoft.com/office/drawing/2014/main" xmlns="" id="{386C5E60-262D-423A-8ABB-DB058FBCE0BA}"/>
                </a:ext>
              </a:extLst>
            </p:cNvPr>
            <p:cNvSpPr/>
            <p:nvPr/>
          </p:nvSpPr>
          <p:spPr bwMode="auto">
            <a:xfrm>
              <a:off x="5446624" y="5783263"/>
              <a:ext cx="1778674" cy="646113"/>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Enviornmental</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deterioration</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and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soil</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depredation</a:t>
              </a:r>
              <a:endPar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endParaRPr>
            </a:p>
          </p:txBody>
        </p:sp>
      </p:grpSp>
      <p:grpSp>
        <p:nvGrpSpPr>
          <p:cNvPr id="72" name="15 Grupo"/>
          <p:cNvGrpSpPr>
            <a:grpSpLocks/>
          </p:cNvGrpSpPr>
          <p:nvPr/>
        </p:nvGrpSpPr>
        <p:grpSpPr bwMode="auto">
          <a:xfrm>
            <a:off x="7269163" y="3698875"/>
            <a:ext cx="1852612" cy="2519363"/>
            <a:chOff x="7260590" y="4097338"/>
            <a:chExt cx="1851660" cy="2519362"/>
          </a:xfrm>
        </p:grpSpPr>
        <p:pic>
          <p:nvPicPr>
            <p:cNvPr id="30738" name="Picture 18" descr="http://www.eluniversal.com.mx/img/2013/09/Est/tampico_inundaciones-movil.jpg"/>
            <p:cNvPicPr>
              <a:picLocks noChangeAspect="1" noChangeArrowheads="1"/>
            </p:cNvPicPr>
            <p:nvPr/>
          </p:nvPicPr>
          <p:blipFill>
            <a:blip r:embed="rId10">
              <a:extLst>
                <a:ext uri="{28A0092B-C50C-407E-A947-70E740481C1C}">
                  <a14:useLocalDpi xmlns:a14="http://schemas.microsoft.com/office/drawing/2010/main" val="0"/>
                </a:ext>
              </a:extLst>
            </a:blip>
            <a:srcRect l="49130" r="3159" b="1689"/>
            <a:stretch>
              <a:fillRect/>
            </a:stretch>
          </p:blipFill>
          <p:spPr bwMode="auto">
            <a:xfrm>
              <a:off x="7283450" y="4097338"/>
              <a:ext cx="1828800" cy="251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 name="45 Rectángulo">
              <a:extLst>
                <a:ext uri="{FF2B5EF4-FFF2-40B4-BE49-F238E27FC236}">
                  <a16:creationId xmlns:a16="http://schemas.microsoft.com/office/drawing/2014/main" xmlns="" id="{A150B7E7-89B6-42E0-8007-2731A6858CD0}"/>
                </a:ext>
              </a:extLst>
            </p:cNvPr>
            <p:cNvSpPr/>
            <p:nvPr/>
          </p:nvSpPr>
          <p:spPr bwMode="auto">
            <a:xfrm>
              <a:off x="7281216" y="5762625"/>
              <a:ext cx="1829447" cy="849312"/>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75" name="64 Rectángulo">
              <a:extLst>
                <a:ext uri="{FF2B5EF4-FFF2-40B4-BE49-F238E27FC236}">
                  <a16:creationId xmlns:a16="http://schemas.microsoft.com/office/drawing/2014/main" xmlns="" id="{B6DE4E62-8D6D-4A85-86BA-5502E01425A0}"/>
                </a:ext>
              </a:extLst>
            </p:cNvPr>
            <p:cNvSpPr/>
            <p:nvPr/>
          </p:nvSpPr>
          <p:spPr bwMode="auto">
            <a:xfrm>
              <a:off x="7260590" y="5794375"/>
              <a:ext cx="1829446" cy="461962"/>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Vulnerability</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to natural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phenomena</a:t>
              </a:r>
              <a:endPar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endParaRPr>
            </a:p>
          </p:txBody>
        </p:sp>
      </p:grpSp>
      <p:pic>
        <p:nvPicPr>
          <p:cNvPr id="30730" name="Imagen 1"/>
          <p:cNvPicPr>
            <a:picLocks noChangeAspect="1" noChangeArrowheads="1"/>
          </p:cNvPicPr>
          <p:nvPr/>
        </p:nvPicPr>
        <p:blipFill>
          <a:blip r:embed="rId11">
            <a:extLst>
              <a:ext uri="{28A0092B-C50C-407E-A947-70E740481C1C}">
                <a14:useLocalDpi xmlns:a14="http://schemas.microsoft.com/office/drawing/2010/main" val="0"/>
              </a:ext>
            </a:extLst>
          </a:blip>
          <a:srcRect l="24503" t="1555" r="30769" b="-1555"/>
          <a:stretch>
            <a:fillRect/>
          </a:stretch>
        </p:blipFill>
        <p:spPr bwMode="auto">
          <a:xfrm>
            <a:off x="6350" y="828675"/>
            <a:ext cx="1871663" cy="301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6" name="11 Grupo"/>
          <p:cNvGrpSpPr>
            <a:grpSpLocks/>
          </p:cNvGrpSpPr>
          <p:nvPr/>
        </p:nvGrpSpPr>
        <p:grpSpPr bwMode="auto">
          <a:xfrm>
            <a:off x="9525" y="3694113"/>
            <a:ext cx="1879600" cy="2519362"/>
            <a:chOff x="0" y="4092575"/>
            <a:chExt cx="1879600" cy="2519363"/>
          </a:xfrm>
        </p:grpSpPr>
        <p:pic>
          <p:nvPicPr>
            <p:cNvPr id="30735" name="Picture 4" descr="http://sipse.com/imgs/062013/2606139ef4bfa8emed.jpg"/>
            <p:cNvPicPr preferRelativeResize="0">
              <a:picLocks noChangeArrowheads="1"/>
            </p:cNvPicPr>
            <p:nvPr/>
          </p:nvPicPr>
          <p:blipFill>
            <a:blip r:embed="rId12">
              <a:extLst>
                <a:ext uri="{28A0092B-C50C-407E-A947-70E740481C1C}">
                  <a14:useLocalDpi xmlns:a14="http://schemas.microsoft.com/office/drawing/2010/main" val="0"/>
                </a:ext>
              </a:extLst>
            </a:blip>
            <a:srcRect l="23709" t="15593" r="33987" b="378"/>
            <a:stretch>
              <a:fillRect/>
            </a:stretch>
          </p:blipFill>
          <p:spPr bwMode="auto">
            <a:xfrm>
              <a:off x="0" y="4092575"/>
              <a:ext cx="1828800" cy="2519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 name="58 Rectángulo">
              <a:extLst>
                <a:ext uri="{FF2B5EF4-FFF2-40B4-BE49-F238E27FC236}">
                  <a16:creationId xmlns:a16="http://schemas.microsoft.com/office/drawing/2014/main" xmlns="" id="{3D6384A1-3999-495A-99B1-DCBC58ABB7A8}"/>
                </a:ext>
              </a:extLst>
            </p:cNvPr>
            <p:cNvSpPr/>
            <p:nvPr/>
          </p:nvSpPr>
          <p:spPr bwMode="auto">
            <a:xfrm>
              <a:off x="0" y="5776913"/>
              <a:ext cx="1828800" cy="833438"/>
            </a:xfrm>
            <a:prstGeom prst="rect">
              <a:avLst/>
            </a:prstGeom>
            <a:solidFill>
              <a:schemeClr val="tx1">
                <a:lumMod val="95000"/>
                <a:lumOff val="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79" name="65 Rectángulo">
              <a:extLst>
                <a:ext uri="{FF2B5EF4-FFF2-40B4-BE49-F238E27FC236}">
                  <a16:creationId xmlns:a16="http://schemas.microsoft.com/office/drawing/2014/main" xmlns="" id="{20B74A4E-1A6A-4AF3-BF99-F1FB7B2082BD}"/>
                </a:ext>
              </a:extLst>
            </p:cNvPr>
            <p:cNvSpPr/>
            <p:nvPr/>
          </p:nvSpPr>
          <p:spPr bwMode="auto">
            <a:xfrm>
              <a:off x="50800" y="5794376"/>
              <a:ext cx="1828800" cy="461962"/>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Deteriorating</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housing</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 stock </a:t>
              </a:r>
            </a:p>
          </p:txBody>
        </p:sp>
      </p:grpSp>
      <p:sp>
        <p:nvSpPr>
          <p:cNvPr id="41" name="58 Rectángulo">
            <a:extLst>
              <a:ext uri="{FF2B5EF4-FFF2-40B4-BE49-F238E27FC236}">
                <a16:creationId xmlns:a16="http://schemas.microsoft.com/office/drawing/2014/main" xmlns="" id="{DF8639F8-0E39-4CAC-B15B-93AFB66764D5}"/>
              </a:ext>
            </a:extLst>
          </p:cNvPr>
          <p:cNvSpPr/>
          <p:nvPr/>
        </p:nvSpPr>
        <p:spPr bwMode="auto">
          <a:xfrm>
            <a:off x="25400" y="2933700"/>
            <a:ext cx="1828800" cy="750888"/>
          </a:xfrm>
          <a:prstGeom prst="rect">
            <a:avLst/>
          </a:prstGeom>
          <a:solidFill>
            <a:schemeClr val="accent2">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40" name="6 Rectángulo">
            <a:extLst>
              <a:ext uri="{FF2B5EF4-FFF2-40B4-BE49-F238E27FC236}">
                <a16:creationId xmlns:a16="http://schemas.microsoft.com/office/drawing/2014/main" xmlns="" id="{CF8F8CB6-FB6C-4E6D-8802-D7A9A185BA99}"/>
              </a:ext>
            </a:extLst>
          </p:cNvPr>
          <p:cNvSpPr/>
          <p:nvPr/>
        </p:nvSpPr>
        <p:spPr bwMode="auto">
          <a:xfrm>
            <a:off x="-60325" y="2989263"/>
            <a:ext cx="1828800" cy="276225"/>
          </a:xfrm>
          <a:prstGeom prst="rect">
            <a:avLst/>
          </a:prstGeom>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Land</a:t>
            </a:r>
            <a:r>
              <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-use </a:t>
            </a:r>
            <a:r>
              <a:rPr lang="es-MX" altLang="es-MX" sz="1200" b="1" dirty="0" err="1">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rPr>
              <a:t>Change</a:t>
            </a:r>
            <a:endParaRPr lang="es-MX" altLang="es-MX" sz="1200" b="1" dirty="0">
              <a:solidFill>
                <a:schemeClr val="bg1"/>
              </a:solidFill>
              <a:effectLst>
                <a:outerShdw blurRad="38100" dist="38100" dir="2700000" algn="tl">
                  <a:srgbClr val="C0C0C0"/>
                </a:outerShdw>
              </a:effectLst>
              <a:latin typeface="Helvetica" panose="020B0604020202020204" pitchFamily="34" charset="0"/>
              <a:cs typeface="Helvetica" panose="020B0604020202020204" pitchFamily="34" charset="0"/>
            </a:endParaRPr>
          </a:p>
        </p:txBody>
      </p:sp>
      <p:sp>
        <p:nvSpPr>
          <p:cNvPr id="30734" name="Rectangle 41"/>
          <p:cNvSpPr>
            <a:spLocks noChangeArrowheads="1"/>
          </p:cNvSpPr>
          <p:nvPr/>
        </p:nvSpPr>
        <p:spPr bwMode="auto">
          <a:xfrm>
            <a:off x="0" y="44450"/>
            <a:ext cx="0" cy="3683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s-ES" altLang="es-MX"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
                                  </p:stCondLst>
                                  <p:childTnLst>
                                    <p:set>
                                      <p:cBhvr>
                                        <p:cTn id="6" dur="1" fill="hold">
                                          <p:stCondLst>
                                            <p:cond delay="499"/>
                                          </p:stCondLst>
                                        </p:cTn>
                                        <p:tgtEl>
                                          <p:spTgt spid="43"/>
                                        </p:tgtEl>
                                        <p:attrNameLst>
                                          <p:attrName>style.visibility</p:attrName>
                                        </p:attrNameLst>
                                      </p:cBhvr>
                                      <p:to>
                                        <p:strVal val="visible"/>
                                      </p:to>
                                    </p:set>
                                  </p:childTnLst>
                                </p:cTn>
                              </p:par>
                            </p:childTnLst>
                          </p:cTn>
                        </p:par>
                        <p:par>
                          <p:cTn id="7" fill="hold" nodeType="afterGroup">
                            <p:stCondLst>
                              <p:cond delay="700"/>
                            </p:stCondLst>
                            <p:childTnLst>
                              <p:par>
                                <p:cTn id="8" presetID="1" presetClass="entr" presetSubtype="0" fill="hold" nodeType="afterEffect">
                                  <p:stCondLst>
                                    <p:cond delay="0"/>
                                  </p:stCondLst>
                                  <p:childTnLst>
                                    <p:set>
                                      <p:cBhvr>
                                        <p:cTn id="9" dur="1" fill="hold">
                                          <p:stCondLst>
                                            <p:cond delay="499"/>
                                          </p:stCondLst>
                                        </p:cTn>
                                        <p:tgtEl>
                                          <p:spTgt spid="48"/>
                                        </p:tgtEl>
                                        <p:attrNameLst>
                                          <p:attrName>style.visibility</p:attrName>
                                        </p:attrNameLst>
                                      </p:cBhvr>
                                      <p:to>
                                        <p:strVal val="visible"/>
                                      </p:to>
                                    </p:set>
                                  </p:childTnLst>
                                </p:cTn>
                              </p:par>
                            </p:childTnLst>
                          </p:cTn>
                        </p:par>
                        <p:par>
                          <p:cTn id="10" fill="hold" nodeType="afterGroup">
                            <p:stCondLst>
                              <p:cond delay="1200"/>
                            </p:stCondLst>
                            <p:childTnLst>
                              <p:par>
                                <p:cTn id="11" presetID="1" presetClass="entr" presetSubtype="0" fill="hold" nodeType="afterEffect">
                                  <p:stCondLst>
                                    <p:cond delay="0"/>
                                  </p:stCondLst>
                                  <p:childTnLst>
                                    <p:set>
                                      <p:cBhvr>
                                        <p:cTn id="12" dur="1" fill="hold">
                                          <p:stCondLst>
                                            <p:cond delay="499"/>
                                          </p:stCondLst>
                                        </p:cTn>
                                        <p:tgtEl>
                                          <p:spTgt spid="52"/>
                                        </p:tgtEl>
                                        <p:attrNameLst>
                                          <p:attrName>style.visibility</p:attrName>
                                        </p:attrNameLst>
                                      </p:cBhvr>
                                      <p:to>
                                        <p:strVal val="visible"/>
                                      </p:to>
                                    </p:set>
                                  </p:childTnLst>
                                </p:cTn>
                              </p:par>
                            </p:childTnLst>
                          </p:cTn>
                        </p:par>
                        <p:par>
                          <p:cTn id="13" fill="hold" nodeType="afterGroup">
                            <p:stCondLst>
                              <p:cond delay="1700"/>
                            </p:stCondLst>
                            <p:childTnLst>
                              <p:par>
                                <p:cTn id="14" presetID="1" presetClass="entr" presetSubtype="0" fill="hold" nodeType="afterEffect">
                                  <p:stCondLst>
                                    <p:cond delay="0"/>
                                  </p:stCondLst>
                                  <p:childTnLst>
                                    <p:set>
                                      <p:cBhvr>
                                        <p:cTn id="15" dur="1" fill="hold">
                                          <p:stCondLst>
                                            <p:cond delay="499"/>
                                          </p:stCondLst>
                                        </p:cTn>
                                        <p:tgtEl>
                                          <p:spTgt spid="56"/>
                                        </p:tgtEl>
                                        <p:attrNameLst>
                                          <p:attrName>style.visibility</p:attrName>
                                        </p:attrNameLst>
                                      </p:cBhvr>
                                      <p:to>
                                        <p:strVal val="visible"/>
                                      </p:to>
                                    </p:set>
                                  </p:childTnLst>
                                </p:cTn>
                              </p:par>
                            </p:childTnLst>
                          </p:cTn>
                        </p:par>
                        <p:par>
                          <p:cTn id="16" fill="hold" nodeType="afterGroup">
                            <p:stCondLst>
                              <p:cond delay="2200"/>
                            </p:stCondLst>
                            <p:childTnLst>
                              <p:par>
                                <p:cTn id="17" presetID="1" presetClass="entr" presetSubtype="0" fill="hold" nodeType="afterEffect">
                                  <p:stCondLst>
                                    <p:cond delay="0"/>
                                  </p:stCondLst>
                                  <p:childTnLst>
                                    <p:set>
                                      <p:cBhvr>
                                        <p:cTn id="18" dur="1" fill="hold">
                                          <p:stCondLst>
                                            <p:cond delay="499"/>
                                          </p:stCondLst>
                                        </p:cTn>
                                        <p:tgtEl>
                                          <p:spTgt spid="76"/>
                                        </p:tgtEl>
                                        <p:attrNameLst>
                                          <p:attrName>style.visibility</p:attrName>
                                        </p:attrNameLst>
                                      </p:cBhvr>
                                      <p:to>
                                        <p:strVal val="visible"/>
                                      </p:to>
                                    </p:set>
                                  </p:childTnLst>
                                </p:cTn>
                              </p:par>
                            </p:childTnLst>
                          </p:cTn>
                        </p:par>
                        <p:par>
                          <p:cTn id="19" fill="hold" nodeType="afterGroup">
                            <p:stCondLst>
                              <p:cond delay="2700"/>
                            </p:stCondLst>
                            <p:childTnLst>
                              <p:par>
                                <p:cTn id="20" presetID="1" presetClass="entr" presetSubtype="0" fill="hold" nodeType="afterEffect">
                                  <p:stCondLst>
                                    <p:cond delay="0"/>
                                  </p:stCondLst>
                                  <p:childTnLst>
                                    <p:set>
                                      <p:cBhvr>
                                        <p:cTn id="21" dur="1" fill="hold">
                                          <p:stCondLst>
                                            <p:cond delay="499"/>
                                          </p:stCondLst>
                                        </p:cTn>
                                        <p:tgtEl>
                                          <p:spTgt spid="60"/>
                                        </p:tgtEl>
                                        <p:attrNameLst>
                                          <p:attrName>style.visibility</p:attrName>
                                        </p:attrNameLst>
                                      </p:cBhvr>
                                      <p:to>
                                        <p:strVal val="visible"/>
                                      </p:to>
                                    </p:set>
                                  </p:childTnLst>
                                </p:cTn>
                              </p:par>
                            </p:childTnLst>
                          </p:cTn>
                        </p:par>
                        <p:par>
                          <p:cTn id="22" fill="hold" nodeType="afterGroup">
                            <p:stCondLst>
                              <p:cond delay="3200"/>
                            </p:stCondLst>
                            <p:childTnLst>
                              <p:par>
                                <p:cTn id="23" presetID="1" presetClass="entr" presetSubtype="0" fill="hold" nodeType="afterEffect">
                                  <p:stCondLst>
                                    <p:cond delay="0"/>
                                  </p:stCondLst>
                                  <p:childTnLst>
                                    <p:set>
                                      <p:cBhvr>
                                        <p:cTn id="24" dur="1" fill="hold">
                                          <p:stCondLst>
                                            <p:cond delay="499"/>
                                          </p:stCondLst>
                                        </p:cTn>
                                        <p:tgtEl>
                                          <p:spTgt spid="64"/>
                                        </p:tgtEl>
                                        <p:attrNameLst>
                                          <p:attrName>style.visibility</p:attrName>
                                        </p:attrNameLst>
                                      </p:cBhvr>
                                      <p:to>
                                        <p:strVal val="visible"/>
                                      </p:to>
                                    </p:set>
                                  </p:childTnLst>
                                </p:cTn>
                              </p:par>
                            </p:childTnLst>
                          </p:cTn>
                        </p:par>
                        <p:par>
                          <p:cTn id="25" fill="hold" nodeType="afterGroup">
                            <p:stCondLst>
                              <p:cond delay="3700"/>
                            </p:stCondLst>
                            <p:childTnLst>
                              <p:par>
                                <p:cTn id="26" presetID="1" presetClass="entr" presetSubtype="0" fill="hold" nodeType="afterEffect">
                                  <p:stCondLst>
                                    <p:cond delay="0"/>
                                  </p:stCondLst>
                                  <p:childTnLst>
                                    <p:set>
                                      <p:cBhvr>
                                        <p:cTn id="27" dur="1" fill="hold">
                                          <p:stCondLst>
                                            <p:cond delay="499"/>
                                          </p:stCondLst>
                                        </p:cTn>
                                        <p:tgtEl>
                                          <p:spTgt spid="68"/>
                                        </p:tgtEl>
                                        <p:attrNameLst>
                                          <p:attrName>style.visibility</p:attrName>
                                        </p:attrNameLst>
                                      </p:cBhvr>
                                      <p:to>
                                        <p:strVal val="visible"/>
                                      </p:to>
                                    </p:set>
                                  </p:childTnLst>
                                </p:cTn>
                              </p:par>
                            </p:childTnLst>
                          </p:cTn>
                        </p:par>
                        <p:par>
                          <p:cTn id="28" fill="hold" nodeType="afterGroup">
                            <p:stCondLst>
                              <p:cond delay="4200"/>
                            </p:stCondLst>
                            <p:childTnLst>
                              <p:par>
                                <p:cTn id="29" presetID="1" presetClass="entr" presetSubtype="0" fill="hold" nodeType="afterEffect">
                                  <p:stCondLst>
                                    <p:cond delay="0"/>
                                  </p:stCondLst>
                                  <p:childTnLst>
                                    <p:set>
                                      <p:cBhvr>
                                        <p:cTn id="30" dur="1" fill="hold">
                                          <p:stCondLst>
                                            <p:cond delay="499"/>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lejandro.Treviño\Pictures\ex 1.jpg"/>
          <p:cNvPicPr>
            <a:picLocks noChangeAspect="1" noChangeArrowheads="1"/>
          </p:cNvPicPr>
          <p:nvPr/>
        </p:nvPicPr>
        <p:blipFill>
          <a:blip r:embed="rId3">
            <a:extLst>
              <a:ext uri="{28A0092B-C50C-407E-A947-70E740481C1C}">
                <a14:useLocalDpi xmlns:a14="http://schemas.microsoft.com/office/drawing/2010/main" val="0"/>
              </a:ext>
            </a:extLst>
          </a:blip>
          <a:srcRect l="140" r="3143" b="24310"/>
          <a:stretch>
            <a:fillRect/>
          </a:stretch>
        </p:blipFill>
        <p:spPr bwMode="auto">
          <a:xfrm>
            <a:off x="0" y="854075"/>
            <a:ext cx="9150350" cy="524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9 Rectángulo">
            <a:extLst>
              <a:ext uri="{FF2B5EF4-FFF2-40B4-BE49-F238E27FC236}">
                <a16:creationId xmlns:a16="http://schemas.microsoft.com/office/drawing/2014/main" xmlns="" id="{E97153C1-7279-42D9-B19C-08B982D729AB}"/>
              </a:ext>
            </a:extLst>
          </p:cNvPr>
          <p:cNvSpPr/>
          <p:nvPr/>
        </p:nvSpPr>
        <p:spPr>
          <a:xfrm>
            <a:off x="0" y="854075"/>
            <a:ext cx="9144000" cy="1006475"/>
          </a:xfrm>
          <a:prstGeom prst="rect">
            <a:avLst/>
          </a:prstGeom>
          <a:solidFill>
            <a:schemeClr val="accent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22" name="10 CuadroTexto"/>
          <p:cNvSpPr txBox="1">
            <a:spLocks noChangeArrowheads="1"/>
          </p:cNvSpPr>
          <p:nvPr/>
        </p:nvSpPr>
        <p:spPr bwMode="auto">
          <a:xfrm>
            <a:off x="263525" y="896938"/>
            <a:ext cx="86233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buFontTx/>
              <a:buNone/>
            </a:pPr>
            <a:r>
              <a:rPr lang="en-US" altLang="es-MX" sz="1400">
                <a:solidFill>
                  <a:schemeClr val="bg1"/>
                </a:solidFill>
                <a:latin typeface="Helvetica" panose="020B0604020202020204" pitchFamily="34" charset="0"/>
                <a:cs typeface="Helvetica" panose="020B0604020202020204" pitchFamily="34" charset="0"/>
              </a:rPr>
              <a:t>The expansion of the Mexican cities over the last 50 years has been massive and messy. Only over the last 30 years, the population in the cities duplicated, meanwhile the urban spots expanded 8 times. Hence the cities became dispair, with a low density of a 90.6% of horizontal housing stock and a average distribution of 23 houses per hectare. </a:t>
            </a:r>
          </a:p>
        </p:txBody>
      </p:sp>
      <p:cxnSp>
        <p:nvCxnSpPr>
          <p:cNvPr id="23" name="20 Conector recto">
            <a:extLst>
              <a:ext uri="{FF2B5EF4-FFF2-40B4-BE49-F238E27FC236}">
                <a16:creationId xmlns:a16="http://schemas.microsoft.com/office/drawing/2014/main" xmlns="" id="{E1DD2976-47F8-4EA6-AAD4-FD57D1E64705}"/>
              </a:ext>
            </a:extLst>
          </p:cNvPr>
          <p:cNvCxnSpPr/>
          <p:nvPr/>
        </p:nvCxnSpPr>
        <p:spPr bwMode="auto">
          <a:xfrm flipH="1">
            <a:off x="5627688" y="5754688"/>
            <a:ext cx="3240087"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24" name="67 Grupo"/>
          <p:cNvGrpSpPr>
            <a:grpSpLocks/>
          </p:cNvGrpSpPr>
          <p:nvPr/>
        </p:nvGrpSpPr>
        <p:grpSpPr bwMode="auto">
          <a:xfrm>
            <a:off x="6921500" y="5434013"/>
            <a:ext cx="727075" cy="319087"/>
            <a:chOff x="6914078" y="6194896"/>
            <a:chExt cx="727147" cy="319109"/>
          </a:xfrm>
        </p:grpSpPr>
        <p:sp>
          <p:nvSpPr>
            <p:cNvPr id="25" name="34 Rectángulo">
              <a:extLst>
                <a:ext uri="{FF2B5EF4-FFF2-40B4-BE49-F238E27FC236}">
                  <a16:creationId xmlns:a16="http://schemas.microsoft.com/office/drawing/2014/main" xmlns="" id="{8BD0DB89-CFB1-45E0-9EAF-D870B2E4F547}"/>
                </a:ext>
              </a:extLst>
            </p:cNvPr>
            <p:cNvSpPr/>
            <p:nvPr/>
          </p:nvSpPr>
          <p:spPr bwMode="auto">
            <a:xfrm>
              <a:off x="6914078" y="6431449"/>
              <a:ext cx="684281" cy="82556"/>
            </a:xfrm>
            <a:prstGeom prst="rect">
              <a:avLst/>
            </a:prstGeom>
            <a:solidFill>
              <a:schemeClr val="accent3">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26" name="1 CuadroTexto">
              <a:extLst>
                <a:ext uri="{FF2B5EF4-FFF2-40B4-BE49-F238E27FC236}">
                  <a16:creationId xmlns:a16="http://schemas.microsoft.com/office/drawing/2014/main" xmlns="" id="{E653AD7C-6718-4040-AE5A-A256111F8729}"/>
                </a:ext>
              </a:extLst>
            </p:cNvPr>
            <p:cNvSpPr txBox="1">
              <a:spLocks noChangeArrowheads="1"/>
            </p:cNvSpPr>
            <p:nvPr/>
          </p:nvSpPr>
          <p:spPr bwMode="auto">
            <a:xfrm>
              <a:off x="6914078" y="6194896"/>
              <a:ext cx="727147" cy="276244"/>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927</a:t>
              </a:r>
            </a:p>
          </p:txBody>
        </p:sp>
      </p:grpSp>
      <p:sp>
        <p:nvSpPr>
          <p:cNvPr id="27" name="1 CuadroTexto">
            <a:extLst>
              <a:ext uri="{FF2B5EF4-FFF2-40B4-BE49-F238E27FC236}">
                <a16:creationId xmlns:a16="http://schemas.microsoft.com/office/drawing/2014/main" xmlns="" id="{3491F287-5C28-411C-A270-C3C85F3D306A}"/>
              </a:ext>
            </a:extLst>
          </p:cNvPr>
          <p:cNvSpPr txBox="1">
            <a:spLocks noChangeArrowheads="1"/>
          </p:cNvSpPr>
          <p:nvPr/>
        </p:nvSpPr>
        <p:spPr bwMode="auto">
          <a:xfrm>
            <a:off x="6921500" y="5773738"/>
            <a:ext cx="727075" cy="277812"/>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1980</a:t>
            </a:r>
          </a:p>
        </p:txBody>
      </p:sp>
      <p:grpSp>
        <p:nvGrpSpPr>
          <p:cNvPr id="28" name="66 Grupo"/>
          <p:cNvGrpSpPr>
            <a:grpSpLocks/>
          </p:cNvGrpSpPr>
          <p:nvPr/>
        </p:nvGrpSpPr>
        <p:grpSpPr bwMode="auto">
          <a:xfrm>
            <a:off x="6816725" y="3013075"/>
            <a:ext cx="863600" cy="868363"/>
            <a:chOff x="6809769" y="3775088"/>
            <a:chExt cx="864096" cy="867741"/>
          </a:xfrm>
        </p:grpSpPr>
        <p:sp>
          <p:nvSpPr>
            <p:cNvPr id="29" name="1 CuadroTexto">
              <a:extLst>
                <a:ext uri="{FF2B5EF4-FFF2-40B4-BE49-F238E27FC236}">
                  <a16:creationId xmlns:a16="http://schemas.microsoft.com/office/drawing/2014/main" xmlns="" id="{7820B215-29CC-40DF-A979-3D027152FEF2}"/>
                </a:ext>
              </a:extLst>
            </p:cNvPr>
            <p:cNvSpPr txBox="1">
              <a:spLocks noChangeArrowheads="1"/>
            </p:cNvSpPr>
            <p:nvPr/>
          </p:nvSpPr>
          <p:spPr bwMode="auto">
            <a:xfrm>
              <a:off x="6809769" y="3775088"/>
              <a:ext cx="864096" cy="277614"/>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196,785</a:t>
              </a:r>
            </a:p>
          </p:txBody>
        </p:sp>
        <p:sp>
          <p:nvSpPr>
            <p:cNvPr id="30" name="52 Rectángulo">
              <a:extLst>
                <a:ext uri="{FF2B5EF4-FFF2-40B4-BE49-F238E27FC236}">
                  <a16:creationId xmlns:a16="http://schemas.microsoft.com/office/drawing/2014/main" xmlns="" id="{F741F6F8-9E32-4A5A-94CF-8E8E2EFF4624}"/>
                </a:ext>
              </a:extLst>
            </p:cNvPr>
            <p:cNvSpPr>
              <a:spLocks noChangeArrowheads="1"/>
            </p:cNvSpPr>
            <p:nvPr/>
          </p:nvSpPr>
          <p:spPr bwMode="auto">
            <a:xfrm>
              <a:off x="6881248" y="4027320"/>
              <a:ext cx="721139" cy="615509"/>
            </a:xfrm>
            <a:prstGeom prst="rect">
              <a:avLst/>
            </a:prstGeom>
            <a:solidFill>
              <a:srgbClr val="77933C"/>
            </a:solidFill>
            <a:ln w="3175">
              <a:solidFill>
                <a:schemeClr val="bg1"/>
              </a:solidFill>
              <a:miter lim="800000"/>
              <a:headEnd/>
              <a:tailEnd/>
            </a:ln>
            <a:effectLst>
              <a:outerShdw blurRad="368300" dist="63501" dir="8819993" algn="ctr" rotWithShape="0">
                <a:srgbClr val="808080">
                  <a:alpha val="87000"/>
                </a:srgbClr>
              </a:outerShdw>
            </a:effectLst>
          </p:spPr>
          <p:txBody>
            <a:bodyPr anchor="ctr"/>
            <a:lstStyle/>
            <a:p>
              <a:pPr algn="ctr">
                <a:defRPr/>
              </a:pPr>
              <a:endParaRPr lang="es-MX" dirty="0">
                <a:solidFill>
                  <a:schemeClr val="lt1"/>
                </a:solidFill>
                <a:latin typeface="+mn-lt"/>
                <a:ea typeface="+mn-ea"/>
              </a:endParaRPr>
            </a:p>
          </p:txBody>
        </p:sp>
      </p:grpSp>
      <p:cxnSp>
        <p:nvCxnSpPr>
          <p:cNvPr id="31" name="55 Conector recto">
            <a:extLst>
              <a:ext uri="{FF2B5EF4-FFF2-40B4-BE49-F238E27FC236}">
                <a16:creationId xmlns:a16="http://schemas.microsoft.com/office/drawing/2014/main" xmlns="" id="{9E176F0E-B630-4CF4-BB51-B158D26622CB}"/>
              </a:ext>
            </a:extLst>
          </p:cNvPr>
          <p:cNvCxnSpPr>
            <a:cxnSpLocks noChangeShapeType="1"/>
          </p:cNvCxnSpPr>
          <p:nvPr/>
        </p:nvCxnSpPr>
        <p:spPr bwMode="auto">
          <a:xfrm flipH="1" flipV="1">
            <a:off x="5586413" y="3876675"/>
            <a:ext cx="3240087" cy="1588"/>
          </a:xfrm>
          <a:prstGeom prst="line">
            <a:avLst/>
          </a:prstGeom>
          <a:noFill/>
          <a:ln w="9525">
            <a:solidFill>
              <a:schemeClr val="bg1"/>
            </a:solidFill>
            <a:round/>
            <a:headEnd/>
            <a:tailEnd/>
          </a:ln>
          <a:effectLst>
            <a:outerShdw blurRad="368300" dist="63501" dir="8819993" algn="ctr" rotWithShape="0">
              <a:srgbClr val="808080">
                <a:alpha val="87000"/>
              </a:srgbClr>
            </a:outerShdw>
          </a:effectLst>
          <a:extLst>
            <a:ext uri="{909E8E84-426E-40dd-AFC4-6F175D3DCCD1}">
              <a14:hiddenFill xmlns:a14="http://schemas.microsoft.com/office/drawing/2010/main" xmlns="">
                <a:noFill/>
              </a14:hiddenFill>
            </a:ext>
          </a:extLst>
        </p:spPr>
      </p:cxnSp>
      <p:sp>
        <p:nvSpPr>
          <p:cNvPr id="32" name="1 CuadroTexto">
            <a:extLst>
              <a:ext uri="{FF2B5EF4-FFF2-40B4-BE49-F238E27FC236}">
                <a16:creationId xmlns:a16="http://schemas.microsoft.com/office/drawing/2014/main" xmlns="" id="{1EB253EC-A584-4690-89C9-6F346B38EF84}"/>
              </a:ext>
            </a:extLst>
          </p:cNvPr>
          <p:cNvSpPr txBox="1">
            <a:spLocks noChangeArrowheads="1"/>
          </p:cNvSpPr>
          <p:nvPr/>
        </p:nvSpPr>
        <p:spPr bwMode="auto">
          <a:xfrm>
            <a:off x="6888163" y="3881438"/>
            <a:ext cx="727075" cy="276225"/>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1980</a:t>
            </a:r>
            <a:endParaRPr lang="es-MX" altLang="es-MX" sz="1400" dirty="0">
              <a:solidFill>
                <a:schemeClr val="bg1"/>
              </a:solidFill>
              <a:latin typeface="Frutiger LT 95 UltraBlack" pitchFamily="2" charset="0"/>
            </a:endParaRPr>
          </a:p>
        </p:txBody>
      </p:sp>
      <p:sp>
        <p:nvSpPr>
          <p:cNvPr id="33" name="1 CuadroTexto">
            <a:extLst>
              <a:ext uri="{FF2B5EF4-FFF2-40B4-BE49-F238E27FC236}">
                <a16:creationId xmlns:a16="http://schemas.microsoft.com/office/drawing/2014/main" xmlns="" id="{2EBEE0BF-6009-42CF-871B-45E6E67DF7F4}"/>
              </a:ext>
            </a:extLst>
          </p:cNvPr>
          <p:cNvSpPr txBox="1">
            <a:spLocks noChangeArrowheads="1"/>
          </p:cNvSpPr>
          <p:nvPr/>
        </p:nvSpPr>
        <p:spPr bwMode="auto">
          <a:xfrm>
            <a:off x="5516563" y="3665538"/>
            <a:ext cx="1328737" cy="276225"/>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MX" altLang="es-MX" sz="1200">
                <a:solidFill>
                  <a:schemeClr val="bg1"/>
                </a:solidFill>
                <a:latin typeface="Frutiger LT 95 UltraBlack"/>
              </a:rPr>
              <a:t>Población </a:t>
            </a:r>
            <a:endParaRPr lang="es-MX" altLang="es-MX" sz="1400">
              <a:solidFill>
                <a:schemeClr val="bg1"/>
              </a:solidFill>
              <a:latin typeface="Frutiger LT 95 UltraBlack"/>
            </a:endParaRPr>
          </a:p>
        </p:txBody>
      </p:sp>
      <p:sp>
        <p:nvSpPr>
          <p:cNvPr id="34" name="63 Rectángulo"/>
          <p:cNvSpPr>
            <a:spLocks noChangeArrowheads="1"/>
          </p:cNvSpPr>
          <p:nvPr/>
        </p:nvSpPr>
        <p:spPr bwMode="auto">
          <a:xfrm>
            <a:off x="5575300" y="5346700"/>
            <a:ext cx="13081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200">
                <a:solidFill>
                  <a:schemeClr val="bg1"/>
                </a:solidFill>
                <a:latin typeface="Frutiger LT 95 UltraBlack"/>
              </a:rPr>
              <a:t>Superficie urbana (Ha)</a:t>
            </a:r>
          </a:p>
        </p:txBody>
      </p:sp>
      <p:sp>
        <p:nvSpPr>
          <p:cNvPr id="35" name="TextBox 10">
            <a:extLst>
              <a:ext uri="{FF2B5EF4-FFF2-40B4-BE49-F238E27FC236}">
                <a16:creationId xmlns:a16="http://schemas.microsoft.com/office/drawing/2014/main" xmlns="" id="{37B9FBF4-AF51-4C5D-8D56-374EABD7DF54}"/>
              </a:ext>
            </a:extLst>
          </p:cNvPr>
          <p:cNvSpPr txBox="1"/>
          <p:nvPr/>
        </p:nvSpPr>
        <p:spPr>
          <a:xfrm>
            <a:off x="23813" y="5484813"/>
            <a:ext cx="2106612" cy="369887"/>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100" b="1">
                <a:solidFill>
                  <a:srgbClr val="FFFFFF"/>
                </a:solidFill>
                <a:latin typeface="Helvetica" panose="020B0604020202020204" pitchFamily="34" charset="0"/>
                <a:cs typeface="Helvetica" panose="020B0604020202020204" pitchFamily="34" charset="0"/>
              </a:rPr>
              <a:t>Tuxtla Gutiérrez, Chiapas</a:t>
            </a:r>
            <a:endParaRPr lang="es-MX" altLang="es-MX" sz="1100">
              <a:solidFill>
                <a:srgbClr val="FFFFFF"/>
              </a:solidFill>
              <a:latin typeface="Soberana San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nodeType="afterGroup">
                            <p:stCondLst>
                              <p:cond delay="500"/>
                            </p:stCondLst>
                            <p:childTnLst>
                              <p:par>
                                <p:cTn id="9" presetID="10" presetClass="entr" presetSubtype="0" fill="hold" grpId="0" nodeType="afterEffect">
                                  <p:stCondLst>
                                    <p:cond delay="150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nodeType="afterGroup">
                            <p:stCondLst>
                              <p:cond delay="2500"/>
                            </p:stCondLst>
                            <p:childTnLst>
                              <p:par>
                                <p:cTn id="13" presetID="22" presetClass="entr" presetSubtype="8"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nodeType="afterGroup">
                            <p:stCondLst>
                              <p:cond delay="3500"/>
                            </p:stCondLst>
                            <p:childTnLst>
                              <p:par>
                                <p:cTn id="21" presetID="2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1500"/>
                                        <p:tgtEl>
                                          <p:spTgt spid="28"/>
                                        </p:tgtEl>
                                      </p:cBhvr>
                                    </p:animEffect>
                                  </p:childTnLst>
                                </p:cTn>
                              </p:par>
                            </p:childTnLst>
                          </p:cTn>
                        </p:par>
                        <p:par>
                          <p:cTn id="24" fill="hold" nodeType="afterGroup">
                            <p:stCondLst>
                              <p:cond delay="5000"/>
                            </p:stCondLst>
                            <p:childTnLst>
                              <p:par>
                                <p:cTn id="25" presetID="10" presetClass="entr" presetSubtype="0" fill="hold" grpId="0" nodeType="after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nodeType="afterGroup">
                            <p:stCondLst>
                              <p:cond delay="7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par>
                          <p:cTn id="32" fill="hold" nodeType="afterGroup">
                            <p:stCondLst>
                              <p:cond delay="7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nodeType="afterGroup">
                            <p:stCondLst>
                              <p:cond delay="8000"/>
                            </p:stCondLst>
                            <p:childTnLst>
                              <p:par>
                                <p:cTn id="37" presetID="22" presetClass="entr" presetSubtype="4"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C:\Users\Alejandro.Treviño\Pictures\ex 2.jpg"/>
          <p:cNvPicPr>
            <a:picLocks noChangeAspect="1" noChangeArrowheads="1"/>
          </p:cNvPicPr>
          <p:nvPr/>
        </p:nvPicPr>
        <p:blipFill>
          <a:blip r:embed="rId3">
            <a:extLst>
              <a:ext uri="{28A0092B-C50C-407E-A947-70E740481C1C}">
                <a14:useLocalDpi xmlns:a14="http://schemas.microsoft.com/office/drawing/2010/main" val="0"/>
              </a:ext>
            </a:extLst>
          </a:blip>
          <a:srcRect r="2992" b="24358"/>
          <a:stretch>
            <a:fillRect/>
          </a:stretch>
        </p:blipFill>
        <p:spPr bwMode="auto">
          <a:xfrm>
            <a:off x="-4763" y="842963"/>
            <a:ext cx="9169401"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60 Grupo"/>
          <p:cNvGrpSpPr>
            <a:grpSpLocks/>
          </p:cNvGrpSpPr>
          <p:nvPr/>
        </p:nvGrpSpPr>
        <p:grpSpPr bwMode="auto">
          <a:xfrm>
            <a:off x="6916738" y="4441825"/>
            <a:ext cx="695325" cy="1177925"/>
            <a:chOff x="6914082" y="5218166"/>
            <a:chExt cx="695136" cy="1177529"/>
          </a:xfrm>
        </p:grpSpPr>
        <p:sp>
          <p:nvSpPr>
            <p:cNvPr id="4" name="51 Rectángulo redondeado">
              <a:extLst>
                <a:ext uri="{FF2B5EF4-FFF2-40B4-BE49-F238E27FC236}">
                  <a16:creationId xmlns:a16="http://schemas.microsoft.com/office/drawing/2014/main" xmlns="" id="{4657799A-CDD4-4B0B-8F5C-73F201393131}"/>
                </a:ext>
              </a:extLst>
            </p:cNvPr>
            <p:cNvSpPr/>
            <p:nvPr/>
          </p:nvSpPr>
          <p:spPr>
            <a:xfrm>
              <a:off x="6914082" y="5218166"/>
              <a:ext cx="695136" cy="1177529"/>
            </a:xfrm>
            <a:prstGeom prst="roundRect">
              <a:avLst/>
            </a:prstGeom>
            <a:solidFill>
              <a:schemeClr val="bg1">
                <a:alpha val="30000"/>
              </a:schemeClr>
            </a:solidFill>
            <a:ln>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dirty="0"/>
            </a:p>
          </p:txBody>
        </p:sp>
        <p:sp>
          <p:nvSpPr>
            <p:cNvPr id="5" name="1 CuadroTexto">
              <a:extLst>
                <a:ext uri="{FF2B5EF4-FFF2-40B4-BE49-F238E27FC236}">
                  <a16:creationId xmlns:a16="http://schemas.microsoft.com/office/drawing/2014/main" xmlns="" id="{04DF56C3-AC6A-49AD-AC0F-B817118E19A4}"/>
                </a:ext>
              </a:extLst>
            </p:cNvPr>
            <p:cNvSpPr txBox="1">
              <a:spLocks noChangeArrowheads="1"/>
            </p:cNvSpPr>
            <p:nvPr/>
          </p:nvSpPr>
          <p:spPr bwMode="auto">
            <a:xfrm>
              <a:off x="6942649" y="5472081"/>
              <a:ext cx="666569" cy="461808"/>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s-MX" altLang="es-MX" sz="1200" dirty="0">
                  <a:solidFill>
                    <a:schemeClr val="bg1"/>
                  </a:solidFill>
                  <a:latin typeface="Frutiger LT 95 UltraBlack" pitchFamily="2" charset="0"/>
                </a:rPr>
                <a:t>15.26</a:t>
              </a:r>
            </a:p>
            <a:p>
              <a:pPr>
                <a:defRPr/>
              </a:pPr>
              <a:r>
                <a:rPr lang="es-MX" altLang="es-MX" sz="1200" dirty="0">
                  <a:solidFill>
                    <a:schemeClr val="bg1"/>
                  </a:solidFill>
                  <a:latin typeface="Frutiger LT 95 UltraBlack" pitchFamily="2" charset="0"/>
                </a:rPr>
                <a:t>veces</a:t>
              </a:r>
            </a:p>
          </p:txBody>
        </p:sp>
      </p:grpSp>
      <p:sp>
        <p:nvSpPr>
          <p:cNvPr id="6" name="9 Rectángulo">
            <a:extLst>
              <a:ext uri="{FF2B5EF4-FFF2-40B4-BE49-F238E27FC236}">
                <a16:creationId xmlns:a16="http://schemas.microsoft.com/office/drawing/2014/main" xmlns="" id="{6BD5E7C7-49A7-4334-A12E-41FDBD8B80B6}"/>
              </a:ext>
            </a:extLst>
          </p:cNvPr>
          <p:cNvSpPr/>
          <p:nvPr/>
        </p:nvSpPr>
        <p:spPr>
          <a:xfrm>
            <a:off x="-4763" y="838200"/>
            <a:ext cx="9144001" cy="936625"/>
          </a:xfrm>
          <a:prstGeom prst="rect">
            <a:avLst/>
          </a:prstGeom>
          <a:solidFill>
            <a:srgbClr val="9537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34821" name="10 CuadroTexto"/>
          <p:cNvSpPr txBox="1">
            <a:spLocks noChangeArrowheads="1"/>
          </p:cNvSpPr>
          <p:nvPr/>
        </p:nvSpPr>
        <p:spPr bwMode="auto">
          <a:xfrm>
            <a:off x="258763" y="881063"/>
            <a:ext cx="86233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buFontTx/>
              <a:buNone/>
            </a:pPr>
            <a:r>
              <a:rPr lang="en-US" altLang="es-MX" sz="1400">
                <a:solidFill>
                  <a:srgbClr val="FFFFFF"/>
                </a:solidFill>
                <a:latin typeface="Helvetica" panose="020B0604020202020204" pitchFamily="34" charset="0"/>
                <a:cs typeface="Helvetica" panose="020B0604020202020204" pitchFamily="34" charset="0"/>
              </a:rPr>
              <a:t>The expansion of the Mexican cities over the last 50 years has been massive and messy. Only over the last 30 years, the population in the cities duplicated, meanwhile the urban spots expanded 8 times. Hence the cities became dispair, with a low density of a 90.6% of horizontal housing stock and a average distribution of 23 houses per hectare. </a:t>
            </a:r>
          </a:p>
        </p:txBody>
      </p:sp>
      <p:grpSp>
        <p:nvGrpSpPr>
          <p:cNvPr id="8" name="59 Grupo"/>
          <p:cNvGrpSpPr>
            <a:grpSpLocks/>
          </p:cNvGrpSpPr>
          <p:nvPr/>
        </p:nvGrpSpPr>
        <p:grpSpPr bwMode="auto">
          <a:xfrm>
            <a:off x="6883400" y="1998663"/>
            <a:ext cx="728663" cy="1252537"/>
            <a:chOff x="6881817" y="2775595"/>
            <a:chExt cx="727401" cy="1251704"/>
          </a:xfrm>
        </p:grpSpPr>
        <p:sp>
          <p:nvSpPr>
            <p:cNvPr id="9" name="4 Rectángulo redondeado">
              <a:extLst>
                <a:ext uri="{FF2B5EF4-FFF2-40B4-BE49-F238E27FC236}">
                  <a16:creationId xmlns:a16="http://schemas.microsoft.com/office/drawing/2014/main" xmlns="" id="{BF62DFC6-0C12-4C6C-8908-C4FF636BBFF8}"/>
                </a:ext>
              </a:extLst>
            </p:cNvPr>
            <p:cNvSpPr/>
            <p:nvPr/>
          </p:nvSpPr>
          <p:spPr>
            <a:xfrm>
              <a:off x="6881817" y="2775595"/>
              <a:ext cx="727401" cy="1251704"/>
            </a:xfrm>
            <a:prstGeom prst="roundRect">
              <a:avLst/>
            </a:prstGeom>
            <a:solidFill>
              <a:schemeClr val="bg1">
                <a:alpha val="30000"/>
              </a:schemeClr>
            </a:solidFill>
            <a:ln>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MX" dirty="0"/>
            </a:p>
          </p:txBody>
        </p:sp>
        <p:sp>
          <p:nvSpPr>
            <p:cNvPr id="10" name="1 CuadroTexto">
              <a:extLst>
                <a:ext uri="{FF2B5EF4-FFF2-40B4-BE49-F238E27FC236}">
                  <a16:creationId xmlns:a16="http://schemas.microsoft.com/office/drawing/2014/main" xmlns="" id="{F3064C72-ED4B-4B70-9B70-C5AACB8AA14C}"/>
                </a:ext>
              </a:extLst>
            </p:cNvPr>
            <p:cNvSpPr txBox="1">
              <a:spLocks noChangeArrowheads="1"/>
            </p:cNvSpPr>
            <p:nvPr/>
          </p:nvSpPr>
          <p:spPr bwMode="auto">
            <a:xfrm>
              <a:off x="6881817" y="3038945"/>
              <a:ext cx="719477" cy="461655"/>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3.48 veces</a:t>
              </a:r>
            </a:p>
          </p:txBody>
        </p:sp>
      </p:grpSp>
      <p:cxnSp>
        <p:nvCxnSpPr>
          <p:cNvPr id="11" name="32 Conector recto">
            <a:extLst>
              <a:ext uri="{FF2B5EF4-FFF2-40B4-BE49-F238E27FC236}">
                <a16:creationId xmlns:a16="http://schemas.microsoft.com/office/drawing/2014/main" xmlns="" id="{725611B8-D9A8-49B7-A856-774A5AB9448A}"/>
              </a:ext>
            </a:extLst>
          </p:cNvPr>
          <p:cNvCxnSpPr/>
          <p:nvPr/>
        </p:nvCxnSpPr>
        <p:spPr bwMode="auto">
          <a:xfrm flipH="1">
            <a:off x="5622925" y="5738813"/>
            <a:ext cx="3240088"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2" name="1 CuadroTexto">
            <a:extLst>
              <a:ext uri="{FF2B5EF4-FFF2-40B4-BE49-F238E27FC236}">
                <a16:creationId xmlns:a16="http://schemas.microsoft.com/office/drawing/2014/main" xmlns="" id="{DF1456D6-BDA4-41D9-9E55-6F2C6992A3A2}"/>
              </a:ext>
            </a:extLst>
          </p:cNvPr>
          <p:cNvSpPr txBox="1">
            <a:spLocks noChangeArrowheads="1"/>
          </p:cNvSpPr>
          <p:nvPr/>
        </p:nvSpPr>
        <p:spPr bwMode="auto">
          <a:xfrm>
            <a:off x="7861300" y="5754688"/>
            <a:ext cx="727075" cy="277812"/>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2010</a:t>
            </a:r>
          </a:p>
        </p:txBody>
      </p:sp>
      <p:grpSp>
        <p:nvGrpSpPr>
          <p:cNvPr id="13" name="2 Grupo"/>
          <p:cNvGrpSpPr>
            <a:grpSpLocks/>
          </p:cNvGrpSpPr>
          <p:nvPr/>
        </p:nvGrpSpPr>
        <p:grpSpPr bwMode="auto">
          <a:xfrm>
            <a:off x="7839075" y="4164013"/>
            <a:ext cx="728663" cy="1574800"/>
            <a:chOff x="7837667" y="4941168"/>
            <a:chExt cx="728506" cy="1574463"/>
          </a:xfrm>
        </p:grpSpPr>
        <p:sp>
          <p:nvSpPr>
            <p:cNvPr id="14" name="1 CuadroTexto">
              <a:extLst>
                <a:ext uri="{FF2B5EF4-FFF2-40B4-BE49-F238E27FC236}">
                  <a16:creationId xmlns:a16="http://schemas.microsoft.com/office/drawing/2014/main" xmlns="" id="{3C1A9A4C-43E8-40E9-91D5-AA11D2D04846}"/>
                </a:ext>
              </a:extLst>
            </p:cNvPr>
            <p:cNvSpPr txBox="1">
              <a:spLocks noChangeArrowheads="1"/>
            </p:cNvSpPr>
            <p:nvPr/>
          </p:nvSpPr>
          <p:spPr bwMode="auto">
            <a:xfrm>
              <a:off x="7837667" y="4941168"/>
              <a:ext cx="726918" cy="277753"/>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14,145</a:t>
              </a:r>
            </a:p>
          </p:txBody>
        </p:sp>
        <p:sp>
          <p:nvSpPr>
            <p:cNvPr id="15" name="35 Rectángulo">
              <a:extLst>
                <a:ext uri="{FF2B5EF4-FFF2-40B4-BE49-F238E27FC236}">
                  <a16:creationId xmlns:a16="http://schemas.microsoft.com/office/drawing/2014/main" xmlns="" id="{8B3D183D-D363-421B-8A22-76359BC3E4F1}"/>
                </a:ext>
              </a:extLst>
            </p:cNvPr>
            <p:cNvSpPr/>
            <p:nvPr/>
          </p:nvSpPr>
          <p:spPr bwMode="auto">
            <a:xfrm>
              <a:off x="7845603" y="5237966"/>
              <a:ext cx="720570" cy="1277665"/>
            </a:xfrm>
            <a:prstGeom prst="rect">
              <a:avLst/>
            </a:prstGeom>
            <a:solidFill>
              <a:schemeClr val="accent2">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grpSp>
      <p:grpSp>
        <p:nvGrpSpPr>
          <p:cNvPr id="34826" name="36 Grupo"/>
          <p:cNvGrpSpPr>
            <a:grpSpLocks/>
          </p:cNvGrpSpPr>
          <p:nvPr/>
        </p:nvGrpSpPr>
        <p:grpSpPr bwMode="auto">
          <a:xfrm>
            <a:off x="6916738" y="5418138"/>
            <a:ext cx="727075" cy="319087"/>
            <a:chOff x="6914078" y="6194896"/>
            <a:chExt cx="727147" cy="319109"/>
          </a:xfrm>
        </p:grpSpPr>
        <p:sp>
          <p:nvSpPr>
            <p:cNvPr id="17" name="37 Rectángulo">
              <a:extLst>
                <a:ext uri="{FF2B5EF4-FFF2-40B4-BE49-F238E27FC236}">
                  <a16:creationId xmlns:a16="http://schemas.microsoft.com/office/drawing/2014/main" xmlns="" id="{C4CE3A10-1F98-4972-B338-418393CAADCD}"/>
                </a:ext>
              </a:extLst>
            </p:cNvPr>
            <p:cNvSpPr/>
            <p:nvPr/>
          </p:nvSpPr>
          <p:spPr bwMode="auto">
            <a:xfrm>
              <a:off x="6914078" y="6431449"/>
              <a:ext cx="684280" cy="82556"/>
            </a:xfrm>
            <a:prstGeom prst="rect">
              <a:avLst/>
            </a:prstGeom>
            <a:solidFill>
              <a:schemeClr val="accent3">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dirty="0"/>
            </a:p>
          </p:txBody>
        </p:sp>
        <p:sp>
          <p:nvSpPr>
            <p:cNvPr id="18" name="1 CuadroTexto">
              <a:extLst>
                <a:ext uri="{FF2B5EF4-FFF2-40B4-BE49-F238E27FC236}">
                  <a16:creationId xmlns:a16="http://schemas.microsoft.com/office/drawing/2014/main" xmlns="" id="{5FD27331-6157-4DC7-B145-91418A76F381}"/>
                </a:ext>
              </a:extLst>
            </p:cNvPr>
            <p:cNvSpPr txBox="1">
              <a:spLocks noChangeArrowheads="1"/>
            </p:cNvSpPr>
            <p:nvPr/>
          </p:nvSpPr>
          <p:spPr bwMode="auto">
            <a:xfrm>
              <a:off x="6914078" y="6194896"/>
              <a:ext cx="727147" cy="276244"/>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927</a:t>
              </a:r>
            </a:p>
          </p:txBody>
        </p:sp>
      </p:grpSp>
      <p:sp>
        <p:nvSpPr>
          <p:cNvPr id="19" name="1 CuadroTexto">
            <a:extLst>
              <a:ext uri="{FF2B5EF4-FFF2-40B4-BE49-F238E27FC236}">
                <a16:creationId xmlns:a16="http://schemas.microsoft.com/office/drawing/2014/main" xmlns="" id="{5D2E6B74-0195-42D3-96F1-894B0441708F}"/>
              </a:ext>
            </a:extLst>
          </p:cNvPr>
          <p:cNvSpPr txBox="1">
            <a:spLocks noChangeArrowheads="1"/>
          </p:cNvSpPr>
          <p:nvPr/>
        </p:nvSpPr>
        <p:spPr bwMode="auto">
          <a:xfrm>
            <a:off x="6916738" y="5759450"/>
            <a:ext cx="727075" cy="276225"/>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1980</a:t>
            </a:r>
          </a:p>
        </p:txBody>
      </p:sp>
      <p:grpSp>
        <p:nvGrpSpPr>
          <p:cNvPr id="20" name="1 Grupo"/>
          <p:cNvGrpSpPr>
            <a:grpSpLocks/>
          </p:cNvGrpSpPr>
          <p:nvPr/>
        </p:nvGrpSpPr>
        <p:grpSpPr bwMode="auto">
          <a:xfrm>
            <a:off x="7802563" y="1716088"/>
            <a:ext cx="920750" cy="2149475"/>
            <a:chOff x="7801060" y="2492896"/>
            <a:chExt cx="920014" cy="2149933"/>
          </a:xfrm>
        </p:grpSpPr>
        <p:sp>
          <p:nvSpPr>
            <p:cNvPr id="21" name="1 CuadroTexto">
              <a:extLst>
                <a:ext uri="{FF2B5EF4-FFF2-40B4-BE49-F238E27FC236}">
                  <a16:creationId xmlns:a16="http://schemas.microsoft.com/office/drawing/2014/main" xmlns="" id="{27909AB5-AACC-4599-86D2-CC3B6175746B}"/>
                </a:ext>
              </a:extLst>
            </p:cNvPr>
            <p:cNvSpPr txBox="1">
              <a:spLocks noChangeArrowheads="1"/>
            </p:cNvSpPr>
            <p:nvPr/>
          </p:nvSpPr>
          <p:spPr bwMode="auto">
            <a:xfrm>
              <a:off x="7801060" y="2492896"/>
              <a:ext cx="920014" cy="276284"/>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684,156</a:t>
              </a:r>
            </a:p>
          </p:txBody>
        </p:sp>
        <p:sp>
          <p:nvSpPr>
            <p:cNvPr id="22" name="41 Rectángulo">
              <a:extLst>
                <a:ext uri="{FF2B5EF4-FFF2-40B4-BE49-F238E27FC236}">
                  <a16:creationId xmlns:a16="http://schemas.microsoft.com/office/drawing/2014/main" xmlns="" id="{958E0098-7BE0-420A-8D52-1065697F7539}"/>
                </a:ext>
              </a:extLst>
            </p:cNvPr>
            <p:cNvSpPr>
              <a:spLocks noChangeArrowheads="1"/>
            </p:cNvSpPr>
            <p:nvPr/>
          </p:nvSpPr>
          <p:spPr bwMode="auto">
            <a:xfrm>
              <a:off x="7845474" y="2775531"/>
              <a:ext cx="720149" cy="1867298"/>
            </a:xfrm>
            <a:prstGeom prst="rect">
              <a:avLst/>
            </a:prstGeom>
            <a:solidFill>
              <a:srgbClr val="953735"/>
            </a:solidFill>
            <a:ln w="3175">
              <a:solidFill>
                <a:schemeClr val="bg1"/>
              </a:solidFill>
              <a:miter lim="800000"/>
              <a:headEnd/>
              <a:tailEnd/>
            </a:ln>
            <a:effectLst>
              <a:outerShdw blurRad="368300" dist="63501" dir="8819993" algn="ctr" rotWithShape="0">
                <a:srgbClr val="808080">
                  <a:alpha val="87000"/>
                </a:srgbClr>
              </a:outerShdw>
            </a:effectLst>
          </p:spPr>
          <p:txBody>
            <a:bodyPr anchor="ctr"/>
            <a:lstStyle/>
            <a:p>
              <a:pPr algn="ctr">
                <a:defRPr/>
              </a:pPr>
              <a:endParaRPr lang="es-MX" dirty="0">
                <a:solidFill>
                  <a:schemeClr val="lt1"/>
                </a:solidFill>
                <a:latin typeface="+mn-lt"/>
                <a:ea typeface="+mn-ea"/>
              </a:endParaRPr>
            </a:p>
          </p:txBody>
        </p:sp>
      </p:grpSp>
      <p:grpSp>
        <p:nvGrpSpPr>
          <p:cNvPr id="34829" name="42 Grupo"/>
          <p:cNvGrpSpPr>
            <a:grpSpLocks/>
          </p:cNvGrpSpPr>
          <p:nvPr/>
        </p:nvGrpSpPr>
        <p:grpSpPr bwMode="auto">
          <a:xfrm>
            <a:off x="6811963" y="3000375"/>
            <a:ext cx="863600" cy="865188"/>
            <a:chOff x="6809769" y="3776896"/>
            <a:chExt cx="864096" cy="865933"/>
          </a:xfrm>
        </p:grpSpPr>
        <p:sp>
          <p:nvSpPr>
            <p:cNvPr id="24" name="1 CuadroTexto">
              <a:extLst>
                <a:ext uri="{FF2B5EF4-FFF2-40B4-BE49-F238E27FC236}">
                  <a16:creationId xmlns:a16="http://schemas.microsoft.com/office/drawing/2014/main" xmlns="" id="{7C42AECB-F904-42A9-92E4-CA07A9226F6F}"/>
                </a:ext>
              </a:extLst>
            </p:cNvPr>
            <p:cNvSpPr txBox="1">
              <a:spLocks noChangeArrowheads="1"/>
            </p:cNvSpPr>
            <p:nvPr/>
          </p:nvSpPr>
          <p:spPr bwMode="auto">
            <a:xfrm>
              <a:off x="6809769" y="3776896"/>
              <a:ext cx="864096" cy="276463"/>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196,785</a:t>
              </a:r>
            </a:p>
          </p:txBody>
        </p:sp>
        <p:sp>
          <p:nvSpPr>
            <p:cNvPr id="25" name="44 Rectángulo">
              <a:extLst>
                <a:ext uri="{FF2B5EF4-FFF2-40B4-BE49-F238E27FC236}">
                  <a16:creationId xmlns:a16="http://schemas.microsoft.com/office/drawing/2014/main" xmlns="" id="{35369E77-5629-41D5-82C9-475E0A633642}"/>
                </a:ext>
              </a:extLst>
            </p:cNvPr>
            <p:cNvSpPr>
              <a:spLocks noChangeArrowheads="1"/>
            </p:cNvSpPr>
            <p:nvPr/>
          </p:nvSpPr>
          <p:spPr bwMode="auto">
            <a:xfrm>
              <a:off x="6881247" y="4027937"/>
              <a:ext cx="721139" cy="614892"/>
            </a:xfrm>
            <a:prstGeom prst="rect">
              <a:avLst/>
            </a:prstGeom>
            <a:solidFill>
              <a:srgbClr val="77933C"/>
            </a:solidFill>
            <a:ln w="3175">
              <a:solidFill>
                <a:schemeClr val="bg1"/>
              </a:solidFill>
              <a:miter lim="800000"/>
              <a:headEnd/>
              <a:tailEnd/>
            </a:ln>
            <a:effectLst>
              <a:outerShdw blurRad="368300" dist="63501" dir="8819993" algn="ctr" rotWithShape="0">
                <a:srgbClr val="808080">
                  <a:alpha val="87000"/>
                </a:srgbClr>
              </a:outerShdw>
            </a:effectLst>
          </p:spPr>
          <p:txBody>
            <a:bodyPr anchor="ctr"/>
            <a:lstStyle/>
            <a:p>
              <a:pPr algn="ctr">
                <a:defRPr/>
              </a:pPr>
              <a:endParaRPr lang="es-MX" dirty="0">
                <a:solidFill>
                  <a:schemeClr val="lt1"/>
                </a:solidFill>
                <a:latin typeface="+mn-lt"/>
                <a:ea typeface="+mn-ea"/>
              </a:endParaRPr>
            </a:p>
          </p:txBody>
        </p:sp>
      </p:grpSp>
      <p:cxnSp>
        <p:nvCxnSpPr>
          <p:cNvPr id="26" name="45 Conector recto">
            <a:extLst>
              <a:ext uri="{FF2B5EF4-FFF2-40B4-BE49-F238E27FC236}">
                <a16:creationId xmlns:a16="http://schemas.microsoft.com/office/drawing/2014/main" xmlns="" id="{83F96027-651F-4973-B471-73B75AA4442E}"/>
              </a:ext>
            </a:extLst>
          </p:cNvPr>
          <p:cNvCxnSpPr>
            <a:cxnSpLocks noChangeShapeType="1"/>
          </p:cNvCxnSpPr>
          <p:nvPr/>
        </p:nvCxnSpPr>
        <p:spPr bwMode="auto">
          <a:xfrm flipH="1" flipV="1">
            <a:off x="5581650" y="3860800"/>
            <a:ext cx="3240088" cy="3175"/>
          </a:xfrm>
          <a:prstGeom prst="line">
            <a:avLst/>
          </a:prstGeom>
          <a:noFill/>
          <a:ln w="9525">
            <a:solidFill>
              <a:schemeClr val="bg1"/>
            </a:solidFill>
            <a:round/>
            <a:headEnd/>
            <a:tailEnd/>
          </a:ln>
          <a:effectLst>
            <a:outerShdw blurRad="368300" dist="63501" dir="8819993" algn="ctr" rotWithShape="0">
              <a:srgbClr val="808080">
                <a:alpha val="87000"/>
              </a:srgbClr>
            </a:outerShdw>
          </a:effectLst>
          <a:extLst>
            <a:ext uri="{909E8E84-426E-40dd-AFC4-6F175D3DCCD1}">
              <a14:hiddenFill xmlns:a14="http://schemas.microsoft.com/office/drawing/2010/main" xmlns="">
                <a:noFill/>
              </a14:hiddenFill>
            </a:ext>
          </a:extLst>
        </p:spPr>
      </p:cxnSp>
      <p:sp>
        <p:nvSpPr>
          <p:cNvPr id="27" name="1 CuadroTexto">
            <a:extLst>
              <a:ext uri="{FF2B5EF4-FFF2-40B4-BE49-F238E27FC236}">
                <a16:creationId xmlns:a16="http://schemas.microsoft.com/office/drawing/2014/main" xmlns="" id="{9DFC2BEF-8250-4507-A5AB-0ACC6570B9F0}"/>
              </a:ext>
            </a:extLst>
          </p:cNvPr>
          <p:cNvSpPr txBox="1">
            <a:spLocks noChangeArrowheads="1"/>
          </p:cNvSpPr>
          <p:nvPr/>
        </p:nvSpPr>
        <p:spPr bwMode="auto">
          <a:xfrm>
            <a:off x="7829550" y="3860800"/>
            <a:ext cx="727075" cy="277813"/>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2010</a:t>
            </a:r>
            <a:endParaRPr lang="es-MX" altLang="es-MX" sz="1400" dirty="0">
              <a:solidFill>
                <a:schemeClr val="bg1"/>
              </a:solidFill>
              <a:latin typeface="Frutiger LT 95 UltraBlack" pitchFamily="2" charset="0"/>
            </a:endParaRPr>
          </a:p>
        </p:txBody>
      </p:sp>
      <p:sp>
        <p:nvSpPr>
          <p:cNvPr id="28" name="1 CuadroTexto">
            <a:extLst>
              <a:ext uri="{FF2B5EF4-FFF2-40B4-BE49-F238E27FC236}">
                <a16:creationId xmlns:a16="http://schemas.microsoft.com/office/drawing/2014/main" xmlns="" id="{0E10AB66-9D4A-46F2-A5A9-C36A523DCB57}"/>
              </a:ext>
            </a:extLst>
          </p:cNvPr>
          <p:cNvSpPr txBox="1">
            <a:spLocks noChangeArrowheads="1"/>
          </p:cNvSpPr>
          <p:nvPr/>
        </p:nvSpPr>
        <p:spPr bwMode="auto">
          <a:xfrm>
            <a:off x="6884988" y="3865563"/>
            <a:ext cx="727075" cy="276225"/>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s-MX" altLang="es-MX" sz="1200" dirty="0">
                <a:solidFill>
                  <a:schemeClr val="bg1"/>
                </a:solidFill>
                <a:latin typeface="Frutiger LT 95 UltraBlack" pitchFamily="2" charset="0"/>
              </a:rPr>
              <a:t>1980</a:t>
            </a:r>
            <a:endParaRPr lang="es-MX" altLang="es-MX" sz="1400" dirty="0">
              <a:solidFill>
                <a:schemeClr val="bg1"/>
              </a:solidFill>
              <a:latin typeface="Frutiger LT 95 UltraBlack" pitchFamily="2" charset="0"/>
            </a:endParaRPr>
          </a:p>
        </p:txBody>
      </p:sp>
      <p:sp>
        <p:nvSpPr>
          <p:cNvPr id="29" name="1 CuadroTexto">
            <a:extLst>
              <a:ext uri="{FF2B5EF4-FFF2-40B4-BE49-F238E27FC236}">
                <a16:creationId xmlns:a16="http://schemas.microsoft.com/office/drawing/2014/main" xmlns="" id="{A0B40FAF-446D-43BE-A876-45F86A76004F}"/>
              </a:ext>
            </a:extLst>
          </p:cNvPr>
          <p:cNvSpPr txBox="1">
            <a:spLocks noChangeArrowheads="1"/>
          </p:cNvSpPr>
          <p:nvPr/>
        </p:nvSpPr>
        <p:spPr bwMode="auto">
          <a:xfrm>
            <a:off x="5511800" y="3649663"/>
            <a:ext cx="1328738" cy="277812"/>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r>
              <a:rPr lang="es-MX" altLang="es-MX" sz="1200">
                <a:solidFill>
                  <a:schemeClr val="bg1"/>
                </a:solidFill>
                <a:latin typeface="Frutiger LT 95 UltraBlack"/>
              </a:rPr>
              <a:t>Población </a:t>
            </a:r>
            <a:endParaRPr lang="es-MX" altLang="es-MX" sz="1400">
              <a:solidFill>
                <a:schemeClr val="bg1"/>
              </a:solidFill>
              <a:latin typeface="Frutiger LT 95 UltraBlack"/>
            </a:endParaRPr>
          </a:p>
        </p:txBody>
      </p:sp>
      <p:sp>
        <p:nvSpPr>
          <p:cNvPr id="34834" name="49 Rectángulo"/>
          <p:cNvSpPr>
            <a:spLocks noChangeArrowheads="1"/>
          </p:cNvSpPr>
          <p:nvPr/>
        </p:nvSpPr>
        <p:spPr bwMode="auto">
          <a:xfrm>
            <a:off x="5570538" y="5330825"/>
            <a:ext cx="13096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200">
                <a:solidFill>
                  <a:schemeClr val="bg1"/>
                </a:solidFill>
                <a:latin typeface="Frutiger LT 95 UltraBlack"/>
              </a:rPr>
              <a:t>Superficie urbana (Ha)</a:t>
            </a:r>
          </a:p>
        </p:txBody>
      </p:sp>
      <p:cxnSp>
        <p:nvCxnSpPr>
          <p:cNvPr id="31" name="53 Conector recto de flecha">
            <a:extLst>
              <a:ext uri="{FF2B5EF4-FFF2-40B4-BE49-F238E27FC236}">
                <a16:creationId xmlns:a16="http://schemas.microsoft.com/office/drawing/2014/main" xmlns="" id="{14D06956-303A-4375-8FB9-813354428106}"/>
              </a:ext>
            </a:extLst>
          </p:cNvPr>
          <p:cNvCxnSpPr/>
          <p:nvPr/>
        </p:nvCxnSpPr>
        <p:spPr>
          <a:xfrm>
            <a:off x="6810375" y="1998663"/>
            <a:ext cx="0" cy="1252537"/>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56 Conector recto de flecha">
            <a:extLst>
              <a:ext uri="{FF2B5EF4-FFF2-40B4-BE49-F238E27FC236}">
                <a16:creationId xmlns:a16="http://schemas.microsoft.com/office/drawing/2014/main" xmlns="" id="{AAF9D473-19D5-47B5-AD91-07CBECEE5C9A}"/>
              </a:ext>
            </a:extLst>
          </p:cNvPr>
          <p:cNvCxnSpPr/>
          <p:nvPr/>
        </p:nvCxnSpPr>
        <p:spPr>
          <a:xfrm>
            <a:off x="6835775" y="4441825"/>
            <a:ext cx="0" cy="1212850"/>
          </a:xfrm>
          <a:prstGeom prst="straightConnector1">
            <a:avLst/>
          </a:prstGeom>
          <a:ln>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10">
            <a:extLst>
              <a:ext uri="{FF2B5EF4-FFF2-40B4-BE49-F238E27FC236}">
                <a16:creationId xmlns:a16="http://schemas.microsoft.com/office/drawing/2014/main" xmlns="" id="{36D2F200-84E9-4069-B0FB-151025674BF7}"/>
              </a:ext>
            </a:extLst>
          </p:cNvPr>
          <p:cNvSpPr txBox="1"/>
          <p:nvPr/>
        </p:nvSpPr>
        <p:spPr>
          <a:xfrm>
            <a:off x="19050" y="5468938"/>
            <a:ext cx="2106613" cy="369887"/>
          </a:xfrm>
          <a:prstGeom prst="rect">
            <a:avLst/>
          </a:prstGeom>
          <a:solidFill>
            <a:schemeClr val="tx1">
              <a:lumMod val="95000"/>
              <a:lumOff val="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r">
              <a:defRPr/>
            </a:pPr>
            <a:r>
              <a:rPr lang="es-MX" altLang="es-MX" sz="1100" b="1">
                <a:solidFill>
                  <a:srgbClr val="FFFFFF"/>
                </a:solidFill>
                <a:latin typeface="Helvetica" panose="020B0604020202020204" pitchFamily="34" charset="0"/>
                <a:cs typeface="Helvetica" panose="020B0604020202020204" pitchFamily="34" charset="0"/>
              </a:rPr>
              <a:t>Tuxtla Gutiérrez, Chiapas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nodeType="afterGroup">
                            <p:stCondLst>
                              <p:cond delay="15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1500"/>
                                        <p:tgtEl>
                                          <p:spTgt spid="20"/>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nodeType="afterGroup">
                            <p:stCondLst>
                              <p:cond delay="45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1500"/>
                                        <p:tgtEl>
                                          <p:spTgt spid="13"/>
                                        </p:tgtEl>
                                      </p:cBhvr>
                                    </p:animEffect>
                                  </p:childTnLst>
                                </p:cTn>
                              </p:par>
                            </p:childTnLst>
                          </p:cTn>
                        </p:par>
                        <p:par>
                          <p:cTn id="20" fill="hold" nodeType="afterGroup">
                            <p:stCondLst>
                              <p:cond delay="6000"/>
                            </p:stCondLst>
                            <p:childTnLst>
                              <p:par>
                                <p:cTn id="21" presetID="16" presetClass="entr" presetSubtype="42" fill="hold" nodeType="afterEffect">
                                  <p:stCondLst>
                                    <p:cond delay="500"/>
                                  </p:stCondLst>
                                  <p:childTnLst>
                                    <p:set>
                                      <p:cBhvr>
                                        <p:cTn id="22" dur="1" fill="hold">
                                          <p:stCondLst>
                                            <p:cond delay="0"/>
                                          </p:stCondLst>
                                        </p:cTn>
                                        <p:tgtEl>
                                          <p:spTgt spid="31"/>
                                        </p:tgtEl>
                                        <p:attrNameLst>
                                          <p:attrName>style.visibility</p:attrName>
                                        </p:attrNameLst>
                                      </p:cBhvr>
                                      <p:to>
                                        <p:strVal val="visible"/>
                                      </p:to>
                                    </p:set>
                                    <p:animEffect transition="in" filter="barn(outHorizontal)">
                                      <p:cBhvr>
                                        <p:cTn id="23" dur="500"/>
                                        <p:tgtEl>
                                          <p:spTgt spid="31"/>
                                        </p:tgtEl>
                                      </p:cBhvr>
                                    </p:animEffect>
                                  </p:childTnLst>
                                </p:cTn>
                              </p:par>
                            </p:childTnLst>
                          </p:cTn>
                        </p:par>
                        <p:par>
                          <p:cTn id="24" fill="hold" nodeType="afterGroup">
                            <p:stCondLst>
                              <p:cond delay="70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nodeType="afterGroup">
                            <p:stCondLst>
                              <p:cond delay="7500"/>
                            </p:stCondLst>
                            <p:childTnLst>
                              <p:par>
                                <p:cTn id="29" presetID="16" presetClass="entr" presetSubtype="42" fill="hold" nodeType="afterEffect">
                                  <p:stCondLst>
                                    <p:cond delay="500"/>
                                  </p:stCondLst>
                                  <p:childTnLst>
                                    <p:set>
                                      <p:cBhvr>
                                        <p:cTn id="30" dur="1" fill="hold">
                                          <p:stCondLst>
                                            <p:cond delay="0"/>
                                          </p:stCondLst>
                                        </p:cTn>
                                        <p:tgtEl>
                                          <p:spTgt spid="32"/>
                                        </p:tgtEl>
                                        <p:attrNameLst>
                                          <p:attrName>style.visibility</p:attrName>
                                        </p:attrNameLst>
                                      </p:cBhvr>
                                      <p:to>
                                        <p:strVal val="visible"/>
                                      </p:to>
                                    </p:set>
                                    <p:animEffect transition="in" filter="barn(outHorizontal)">
                                      <p:cBhvr>
                                        <p:cTn id="31" dur="500"/>
                                        <p:tgtEl>
                                          <p:spTgt spid="32"/>
                                        </p:tgtEl>
                                      </p:cBhvr>
                                    </p:animEffect>
                                  </p:childTnLst>
                                </p:cTn>
                              </p:par>
                            </p:childTnLst>
                          </p:cTn>
                        </p:par>
                        <p:par>
                          <p:cTn id="32" fill="hold" nodeType="afterGroup">
                            <p:stCondLst>
                              <p:cond delay="85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9013"/>
          <p:cNvPicPr>
            <a:picLocks noChangeAspect="1" noChangeArrowheads="1"/>
          </p:cNvPicPr>
          <p:nvPr/>
        </p:nvPicPr>
        <p:blipFill>
          <a:blip r:embed="rId3" cstate="print"/>
          <a:srcRect/>
          <a:stretch>
            <a:fillRect/>
          </a:stretch>
        </p:blipFill>
        <p:spPr bwMode="auto">
          <a:xfrm>
            <a:off x="200391" y="1404352"/>
            <a:ext cx="4968552" cy="4119561"/>
          </a:xfrm>
          <a:prstGeom prst="rect">
            <a:avLst/>
          </a:prstGeom>
          <a:noFill/>
          <a:ln w="9525">
            <a:noFill/>
            <a:miter lim="800000"/>
            <a:headEnd/>
            <a:tailEnd/>
          </a:ln>
        </p:spPr>
      </p:pic>
      <p:sp>
        <p:nvSpPr>
          <p:cNvPr id="3" name="Rectángulo redondeado 4"/>
          <p:cNvSpPr/>
          <p:nvPr/>
        </p:nvSpPr>
        <p:spPr>
          <a:xfrm>
            <a:off x="3275856" y="3900477"/>
            <a:ext cx="5616624" cy="2496926"/>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mj-lt"/>
              <a:buAutoNum type="arabicPeriod"/>
            </a:pPr>
            <a:r>
              <a:rPr lang="es-MX" dirty="0" smtClean="0">
                <a:solidFill>
                  <a:schemeClr val="bg1"/>
                </a:solidFill>
                <a:latin typeface="Helvetica Light"/>
                <a:cs typeface="Helvetica Light"/>
              </a:rPr>
              <a:t>Low density housing </a:t>
            </a:r>
            <a:endParaRPr lang="es-MX" dirty="0">
              <a:solidFill>
                <a:schemeClr val="bg1"/>
              </a:solidFill>
              <a:latin typeface="Helvetica Light"/>
              <a:cs typeface="Helvetica Light"/>
            </a:endParaRPr>
          </a:p>
          <a:p>
            <a:pPr marL="342900" indent="-342900" algn="just">
              <a:lnSpc>
                <a:spcPct val="120000"/>
              </a:lnSpc>
              <a:buFont typeface="+mj-lt"/>
              <a:buAutoNum type="arabicPeriod"/>
            </a:pPr>
            <a:r>
              <a:rPr lang="es-ES_tradnl" dirty="0" err="1" smtClean="0">
                <a:solidFill>
                  <a:schemeClr val="bg1"/>
                </a:solidFill>
                <a:latin typeface="Helvetica Light"/>
                <a:cs typeface="Helvetica Light"/>
              </a:rPr>
              <a:t>Underuse</a:t>
            </a:r>
            <a:r>
              <a:rPr lang="es-ES_tradnl" dirty="0" smtClean="0">
                <a:solidFill>
                  <a:schemeClr val="bg1"/>
                </a:solidFill>
                <a:latin typeface="Helvetica Light"/>
                <a:cs typeface="Helvetica Light"/>
              </a:rPr>
              <a:t> of </a:t>
            </a:r>
            <a:r>
              <a:rPr lang="es-ES_tradnl" dirty="0" err="1" smtClean="0">
                <a:solidFill>
                  <a:schemeClr val="bg1"/>
                </a:solidFill>
                <a:latin typeface="Helvetica Light"/>
                <a:cs typeface="Helvetica Light"/>
              </a:rPr>
              <a:t>urban</a:t>
            </a:r>
            <a:r>
              <a:rPr lang="es-ES_tradnl" dirty="0" smtClean="0">
                <a:solidFill>
                  <a:schemeClr val="bg1"/>
                </a:solidFill>
                <a:latin typeface="Helvetica Light"/>
                <a:cs typeface="Helvetica Light"/>
              </a:rPr>
              <a:t> </a:t>
            </a:r>
            <a:r>
              <a:rPr lang="es-ES_tradnl" dirty="0" err="1" smtClean="0">
                <a:solidFill>
                  <a:schemeClr val="bg1"/>
                </a:solidFill>
                <a:latin typeface="Helvetica Light"/>
                <a:cs typeface="Helvetica Light"/>
              </a:rPr>
              <a:t>equipment</a:t>
            </a:r>
            <a:r>
              <a:rPr lang="es-ES_tradnl" dirty="0" smtClean="0">
                <a:solidFill>
                  <a:schemeClr val="bg1"/>
                </a:solidFill>
                <a:latin typeface="Helvetica Light"/>
                <a:cs typeface="Helvetica Light"/>
              </a:rPr>
              <a:t> and </a:t>
            </a:r>
            <a:r>
              <a:rPr lang="es-ES_tradnl" dirty="0" err="1" smtClean="0">
                <a:solidFill>
                  <a:schemeClr val="bg1"/>
                </a:solidFill>
                <a:latin typeface="Helvetica Light"/>
                <a:cs typeface="Helvetica Light"/>
              </a:rPr>
              <a:t>infrastructure</a:t>
            </a:r>
            <a:r>
              <a:rPr lang="es-ES_tradnl" dirty="0">
                <a:solidFill>
                  <a:schemeClr val="bg1"/>
                </a:solidFill>
                <a:latin typeface="Helvetica Light"/>
                <a:cs typeface="Helvetica Light"/>
              </a:rPr>
              <a:t> </a:t>
            </a:r>
            <a:r>
              <a:rPr lang="es-ES_tradnl" dirty="0" err="1" smtClean="0">
                <a:solidFill>
                  <a:schemeClr val="bg1"/>
                </a:solidFill>
                <a:latin typeface="Helvetica Light"/>
                <a:cs typeface="Helvetica Light"/>
              </a:rPr>
              <a:t>inside</a:t>
            </a:r>
            <a:r>
              <a:rPr lang="es-ES_tradnl" dirty="0" smtClean="0">
                <a:solidFill>
                  <a:schemeClr val="bg1"/>
                </a:solidFill>
                <a:latin typeface="Helvetica Light"/>
                <a:cs typeface="Helvetica Light"/>
              </a:rPr>
              <a:t> </a:t>
            </a:r>
            <a:r>
              <a:rPr lang="es-ES_tradnl" dirty="0" err="1" smtClean="0">
                <a:solidFill>
                  <a:schemeClr val="bg1"/>
                </a:solidFill>
                <a:latin typeface="Helvetica Light"/>
                <a:cs typeface="Helvetica Light"/>
              </a:rPr>
              <a:t>the</a:t>
            </a:r>
            <a:r>
              <a:rPr lang="es-ES_tradnl" dirty="0" smtClean="0">
                <a:solidFill>
                  <a:schemeClr val="bg1"/>
                </a:solidFill>
                <a:latin typeface="Helvetica Light"/>
                <a:cs typeface="Helvetica Light"/>
              </a:rPr>
              <a:t> </a:t>
            </a:r>
            <a:r>
              <a:rPr lang="es-ES_tradnl" dirty="0" err="1" smtClean="0">
                <a:solidFill>
                  <a:schemeClr val="bg1"/>
                </a:solidFill>
                <a:latin typeface="Helvetica Light"/>
                <a:cs typeface="Helvetica Light"/>
              </a:rPr>
              <a:t>city</a:t>
            </a:r>
            <a:endParaRPr lang="es-MX" dirty="0">
              <a:solidFill>
                <a:schemeClr val="bg1"/>
              </a:solidFill>
              <a:latin typeface="Helvetica Light"/>
              <a:cs typeface="Helvetica Light"/>
            </a:endParaRPr>
          </a:p>
          <a:p>
            <a:pPr marL="342900" indent="-342900" algn="just">
              <a:lnSpc>
                <a:spcPct val="120000"/>
              </a:lnSpc>
              <a:buFont typeface="+mj-lt"/>
              <a:buAutoNum type="arabicPeriod"/>
            </a:pPr>
            <a:r>
              <a:rPr lang="es-MX" altLang="es-MX" dirty="0">
                <a:latin typeface="Helvetica Light"/>
                <a:cs typeface="Helvetica Light"/>
              </a:rPr>
              <a:t>Occupation of risky zones or with an ecological value for urban development </a:t>
            </a:r>
            <a:r>
              <a:rPr lang="es-MX" dirty="0" smtClean="0">
                <a:solidFill>
                  <a:schemeClr val="bg1"/>
                </a:solidFill>
                <a:latin typeface="Helvetica Light"/>
                <a:cs typeface="Helvetica Light"/>
              </a:rPr>
              <a:t>Abandono </a:t>
            </a:r>
            <a:r>
              <a:rPr lang="es-MX" dirty="0">
                <a:solidFill>
                  <a:schemeClr val="bg1"/>
                </a:solidFill>
                <a:latin typeface="Helvetica Light"/>
                <a:cs typeface="Helvetica Light"/>
              </a:rPr>
              <a:t>de las </a:t>
            </a:r>
            <a:r>
              <a:rPr lang="es-MX" dirty="0" smtClean="0">
                <a:solidFill>
                  <a:schemeClr val="bg1"/>
                </a:solidFill>
                <a:latin typeface="Helvetica Light"/>
                <a:cs typeface="Helvetica Light"/>
              </a:rPr>
              <a:t>viviendas</a:t>
            </a:r>
          </a:p>
          <a:p>
            <a:pPr marL="342900" indent="-342900" algn="just">
              <a:lnSpc>
                <a:spcPct val="120000"/>
              </a:lnSpc>
              <a:buFont typeface="+mj-lt"/>
              <a:buAutoNum type="arabicPeriod"/>
            </a:pPr>
            <a:r>
              <a:rPr lang="es-MX" dirty="0" smtClean="0">
                <a:solidFill>
                  <a:schemeClr val="bg1"/>
                </a:solidFill>
                <a:latin typeface="Helvetica Light"/>
                <a:cs typeface="Helvetica Light"/>
              </a:rPr>
              <a:t>Housing abandonment </a:t>
            </a:r>
            <a:endParaRPr lang="es-MX" dirty="0">
              <a:solidFill>
                <a:schemeClr val="bg1"/>
              </a:solidFill>
              <a:latin typeface="Helvetica Light"/>
              <a:cs typeface="Helvetica Light"/>
            </a:endParaRPr>
          </a:p>
        </p:txBody>
      </p:sp>
      <p:sp>
        <p:nvSpPr>
          <p:cNvPr id="4" name="2 Rectángulo"/>
          <p:cNvSpPr/>
          <p:nvPr/>
        </p:nvSpPr>
        <p:spPr>
          <a:xfrm>
            <a:off x="5258138" y="2679303"/>
            <a:ext cx="3456384" cy="923330"/>
          </a:xfrm>
          <a:prstGeom prst="rect">
            <a:avLst/>
          </a:prstGeom>
        </p:spPr>
        <p:txBody>
          <a:bodyPr wrap="square">
            <a:spAutoFit/>
          </a:bodyPr>
          <a:lstStyle/>
          <a:p>
            <a:pPr indent="-266700" algn="just">
              <a:buClr>
                <a:srgbClr val="2D656D"/>
              </a:buClr>
            </a:pPr>
            <a:r>
              <a:rPr lang="es-MX" altLang="es-MX" dirty="0">
                <a:latin typeface="Helvetica Light"/>
                <a:cs typeface="Helvetica Light"/>
              </a:rPr>
              <a:t>In recent years, this development model has generated</a:t>
            </a:r>
            <a:endParaRPr lang="es-ES_tradnl" dirty="0">
              <a:solidFill>
                <a:srgbClr val="000000"/>
              </a:solidFill>
              <a:latin typeface="Helvetica Light"/>
              <a:cs typeface="Helvetica Light"/>
            </a:endParaRPr>
          </a:p>
        </p:txBody>
      </p:sp>
    </p:spTree>
    <p:extLst>
      <p:ext uri="{BB962C8B-B14F-4D97-AF65-F5344CB8AC3E}">
        <p14:creationId xmlns:p14="http://schemas.microsoft.com/office/powerpoint/2010/main" val="25797989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5 Grupo"/>
          <p:cNvGrpSpPr>
            <a:grpSpLocks/>
          </p:cNvGrpSpPr>
          <p:nvPr/>
        </p:nvGrpSpPr>
        <p:grpSpPr bwMode="auto">
          <a:xfrm>
            <a:off x="1331640" y="1736749"/>
            <a:ext cx="6829698" cy="4500563"/>
            <a:chOff x="857224" y="1500174"/>
            <a:chExt cx="7429552" cy="4572032"/>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9037" t="11369" r="13092" b="10303"/>
            <a:stretch>
              <a:fillRect/>
            </a:stretch>
          </p:blipFill>
          <p:spPr bwMode="auto">
            <a:xfrm>
              <a:off x="1304663" y="2572738"/>
              <a:ext cx="2855323" cy="2608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5 Elipse"/>
            <p:cNvSpPr/>
            <p:nvPr/>
          </p:nvSpPr>
          <p:spPr>
            <a:xfrm>
              <a:off x="2241534" y="4054706"/>
              <a:ext cx="563567" cy="472524"/>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6 Elipse"/>
            <p:cNvSpPr/>
            <p:nvPr/>
          </p:nvSpPr>
          <p:spPr>
            <a:xfrm>
              <a:off x="1574779" y="3427362"/>
              <a:ext cx="1684350" cy="1415959"/>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7 Elipse"/>
            <p:cNvSpPr/>
            <p:nvPr/>
          </p:nvSpPr>
          <p:spPr>
            <a:xfrm>
              <a:off x="857224" y="2637135"/>
              <a:ext cx="2965471" cy="2498087"/>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l="23936" t="8510" r="21912" b="4510"/>
            <a:stretch>
              <a:fillRect/>
            </a:stretch>
          </p:blipFill>
          <p:spPr bwMode="auto">
            <a:xfrm>
              <a:off x="4145373" y="1536531"/>
              <a:ext cx="4130998" cy="453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9 Elipse"/>
            <p:cNvSpPr/>
            <p:nvPr/>
          </p:nvSpPr>
          <p:spPr>
            <a:xfrm>
              <a:off x="5962660" y="2924197"/>
              <a:ext cx="614367" cy="527356"/>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10 Elipse"/>
            <p:cNvSpPr/>
            <p:nvPr/>
          </p:nvSpPr>
          <p:spPr>
            <a:xfrm>
              <a:off x="5154617" y="2317818"/>
              <a:ext cx="2174890" cy="180946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11 Elipse"/>
            <p:cNvSpPr/>
            <p:nvPr/>
          </p:nvSpPr>
          <p:spPr>
            <a:xfrm>
              <a:off x="4103685" y="1754982"/>
              <a:ext cx="4057678" cy="3444748"/>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18 Rectángulo"/>
            <p:cNvSpPr>
              <a:spLocks noChangeArrowheads="1"/>
            </p:cNvSpPr>
            <p:nvPr/>
          </p:nvSpPr>
          <p:spPr bwMode="auto">
            <a:xfrm>
              <a:off x="5210570" y="5652994"/>
              <a:ext cx="2253826" cy="301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fontAlgn="ctr"/>
              <a:r>
                <a:rPr lang="en-US" altLang="es-MX">
                  <a:latin typeface="Calibri" pitchFamily="34" charset="0"/>
                </a:rPr>
                <a:t>Z.M. DE GUADALAJARA</a:t>
              </a:r>
            </a:p>
          </p:txBody>
        </p:sp>
        <p:sp>
          <p:nvSpPr>
            <p:cNvPr id="12" name="13 Rectángulo"/>
            <p:cNvSpPr/>
            <p:nvPr/>
          </p:nvSpPr>
          <p:spPr>
            <a:xfrm>
              <a:off x="857224" y="5590005"/>
              <a:ext cx="3298848" cy="482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3" name="Picture 5"/>
            <p:cNvPicPr>
              <a:picLocks noChangeAspect="1" noChangeArrowheads="1"/>
            </p:cNvPicPr>
            <p:nvPr/>
          </p:nvPicPr>
          <p:blipFill>
            <a:blip r:embed="rId5">
              <a:extLst>
                <a:ext uri="{28A0092B-C50C-407E-A947-70E740481C1C}">
                  <a14:useLocalDpi xmlns:a14="http://schemas.microsoft.com/office/drawing/2010/main" val="0"/>
                </a:ext>
              </a:extLst>
            </a:blip>
            <a:srcRect l="3200" t="72603" r="71170" b="4298"/>
            <a:stretch>
              <a:fillRect/>
            </a:stretch>
          </p:blipFill>
          <p:spPr bwMode="auto">
            <a:xfrm>
              <a:off x="6885499" y="1500174"/>
              <a:ext cx="1401277" cy="827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21 Rectángulo"/>
            <p:cNvSpPr>
              <a:spLocks noChangeArrowheads="1"/>
            </p:cNvSpPr>
            <p:nvPr/>
          </p:nvSpPr>
          <p:spPr bwMode="auto">
            <a:xfrm>
              <a:off x="1643042" y="5286388"/>
              <a:ext cx="16430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ctr"/>
              <a:r>
                <a:rPr lang="en-US" altLang="es-MX">
                  <a:latin typeface="Calibri" pitchFamily="34" charset="0"/>
                </a:rPr>
                <a:t>CHIHUAHUA</a:t>
              </a:r>
            </a:p>
          </p:txBody>
        </p:sp>
      </p:grpSp>
      <p:sp>
        <p:nvSpPr>
          <p:cNvPr id="15" name="Rectangle 3"/>
          <p:cNvSpPr>
            <a:spLocks/>
          </p:cNvSpPr>
          <p:nvPr/>
        </p:nvSpPr>
        <p:spPr bwMode="auto">
          <a:xfrm>
            <a:off x="102661" y="1039774"/>
            <a:ext cx="4213324" cy="1625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8100" tIns="38100" rIns="38100" bIns="38100"/>
          <a:lstStyle/>
          <a:p>
            <a:r>
              <a:rPr lang="es-MX" altLang="es-MX" dirty="0">
                <a:latin typeface="Helvetica Light"/>
                <a:cs typeface="Helvetica Light"/>
              </a:rPr>
              <a:t>In Mexico there are 25.8 </a:t>
            </a:r>
            <a:r>
              <a:rPr lang="es-MX" altLang="es-MX" dirty="0" smtClean="0">
                <a:latin typeface="Helvetica Light"/>
                <a:cs typeface="Helvetica Light"/>
              </a:rPr>
              <a:t>million houses</a:t>
            </a:r>
            <a:r>
              <a:rPr lang="es-MX" altLang="es-MX" dirty="0">
                <a:latin typeface="Helvetica Light"/>
                <a:cs typeface="Helvetica Light"/>
              </a:rPr>
              <a:t>, of which, 3.6 million (14%) are uninhabited. </a:t>
            </a:r>
          </a:p>
          <a:p>
            <a:r>
              <a:rPr lang="es-MX" altLang="es-MX" dirty="0">
                <a:latin typeface="Helvetica Light"/>
                <a:cs typeface="Helvetica Light"/>
              </a:rPr>
              <a:t>Uninhabited houses are generally found in city centers or outskirts. </a:t>
            </a:r>
          </a:p>
          <a:p>
            <a:pPr marL="361950" indent="-342900" algn="l">
              <a:lnSpc>
                <a:spcPct val="90000"/>
              </a:lnSpc>
              <a:spcBef>
                <a:spcPts val="113"/>
              </a:spcBef>
              <a:buClr>
                <a:srgbClr val="006666"/>
              </a:buClr>
              <a:buFont typeface="Tahoma" pitchFamily="34" charset="0"/>
              <a:buChar char="•"/>
            </a:pPr>
            <a:endParaRPr lang="es-ES_tradnl" altLang="es-MX" sz="500" b="0" dirty="0"/>
          </a:p>
        </p:txBody>
      </p:sp>
    </p:spTree>
    <p:extLst>
      <p:ext uri="{BB962C8B-B14F-4D97-AF65-F5344CB8AC3E}">
        <p14:creationId xmlns:p14="http://schemas.microsoft.com/office/powerpoint/2010/main" val="4032961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3.jpg">
            <a:extLst>
              <a:ext uri="{FF2B5EF4-FFF2-40B4-BE49-F238E27FC236}">
                <a16:creationId xmlns:a16="http://schemas.microsoft.com/office/drawing/2014/main" xmlns="" id="{F559D426-AB58-437E-B46D-7F945496D24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b="1729"/>
          <a:stretch>
            <a:fillRect/>
          </a:stretch>
        </p:blipFill>
        <p:spPr bwMode="auto">
          <a:xfrm>
            <a:off x="-175846" y="0"/>
            <a:ext cx="9495692" cy="6858000"/>
          </a:xfrm>
          <a:prstGeom prst="rect">
            <a:avLst/>
          </a:prstGeom>
          <a:noFill/>
          <a:ln>
            <a:noFill/>
          </a:ln>
          <a:extLst/>
        </p:spPr>
      </p:pic>
      <p:sp>
        <p:nvSpPr>
          <p:cNvPr id="3" name="Elipse 2">
            <a:extLst>
              <a:ext uri="{FF2B5EF4-FFF2-40B4-BE49-F238E27FC236}">
                <a16:creationId xmlns:a16="http://schemas.microsoft.com/office/drawing/2014/main" xmlns="" id="{C6D1D5D4-48C8-4513-AC81-40FC337D3669}"/>
              </a:ext>
            </a:extLst>
          </p:cNvPr>
          <p:cNvSpPr/>
          <p:nvPr/>
        </p:nvSpPr>
        <p:spPr>
          <a:xfrm>
            <a:off x="3638550" y="658813"/>
            <a:ext cx="1104900" cy="1152525"/>
          </a:xfrm>
          <a:prstGeom prst="ellipse">
            <a:avLst/>
          </a:prstGeom>
          <a:solidFill>
            <a:srgbClr val="93CDD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sp>
        <p:nvSpPr>
          <p:cNvPr id="7172" name="Shape 45">
            <a:extLst>
              <a:ext uri="{FF2B5EF4-FFF2-40B4-BE49-F238E27FC236}">
                <a16:creationId xmlns:a16="http://schemas.microsoft.com/office/drawing/2014/main" xmlns="" id="{DCCE4E99-6EE2-4393-95E5-2856ADA9CEBF}"/>
              </a:ext>
            </a:extLst>
          </p:cNvPr>
          <p:cNvSpPr>
            <a:spLocks noChangeArrowheads="1"/>
          </p:cNvSpPr>
          <p:nvPr/>
        </p:nvSpPr>
        <p:spPr bwMode="auto">
          <a:xfrm rot="10800000" flipV="1">
            <a:off x="-9525" y="1927225"/>
            <a:ext cx="8980488" cy="4308475"/>
          </a:xfrm>
          <a:prstGeom prst="rect">
            <a:avLst/>
          </a:prstGeom>
          <a:noFill/>
          <a:ln>
            <a:noFill/>
          </a:ln>
          <a:extLst/>
        </p:spPr>
        <p:txBody>
          <a:bodyPr lIns="121926" tIns="121926" rIns="121926" bIns="121926">
            <a:spAutoFit/>
          </a:bodyPr>
          <a:lstStyle/>
          <a:p>
            <a:pPr algn="ctr" eaLnBrk="1" hangingPunct="1">
              <a:defRPr/>
            </a:pPr>
            <a:r>
              <a:rPr lang="es-MX" sz="6600" b="1" spc="600" dirty="0" err="1">
                <a:solidFill>
                  <a:schemeClr val="accent5">
                    <a:lumMod val="60000"/>
                    <a:lumOff val="40000"/>
                  </a:schemeClr>
                </a:solidFill>
                <a:latin typeface="Helvetica Neue Light"/>
                <a:ea typeface="MS PGothic" charset="0"/>
                <a:cs typeface="Helvetica Neue Light"/>
              </a:rPr>
              <a:t>Delivery</a:t>
            </a:r>
            <a:r>
              <a:rPr lang="es-MX" sz="6600" b="1" spc="600" dirty="0">
                <a:solidFill>
                  <a:schemeClr val="accent5">
                    <a:lumMod val="60000"/>
                    <a:lumOff val="40000"/>
                  </a:schemeClr>
                </a:solidFill>
                <a:latin typeface="Helvetica Neue Light"/>
                <a:ea typeface="MS PGothic" charset="0"/>
                <a:cs typeface="Helvetica Neue Light"/>
              </a:rPr>
              <a:t> </a:t>
            </a:r>
            <a:r>
              <a:rPr lang="es-MX" sz="6600" b="1" spc="600" dirty="0" err="1">
                <a:solidFill>
                  <a:schemeClr val="accent5">
                    <a:lumMod val="60000"/>
                    <a:lumOff val="40000"/>
                  </a:schemeClr>
                </a:solidFill>
                <a:latin typeface="Helvetica Neue Light"/>
                <a:ea typeface="MS PGothic" charset="0"/>
                <a:cs typeface="Helvetica Neue Light"/>
              </a:rPr>
              <a:t>Actions</a:t>
            </a:r>
            <a:r>
              <a:rPr lang="es-MX" sz="6600" b="1" spc="600" dirty="0">
                <a:solidFill>
                  <a:schemeClr val="accent5">
                    <a:lumMod val="60000"/>
                    <a:lumOff val="40000"/>
                  </a:schemeClr>
                </a:solidFill>
                <a:latin typeface="Helvetica Neue Light"/>
                <a:ea typeface="MS PGothic" charset="0"/>
                <a:cs typeface="Helvetica Neue Light"/>
              </a:rPr>
              <a:t> and </a:t>
            </a:r>
            <a:br>
              <a:rPr lang="es-MX" sz="6600" b="1" spc="600" dirty="0">
                <a:solidFill>
                  <a:schemeClr val="accent5">
                    <a:lumMod val="60000"/>
                    <a:lumOff val="40000"/>
                  </a:schemeClr>
                </a:solidFill>
                <a:latin typeface="Helvetica Neue Light"/>
                <a:ea typeface="MS PGothic" charset="0"/>
                <a:cs typeface="Helvetica Neue Light"/>
              </a:rPr>
            </a:br>
            <a:r>
              <a:rPr lang="es-MX" sz="6600" b="1" spc="600" dirty="0" err="1">
                <a:solidFill>
                  <a:schemeClr val="accent5">
                    <a:lumMod val="60000"/>
                    <a:lumOff val="40000"/>
                  </a:schemeClr>
                </a:solidFill>
                <a:latin typeface="Helvetica Neue Light"/>
                <a:ea typeface="MS PGothic" charset="0"/>
                <a:cs typeface="Helvetica Neue Light"/>
              </a:rPr>
              <a:t>Strategies</a:t>
            </a:r>
            <a:endParaRPr lang="es-MX" sz="6600" b="1" spc="600" dirty="0">
              <a:solidFill>
                <a:schemeClr val="accent5">
                  <a:lumMod val="60000"/>
                  <a:lumOff val="40000"/>
                </a:schemeClr>
              </a:solidFill>
              <a:latin typeface="Helvetica Neue Light"/>
              <a:ea typeface="MS PGothic" charset="0"/>
              <a:cs typeface="Helvetica Neue Light"/>
            </a:endParaRPr>
          </a:p>
          <a:p>
            <a:pPr algn="ctr" eaLnBrk="1" hangingPunct="1">
              <a:defRPr/>
            </a:pPr>
            <a:r>
              <a:rPr lang="es-MX" sz="4800" b="1" spc="300" dirty="0">
                <a:solidFill>
                  <a:schemeClr val="accent5">
                    <a:lumMod val="60000"/>
                    <a:lumOff val="40000"/>
                  </a:schemeClr>
                </a:solidFill>
                <a:latin typeface="Helvetica Neue"/>
                <a:ea typeface="MS PGothic" charset="0"/>
                <a:cs typeface="Helvetica Neue"/>
              </a:rPr>
              <a:t>MEXICO</a:t>
            </a:r>
            <a:r>
              <a:rPr lang="es-MX" sz="6600" b="1" spc="600" dirty="0">
                <a:solidFill>
                  <a:schemeClr val="accent5">
                    <a:lumMod val="60000"/>
                    <a:lumOff val="40000"/>
                  </a:schemeClr>
                </a:solidFill>
                <a:latin typeface="Helvetica Neue Light"/>
                <a:ea typeface="MS PGothic" charset="0"/>
                <a:cs typeface="Helvetica Neue Light"/>
              </a:rPr>
              <a:t> </a:t>
            </a:r>
          </a:p>
        </p:txBody>
      </p:sp>
      <p:pic>
        <p:nvPicPr>
          <p:cNvPr id="51202" name="Picture 2" descr="https://d30y9cdsu7xlg0.cloudfront.net/png/847974-200.png">
            <a:extLst>
              <a:ext uri="{FF2B5EF4-FFF2-40B4-BE49-F238E27FC236}">
                <a16:creationId xmlns:a16="http://schemas.microsoft.com/office/drawing/2014/main" xmlns="" id="{5FB28883-F6CC-45C5-94FA-608197BC81C1}"/>
              </a:ext>
            </a:extLst>
          </p:cNvPr>
          <p:cNvPicPr>
            <a:picLocks noChangeAspect="1" noChangeArrowheads="1"/>
          </p:cNvPicPr>
          <p:nvPr/>
        </p:nvPicPr>
        <p:blipFill>
          <a:blip r:embed="rId3">
            <a:duotone>
              <a:prstClr val="black"/>
              <a:srgbClr val="87B9C2">
                <a:tint val="45000"/>
                <a:satMod val="400000"/>
              </a:srgbClr>
            </a:duotone>
            <a:extLst>
              <a:ext uri="{28A0092B-C50C-407E-A947-70E740481C1C}">
                <a14:useLocalDpi xmlns:a14="http://schemas.microsoft.com/office/drawing/2010/main" val="0"/>
              </a:ext>
            </a:extLst>
          </a:blip>
          <a:srcRect/>
          <a:stretch>
            <a:fillRect/>
          </a:stretch>
        </p:blipFill>
        <p:spPr bwMode="auto">
          <a:xfrm>
            <a:off x="3393558" y="608254"/>
            <a:ext cx="1087161" cy="1087161"/>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xmlns="" id="{D64A5BFC-8C37-47E7-B6AC-047198C5B208}"/>
              </a:ext>
            </a:extLst>
          </p:cNvPr>
          <p:cNvSpPr/>
          <p:nvPr/>
        </p:nvSpPr>
        <p:spPr>
          <a:xfrm>
            <a:off x="3852863" y="2749550"/>
            <a:ext cx="1855787" cy="1974850"/>
          </a:xfrm>
          <a:prstGeom prst="rect">
            <a:avLst/>
          </a:prstGeom>
          <a:solidFill>
            <a:srgbClr val="D9969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dirty="0">
                <a:solidFill>
                  <a:srgbClr val="FFFFFF"/>
                </a:solidFill>
                <a:latin typeface="Helvetica Light"/>
                <a:cs typeface="Helvetica Light"/>
              </a:rPr>
              <a:t>US$40 trillion will need to be invested in urban infrastructure over the next 20 years</a:t>
            </a:r>
            <a:endParaRPr lang="es-MX" dirty="0">
              <a:solidFill>
                <a:srgbClr val="FFFFFF"/>
              </a:solidFill>
              <a:latin typeface="Helvetica Light"/>
              <a:cs typeface="Helvetica Light"/>
            </a:endParaRPr>
          </a:p>
        </p:txBody>
      </p:sp>
      <p:sp>
        <p:nvSpPr>
          <p:cNvPr id="5" name="Rectángulo 4">
            <a:extLst>
              <a:ext uri="{FF2B5EF4-FFF2-40B4-BE49-F238E27FC236}">
                <a16:creationId xmlns:a16="http://schemas.microsoft.com/office/drawing/2014/main" xmlns="" id="{D9EA4C45-FD68-4423-9B96-0B8337BDD61D}"/>
              </a:ext>
            </a:extLst>
          </p:cNvPr>
          <p:cNvSpPr/>
          <p:nvPr/>
        </p:nvSpPr>
        <p:spPr>
          <a:xfrm>
            <a:off x="5708650" y="2749550"/>
            <a:ext cx="1766888" cy="1974850"/>
          </a:xfrm>
          <a:prstGeom prst="rect">
            <a:avLst/>
          </a:prstGeom>
          <a:solidFill>
            <a:srgbClr val="00CCCC">
              <a:alpha val="5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rgbClr val="FFFFFF"/>
                </a:solidFill>
                <a:latin typeface="Helvetica Light"/>
                <a:ea typeface="Calibri" panose="020F0502020204030204" pitchFamily="34" charset="0"/>
                <a:cs typeface="Helvetica Light"/>
              </a:rPr>
              <a:t>The 	market for smart city systems is estimated at over $400 billion by 2020</a:t>
            </a:r>
            <a:endParaRPr lang="es-MX" dirty="0">
              <a:solidFill>
                <a:srgbClr val="FFFFFF"/>
              </a:solidFill>
              <a:latin typeface="Helvetica Light"/>
              <a:cs typeface="Helvetica Light"/>
            </a:endParaRPr>
          </a:p>
        </p:txBody>
      </p:sp>
      <p:sp>
        <p:nvSpPr>
          <p:cNvPr id="6" name="Rectángulo 5">
            <a:extLst>
              <a:ext uri="{FF2B5EF4-FFF2-40B4-BE49-F238E27FC236}">
                <a16:creationId xmlns:a16="http://schemas.microsoft.com/office/drawing/2014/main" xmlns="" id="{F4555D19-9CF7-4D3E-A909-9D8BA813ADD8}"/>
              </a:ext>
            </a:extLst>
          </p:cNvPr>
          <p:cNvSpPr/>
          <p:nvPr/>
        </p:nvSpPr>
        <p:spPr>
          <a:xfrm>
            <a:off x="1925638" y="2749550"/>
            <a:ext cx="1927225" cy="1974850"/>
          </a:xfrm>
          <a:prstGeom prst="rect">
            <a:avLst/>
          </a:prstGeom>
          <a:solidFill>
            <a:srgbClr val="00CCCC">
              <a:alpha val="5500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dirty="0">
                <a:solidFill>
                  <a:srgbClr val="FFFFFF"/>
                </a:solidFill>
                <a:latin typeface="Helvetica Light"/>
                <a:cs typeface="Helvetica Light"/>
              </a:rPr>
              <a:t>By 2050, the United Nations (UN) is expecting that 66% people will be living in cities</a:t>
            </a:r>
            <a:endParaRPr lang="es-MX" dirty="0">
              <a:solidFill>
                <a:srgbClr val="FFFFFF"/>
              </a:solidFill>
              <a:latin typeface="Helvetica Light"/>
              <a:cs typeface="Helvetica Light"/>
            </a:endParaRPr>
          </a:p>
        </p:txBody>
      </p:sp>
      <p:sp>
        <p:nvSpPr>
          <p:cNvPr id="7" name="Rectángulo 6">
            <a:extLst>
              <a:ext uri="{FF2B5EF4-FFF2-40B4-BE49-F238E27FC236}">
                <a16:creationId xmlns:a16="http://schemas.microsoft.com/office/drawing/2014/main" xmlns="" id="{C4AB9236-7337-44D6-A1F4-228964C47BF7}"/>
              </a:ext>
            </a:extLst>
          </p:cNvPr>
          <p:cNvSpPr/>
          <p:nvPr/>
        </p:nvSpPr>
        <p:spPr>
          <a:xfrm>
            <a:off x="0" y="2749550"/>
            <a:ext cx="1925638" cy="1974850"/>
          </a:xfrm>
          <a:prstGeom prst="rect">
            <a:avLst/>
          </a:prstGeom>
          <a:solidFill>
            <a:srgbClr val="D99694"/>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rgbClr val="FFFFFF"/>
                </a:solidFill>
                <a:latin typeface="Helvetica Light"/>
                <a:cs typeface="Helvetica Light"/>
              </a:rPr>
              <a:t>Cities consume about 70% of the global energy use</a:t>
            </a:r>
            <a:endParaRPr lang="es-MX" dirty="0">
              <a:solidFill>
                <a:srgbClr val="FFFFFF"/>
              </a:solidFill>
              <a:latin typeface="Helvetica Light"/>
              <a:cs typeface="Helvetica Light"/>
            </a:endParaRPr>
          </a:p>
        </p:txBody>
      </p:sp>
      <p:sp>
        <p:nvSpPr>
          <p:cNvPr id="13" name="Rectángulo 12">
            <a:extLst>
              <a:ext uri="{FF2B5EF4-FFF2-40B4-BE49-F238E27FC236}">
                <a16:creationId xmlns:a16="http://schemas.microsoft.com/office/drawing/2014/main" xmlns="" id="{A69B52D8-BC13-4FAF-95FD-0DCFDE495C58}"/>
              </a:ext>
            </a:extLst>
          </p:cNvPr>
          <p:cNvSpPr/>
          <p:nvPr/>
        </p:nvSpPr>
        <p:spPr>
          <a:xfrm>
            <a:off x="7475538" y="2749550"/>
            <a:ext cx="1668462" cy="1974850"/>
          </a:xfrm>
          <a:prstGeom prst="rect">
            <a:avLst/>
          </a:prstGeom>
          <a:solidFill>
            <a:srgbClr val="D9969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rgbClr val="FFFFFF"/>
                </a:solidFill>
                <a:latin typeface="Helvetica Light"/>
                <a:ea typeface="Calibri" panose="020F0502020204030204" pitchFamily="34" charset="0"/>
                <a:cs typeface="Helvetica Light"/>
              </a:rPr>
              <a:t>Every week, there are at least a million new people moving into cities</a:t>
            </a:r>
            <a:endParaRPr lang="es-MX" dirty="0">
              <a:solidFill>
                <a:srgbClr val="FFFFFF"/>
              </a:solidFill>
              <a:latin typeface="Helvetica Light"/>
              <a:cs typeface="Helvetica Light"/>
            </a:endParaRPr>
          </a:p>
        </p:txBody>
      </p:sp>
      <p:sp>
        <p:nvSpPr>
          <p:cNvPr id="14" name="Rectángulo 13">
            <a:extLst>
              <a:ext uri="{FF2B5EF4-FFF2-40B4-BE49-F238E27FC236}">
                <a16:creationId xmlns:a16="http://schemas.microsoft.com/office/drawing/2014/main" xmlns="" id="{DAF95E68-F881-4389-9F39-38C990DEAE1D}"/>
              </a:ext>
            </a:extLst>
          </p:cNvPr>
          <p:cNvSpPr/>
          <p:nvPr/>
        </p:nvSpPr>
        <p:spPr>
          <a:xfrm>
            <a:off x="317500" y="900113"/>
            <a:ext cx="4822825" cy="18494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en-US" dirty="0">
                <a:solidFill>
                  <a:schemeClr val="tx1">
                    <a:lumMod val="50000"/>
                    <a:lumOff val="50000"/>
                  </a:schemeClr>
                </a:solidFill>
                <a:latin typeface="Helvetica Light"/>
                <a:ea typeface="Calibri" charset="0"/>
                <a:cs typeface="Helvetica Light"/>
              </a:rPr>
              <a:t>As of 2015, there is about 52% of the world population living in cities</a:t>
            </a:r>
            <a:br>
              <a:rPr lang="en-US" dirty="0">
                <a:solidFill>
                  <a:schemeClr val="tx1">
                    <a:lumMod val="50000"/>
                    <a:lumOff val="50000"/>
                  </a:schemeClr>
                </a:solidFill>
                <a:latin typeface="Helvetica Light"/>
                <a:ea typeface="Calibri" charset="0"/>
                <a:cs typeface="Helvetica Light"/>
              </a:rPr>
            </a:br>
            <a:r>
              <a:rPr lang="en-US" dirty="0">
                <a:solidFill>
                  <a:schemeClr val="tx1">
                    <a:lumMod val="50000"/>
                    <a:lumOff val="50000"/>
                  </a:schemeClr>
                </a:solidFill>
                <a:latin typeface="Helvetica Light"/>
                <a:ea typeface="Calibri" charset="0"/>
                <a:cs typeface="Helvetica Light"/>
              </a:rPr>
              <a:t> </a:t>
            </a:r>
            <a:endParaRPr lang="es-MX" dirty="0">
              <a:solidFill>
                <a:schemeClr val="tx1">
                  <a:lumMod val="50000"/>
                  <a:lumOff val="50000"/>
                </a:schemeClr>
              </a:solidFill>
              <a:latin typeface="Helvetica Light"/>
              <a:ea typeface="MS PGothic" charset="0"/>
              <a:cs typeface="Helvetica Light"/>
            </a:endParaRPr>
          </a:p>
        </p:txBody>
      </p:sp>
      <p:sp>
        <p:nvSpPr>
          <p:cNvPr id="16" name="Rectángulo 15">
            <a:extLst>
              <a:ext uri="{FF2B5EF4-FFF2-40B4-BE49-F238E27FC236}">
                <a16:creationId xmlns:a16="http://schemas.microsoft.com/office/drawing/2014/main" xmlns="" id="{4DF2FD12-CFFC-4081-A879-CED2CD80F872}"/>
              </a:ext>
            </a:extLst>
          </p:cNvPr>
          <p:cNvSpPr/>
          <p:nvPr/>
        </p:nvSpPr>
        <p:spPr>
          <a:xfrm>
            <a:off x="5708650" y="1144588"/>
            <a:ext cx="3435350" cy="1384300"/>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a:defRPr/>
            </a:pPr>
            <a:r>
              <a:rPr lang="en-US" dirty="0">
                <a:solidFill>
                  <a:schemeClr val="bg1"/>
                </a:solidFill>
                <a:latin typeface="Helvetica Light"/>
                <a:ea typeface="Calibri" panose="020F0502020204030204" pitchFamily="34" charset="0"/>
                <a:cs typeface="Helvetica Light"/>
              </a:rPr>
              <a:t>Smart City enabler is the estimated 15 percent savings in global carbon emissions that it can deliver by 2020</a:t>
            </a:r>
            <a:endParaRPr lang="es-MX" dirty="0">
              <a:solidFill>
                <a:schemeClr val="bg1"/>
              </a:solidFill>
              <a:latin typeface="Helvetica Light"/>
              <a:cs typeface="Helvetica Light"/>
            </a:endParaRPr>
          </a:p>
        </p:txBody>
      </p:sp>
      <p:sp>
        <p:nvSpPr>
          <p:cNvPr id="15" name="Rectángulo 14">
            <a:extLst>
              <a:ext uri="{FF2B5EF4-FFF2-40B4-BE49-F238E27FC236}">
                <a16:creationId xmlns:a16="http://schemas.microsoft.com/office/drawing/2014/main" xmlns="" id="{BEC52EBB-2AFB-4D61-91B9-70AEE0EC65A1}"/>
              </a:ext>
            </a:extLst>
          </p:cNvPr>
          <p:cNvSpPr/>
          <p:nvPr/>
        </p:nvSpPr>
        <p:spPr>
          <a:xfrm>
            <a:off x="0" y="4724400"/>
            <a:ext cx="9144000" cy="1866900"/>
          </a:xfrm>
          <a:prstGeom prst="rect">
            <a:avLst/>
          </a:prstGeom>
          <a:solidFill>
            <a:srgbClr val="F8FFF7"/>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defRPr/>
            </a:pPr>
            <a:r>
              <a:rPr lang="en-US" altLang="es-MX" sz="1800" b="1" dirty="0">
                <a:solidFill>
                  <a:srgbClr val="7F7F7F"/>
                </a:solidFill>
                <a:latin typeface="Helvetica Light" charset="0"/>
                <a:ea typeface="Calibri" panose="020F0502020204030204" pitchFamily="34" charset="0"/>
              </a:rPr>
              <a:t>Polarized economic growth: The 600 largest global cities will contribute 65 percent of global GDP growth from 2010–2025.</a:t>
            </a:r>
            <a:endParaRPr lang="es-MX" altLang="es-MX" sz="1800" dirty="0">
              <a:solidFill>
                <a:srgbClr val="7F7F7F"/>
              </a:solidFill>
              <a:latin typeface="Helvetica Light" charset="0"/>
              <a:ea typeface="Calibri" panose="020F0502020204030204" pitchFamily="34" charset="0"/>
            </a:endParaRPr>
          </a:p>
          <a:p>
            <a:pPr algn="ctr">
              <a:defRPr/>
            </a:pPr>
            <a:endParaRPr lang="es-MX" altLang="es-MX" sz="1800" dirty="0">
              <a:solidFill>
                <a:srgbClr val="7F7F7F"/>
              </a:solidFill>
              <a:latin typeface="Helvetica Light" charset="0"/>
              <a:ea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fade">
                                      <p:cBhvr>
                                        <p:cTn id="32" dur="500"/>
                                        <p:tgtEl>
                                          <p:spTgt spid="5">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500"/>
                                        <p:tgtEl>
                                          <p:spTgt spid="13">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ntr" presetSubtype="1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circle(in)">
                                      <p:cBhvr>
                                        <p:cTn id="42"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n 5">
            <a:extLst>
              <a:ext uri="{FF2B5EF4-FFF2-40B4-BE49-F238E27FC236}">
                <a16:creationId xmlns:a16="http://schemas.microsoft.com/office/drawing/2014/main" xmlns="" id="{9A2A997A-818B-48CD-9FF1-649E29646A55}"/>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8725" y="1917700"/>
            <a:ext cx="3836988" cy="3549650"/>
          </a:xfrm>
          <a:prstGeom prst="rect">
            <a:avLst/>
          </a:prstGeom>
          <a:noFill/>
          <a:ln>
            <a:noFill/>
          </a:ln>
          <a:extLst/>
        </p:spPr>
      </p:pic>
      <p:sp>
        <p:nvSpPr>
          <p:cNvPr id="37891" name="Rectángulo 1"/>
          <p:cNvSpPr>
            <a:spLocks noChangeArrowheads="1"/>
          </p:cNvSpPr>
          <p:nvPr/>
        </p:nvSpPr>
        <p:spPr bwMode="auto">
          <a:xfrm>
            <a:off x="352425" y="1917700"/>
            <a:ext cx="4246563" cy="32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150000"/>
              </a:lnSpc>
              <a:spcBef>
                <a:spcPct val="0"/>
              </a:spcBef>
              <a:buFontTx/>
              <a:buNone/>
            </a:pPr>
            <a:r>
              <a:rPr lang="en-US" altLang="es-MX" sz="2000" b="1">
                <a:latin typeface="Helvetica Light" charset="0"/>
              </a:rPr>
              <a:t>The National Housing Policy is a</a:t>
            </a:r>
          </a:p>
          <a:p>
            <a:pPr algn="ctr">
              <a:lnSpc>
                <a:spcPct val="150000"/>
              </a:lnSpc>
              <a:spcBef>
                <a:spcPct val="0"/>
              </a:spcBef>
              <a:buFontTx/>
              <a:buNone/>
            </a:pPr>
            <a:r>
              <a:rPr lang="en-US" altLang="es-MX" sz="2000" b="1">
                <a:latin typeface="Helvetica Light" charset="0"/>
              </a:rPr>
              <a:t>model focused on promoting the</a:t>
            </a:r>
          </a:p>
          <a:p>
            <a:pPr algn="ctr">
              <a:lnSpc>
                <a:spcPct val="150000"/>
              </a:lnSpc>
              <a:spcBef>
                <a:spcPct val="0"/>
              </a:spcBef>
              <a:buFontTx/>
              <a:buNone/>
            </a:pPr>
            <a:r>
              <a:rPr lang="en-US" altLang="es-MX" sz="2000" b="1">
                <a:latin typeface="Helvetica Light" charset="0"/>
              </a:rPr>
              <a:t>orderly and sustainable</a:t>
            </a:r>
          </a:p>
          <a:p>
            <a:pPr algn="ctr">
              <a:lnSpc>
                <a:spcPct val="150000"/>
              </a:lnSpc>
              <a:spcBef>
                <a:spcPct val="0"/>
              </a:spcBef>
              <a:buFontTx/>
              <a:buNone/>
            </a:pPr>
            <a:r>
              <a:rPr lang="en-US" altLang="es-MX" sz="2000" b="1">
                <a:latin typeface="Helvetica Light" charset="0"/>
              </a:rPr>
              <a:t>development of the sector, to</a:t>
            </a:r>
          </a:p>
          <a:p>
            <a:pPr algn="ctr">
              <a:lnSpc>
                <a:spcPct val="150000"/>
              </a:lnSpc>
              <a:spcBef>
                <a:spcPct val="0"/>
              </a:spcBef>
              <a:buFontTx/>
              <a:buNone/>
            </a:pPr>
            <a:r>
              <a:rPr lang="en-US" altLang="es-MX" sz="2000" b="1">
                <a:latin typeface="Helvetica Light" charset="0"/>
              </a:rPr>
              <a:t>improve and regularize urban</a:t>
            </a:r>
          </a:p>
          <a:p>
            <a:pPr algn="ctr">
              <a:lnSpc>
                <a:spcPct val="150000"/>
              </a:lnSpc>
              <a:spcBef>
                <a:spcPct val="0"/>
              </a:spcBef>
              <a:buFontTx/>
              <a:buNone/>
            </a:pPr>
            <a:r>
              <a:rPr lang="en-US" altLang="es-MX" sz="2000" b="1">
                <a:latin typeface="Helvetica Light" charset="0"/>
              </a:rPr>
              <a:t>housing; as well as to build and</a:t>
            </a:r>
          </a:p>
          <a:p>
            <a:pPr algn="ctr">
              <a:lnSpc>
                <a:spcPct val="150000"/>
              </a:lnSpc>
              <a:spcBef>
                <a:spcPct val="0"/>
              </a:spcBef>
              <a:buFontTx/>
              <a:buNone/>
            </a:pPr>
            <a:r>
              <a:rPr lang="en-US" altLang="es-MX" sz="2000" b="1">
                <a:latin typeface="Helvetica Light" charset="0"/>
              </a:rPr>
              <a:t>improving rural housing</a:t>
            </a:r>
            <a:endParaRPr lang="es-MX" altLang="es-MX" sz="2000" b="1">
              <a:latin typeface="Helvetica Light"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xmlns="" id="{2625C079-EE9A-4BE2-9E79-0F31F83BF60D}"/>
              </a:ext>
            </a:extLst>
          </p:cNvPr>
          <p:cNvGraphicFramePr/>
          <p:nvPr>
            <p:extLst>
              <p:ext uri="{D42A27DB-BD31-4B8C-83A1-F6EECF244321}">
                <p14:modId xmlns:p14="http://schemas.microsoft.com/office/powerpoint/2010/main" val="4125221758"/>
              </p:ext>
            </p:extLst>
          </p:nvPr>
        </p:nvGraphicFramePr>
        <p:xfrm>
          <a:off x="426128" y="923279"/>
          <a:ext cx="8308389" cy="5538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4179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xmlns="" id="{2625C079-EE9A-4BE2-9E79-0F31F83BF60D}"/>
              </a:ext>
            </a:extLst>
          </p:cNvPr>
          <p:cNvGraphicFramePr/>
          <p:nvPr/>
        </p:nvGraphicFramePr>
        <p:xfrm>
          <a:off x="426128" y="923279"/>
          <a:ext cx="8308389" cy="5538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ángulo isósceles 4">
            <a:extLst>
              <a:ext uri="{FF2B5EF4-FFF2-40B4-BE49-F238E27FC236}">
                <a16:creationId xmlns:a16="http://schemas.microsoft.com/office/drawing/2014/main" xmlns="" id="{C8D7000A-47B3-4A67-B143-8BE0A1B9A23F}"/>
              </a:ext>
            </a:extLst>
          </p:cNvPr>
          <p:cNvSpPr/>
          <p:nvPr/>
        </p:nvSpPr>
        <p:spPr>
          <a:xfrm rot="16200000">
            <a:off x="2869406" y="750094"/>
            <a:ext cx="4092575" cy="6599238"/>
          </a:xfrm>
          <a:prstGeom prst="triangle">
            <a:avLst/>
          </a:prstGeom>
          <a:solidFill>
            <a:schemeClr val="bg1"/>
          </a:solidFill>
          <a:ln>
            <a:solidFill>
              <a:srgbClr val="00CCCC"/>
            </a:solidFill>
            <a:prstDash val="sysDot"/>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cxnSp>
        <p:nvCxnSpPr>
          <p:cNvPr id="14" name="Conector recto de flecha 13">
            <a:extLst>
              <a:ext uri="{FF2B5EF4-FFF2-40B4-BE49-F238E27FC236}">
                <a16:creationId xmlns:a16="http://schemas.microsoft.com/office/drawing/2014/main" xmlns="" id="{BDD582A6-CAA2-4893-AF80-7410BF5DCD66}"/>
              </a:ext>
            </a:extLst>
          </p:cNvPr>
          <p:cNvCxnSpPr>
            <a:cxnSpLocks/>
          </p:cNvCxnSpPr>
          <p:nvPr/>
        </p:nvCxnSpPr>
        <p:spPr>
          <a:xfrm>
            <a:off x="2447925" y="2379663"/>
            <a:ext cx="0" cy="3716337"/>
          </a:xfrm>
          <a:prstGeom prst="straightConnector1">
            <a:avLst/>
          </a:prstGeom>
          <a:ln>
            <a:solidFill>
              <a:srgbClr val="00CCCC"/>
            </a:solidFill>
            <a:prstDash val="sysDot"/>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15" name="Conector recto de flecha 14">
            <a:extLst>
              <a:ext uri="{FF2B5EF4-FFF2-40B4-BE49-F238E27FC236}">
                <a16:creationId xmlns:a16="http://schemas.microsoft.com/office/drawing/2014/main" xmlns="" id="{F47C1436-F41D-4882-9FE2-E996985746ED}"/>
              </a:ext>
            </a:extLst>
          </p:cNvPr>
          <p:cNvCxnSpPr>
            <a:cxnSpLocks/>
          </p:cNvCxnSpPr>
          <p:nvPr/>
        </p:nvCxnSpPr>
        <p:spPr>
          <a:xfrm>
            <a:off x="7204075" y="2297113"/>
            <a:ext cx="0" cy="3798887"/>
          </a:xfrm>
          <a:prstGeom prst="straightConnector1">
            <a:avLst/>
          </a:prstGeom>
          <a:ln>
            <a:solidFill>
              <a:srgbClr val="00CCCC"/>
            </a:solidFill>
            <a:prstDash val="sysDot"/>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 name="Conector recto de flecha 2">
            <a:extLst>
              <a:ext uri="{FF2B5EF4-FFF2-40B4-BE49-F238E27FC236}">
                <a16:creationId xmlns:a16="http://schemas.microsoft.com/office/drawing/2014/main" xmlns="" id="{A7867EBB-E605-45FA-899A-BF4404B04E3C}"/>
              </a:ext>
            </a:extLst>
          </p:cNvPr>
          <p:cNvCxnSpPr>
            <a:cxnSpLocks/>
          </p:cNvCxnSpPr>
          <p:nvPr/>
        </p:nvCxnSpPr>
        <p:spPr>
          <a:xfrm>
            <a:off x="4927600" y="2379663"/>
            <a:ext cx="0" cy="3798887"/>
          </a:xfrm>
          <a:prstGeom prst="straightConnector1">
            <a:avLst/>
          </a:prstGeom>
          <a:ln>
            <a:solidFill>
              <a:srgbClr val="00CCCC"/>
            </a:solidFill>
            <a:prstDash val="sysDot"/>
            <a:headEnd type="oval" w="med" len="med"/>
            <a:tailEnd type="oval" w="med" len="med"/>
          </a:ln>
        </p:spPr>
        <p:style>
          <a:lnRef idx="2">
            <a:schemeClr val="accent1"/>
          </a:lnRef>
          <a:fillRef idx="0">
            <a:schemeClr val="accent1"/>
          </a:fillRef>
          <a:effectRef idx="1">
            <a:schemeClr val="accent1"/>
          </a:effectRef>
          <a:fontRef idx="minor">
            <a:schemeClr val="tx1"/>
          </a:fontRef>
        </p:style>
      </p:cxnSp>
      <p:pic>
        <p:nvPicPr>
          <p:cNvPr id="41990" name="Image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350" y="3236913"/>
            <a:ext cx="1247775" cy="149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7"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5" y="4002088"/>
            <a:ext cx="10763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2" name="Imagen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5750" y="2825750"/>
            <a:ext cx="113665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3" name="Imagen 5"/>
          <p:cNvPicPr>
            <a:picLocks noChangeAspect="1"/>
          </p:cNvPicPr>
          <p:nvPr/>
        </p:nvPicPr>
        <p:blipFill>
          <a:blip r:embed="rId6">
            <a:extLst>
              <a:ext uri="{28A0092B-C50C-407E-A947-70E740481C1C}">
                <a14:useLocalDpi xmlns:a14="http://schemas.microsoft.com/office/drawing/2010/main" val="0"/>
              </a:ext>
            </a:extLst>
          </a:blip>
          <a:srcRect l="49109" b="85744"/>
          <a:stretch>
            <a:fillRect/>
          </a:stretch>
        </p:blipFill>
        <p:spPr bwMode="auto">
          <a:xfrm>
            <a:off x="6434138" y="5089525"/>
            <a:ext cx="1527175"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4" name="Imagen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4638675"/>
            <a:ext cx="730250" cy="76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5" name="Picture 2" descr="Resultado de imagen para sisevi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854325"/>
            <a:ext cx="12969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6" name="Imagen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0" y="1374775"/>
            <a:ext cx="2971800"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7" name="object 18"/>
          <p:cNvSpPr>
            <a:spLocks noChangeArrowheads="1"/>
          </p:cNvSpPr>
          <p:nvPr/>
        </p:nvSpPr>
        <p:spPr bwMode="auto">
          <a:xfrm>
            <a:off x="4371975" y="1192213"/>
            <a:ext cx="1147763" cy="935037"/>
          </a:xfrm>
          <a:prstGeom prst="rect">
            <a:avLst/>
          </a:prstGeom>
          <a:blipFill dpi="0" rotWithShape="1">
            <a:blip r:embed="rId10"/>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s-MX" altLang="es-MX" sz="1800"/>
          </a:p>
        </p:txBody>
      </p:sp>
      <p:pic>
        <p:nvPicPr>
          <p:cNvPr id="41998" name="Picture 2" descr="http://portaltransparencia.gob.mx/buscador/imagenServlet?archivo=068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46825" y="1200150"/>
            <a:ext cx="1701800" cy="75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9" name="CuadroTexto 6"/>
          <p:cNvSpPr txBox="1">
            <a:spLocks noChangeArrowheads="1"/>
          </p:cNvSpPr>
          <p:nvPr/>
        </p:nvSpPr>
        <p:spPr bwMode="auto">
          <a:xfrm>
            <a:off x="354013" y="3600450"/>
            <a:ext cx="1262062"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600" dirty="0">
                <a:latin typeface="Helvetica Light" charset="0"/>
              </a:rPr>
              <a:t>National </a:t>
            </a:r>
          </a:p>
          <a:p>
            <a:pPr>
              <a:spcBef>
                <a:spcPct val="0"/>
              </a:spcBef>
              <a:buFontTx/>
              <a:buNone/>
            </a:pPr>
            <a:r>
              <a:rPr lang="es-MX" altLang="es-MX" sz="1600" dirty="0">
                <a:latin typeface="Helvetica Light" charset="0"/>
              </a:rPr>
              <a:t>Sustainable </a:t>
            </a:r>
          </a:p>
          <a:p>
            <a:pPr>
              <a:spcBef>
                <a:spcPct val="0"/>
              </a:spcBef>
              <a:buFontTx/>
              <a:buNone/>
            </a:pPr>
            <a:r>
              <a:rPr lang="es-MX" altLang="es-MX" sz="1600" dirty="0">
                <a:latin typeface="Helvetica Light" charset="0"/>
              </a:rPr>
              <a:t>Housing </a:t>
            </a:r>
          </a:p>
          <a:p>
            <a:pPr>
              <a:spcBef>
                <a:spcPct val="0"/>
              </a:spcBef>
              <a:buFontTx/>
              <a:buNone/>
            </a:pPr>
            <a:r>
              <a:rPr lang="es-MX" altLang="es-MX" sz="1600" dirty="0">
                <a:latin typeface="Helvetica Light" charset="0"/>
              </a:rPr>
              <a:t>Policy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1"/>
          <p:cNvSpPr txBox="1"/>
          <p:nvPr/>
        </p:nvSpPr>
        <p:spPr>
          <a:xfrm>
            <a:off x="-955519" y="960348"/>
            <a:ext cx="9911277" cy="400110"/>
          </a:xfrm>
          <a:prstGeom prst="rect">
            <a:avLst/>
          </a:prstGeom>
          <a:noFill/>
        </p:spPr>
        <p:txBody>
          <a:bodyPr wrap="square" rtlCol="0">
            <a:spAutoFit/>
          </a:bodyPr>
          <a:lstStyle/>
          <a:p>
            <a:pPr algn="r"/>
            <a:r>
              <a:rPr lang="es-ES" sz="2000" b="1" dirty="0" err="1" smtClean="0">
                <a:solidFill>
                  <a:schemeClr val="tx1">
                    <a:lumMod val="65000"/>
                    <a:lumOff val="35000"/>
                  </a:schemeClr>
                </a:solidFill>
                <a:latin typeface="+mn-lt"/>
                <a:ea typeface="Helvetica" charset="0"/>
                <a:cs typeface="Helvetica" charset="0"/>
              </a:rPr>
              <a:t>National</a:t>
            </a:r>
            <a:r>
              <a:rPr lang="es-ES" sz="2000" b="1" dirty="0" smtClean="0">
                <a:solidFill>
                  <a:schemeClr val="tx1">
                    <a:lumMod val="65000"/>
                    <a:lumOff val="35000"/>
                  </a:schemeClr>
                </a:solidFill>
                <a:latin typeface="+mn-lt"/>
                <a:ea typeface="Helvetica" charset="0"/>
                <a:cs typeface="Helvetica" charset="0"/>
              </a:rPr>
              <a:t> </a:t>
            </a:r>
            <a:r>
              <a:rPr lang="es-ES" sz="2000" b="1" dirty="0" err="1" smtClean="0">
                <a:solidFill>
                  <a:schemeClr val="tx1">
                    <a:lumMod val="65000"/>
                    <a:lumOff val="35000"/>
                  </a:schemeClr>
                </a:solidFill>
                <a:latin typeface="+mn-lt"/>
                <a:ea typeface="Helvetica" charset="0"/>
                <a:cs typeface="Helvetica" charset="0"/>
              </a:rPr>
              <a:t>housing</a:t>
            </a:r>
            <a:r>
              <a:rPr lang="es-ES" sz="2000" b="1" dirty="0" smtClean="0">
                <a:solidFill>
                  <a:schemeClr val="tx1">
                    <a:lumMod val="65000"/>
                    <a:lumOff val="35000"/>
                  </a:schemeClr>
                </a:solidFill>
                <a:latin typeface="+mn-lt"/>
                <a:ea typeface="Helvetica" charset="0"/>
                <a:cs typeface="Helvetica" charset="0"/>
              </a:rPr>
              <a:t> and </a:t>
            </a:r>
            <a:r>
              <a:rPr lang="es-ES" sz="2000" b="1" dirty="0" err="1" smtClean="0">
                <a:solidFill>
                  <a:schemeClr val="tx1">
                    <a:lumMod val="65000"/>
                    <a:lumOff val="35000"/>
                  </a:schemeClr>
                </a:solidFill>
                <a:latin typeface="+mn-lt"/>
                <a:ea typeface="Helvetica" charset="0"/>
                <a:cs typeface="Helvetica" charset="0"/>
              </a:rPr>
              <a:t>urban</a:t>
            </a:r>
            <a:r>
              <a:rPr lang="es-ES" sz="2000" b="1" dirty="0" smtClean="0">
                <a:solidFill>
                  <a:schemeClr val="tx1">
                    <a:lumMod val="65000"/>
                    <a:lumOff val="35000"/>
                  </a:schemeClr>
                </a:solidFill>
                <a:latin typeface="+mn-lt"/>
                <a:ea typeface="Helvetica" charset="0"/>
                <a:cs typeface="Helvetica" charset="0"/>
              </a:rPr>
              <a:t> </a:t>
            </a:r>
            <a:r>
              <a:rPr lang="es-ES" sz="2000" b="1" dirty="0" err="1" smtClean="0">
                <a:solidFill>
                  <a:schemeClr val="tx1">
                    <a:lumMod val="65000"/>
                    <a:lumOff val="35000"/>
                  </a:schemeClr>
                </a:solidFill>
                <a:latin typeface="+mn-lt"/>
                <a:ea typeface="Helvetica" charset="0"/>
                <a:cs typeface="Helvetica" charset="0"/>
              </a:rPr>
              <a:t>development</a:t>
            </a:r>
            <a:r>
              <a:rPr lang="es-ES" sz="2000" b="1" dirty="0" smtClean="0">
                <a:solidFill>
                  <a:schemeClr val="tx1">
                    <a:lumMod val="65000"/>
                    <a:lumOff val="35000"/>
                  </a:schemeClr>
                </a:solidFill>
                <a:latin typeface="+mn-lt"/>
                <a:ea typeface="Helvetica" charset="0"/>
                <a:cs typeface="Helvetica" charset="0"/>
              </a:rPr>
              <a:t>  </a:t>
            </a:r>
            <a:r>
              <a:rPr lang="es-ES" sz="2000" b="1" dirty="0" err="1" smtClean="0">
                <a:solidFill>
                  <a:schemeClr val="tx1">
                    <a:lumMod val="65000"/>
                    <a:lumOff val="35000"/>
                  </a:schemeClr>
                </a:solidFill>
                <a:latin typeface="+mn-lt"/>
                <a:ea typeface="Helvetica" charset="0"/>
                <a:cs typeface="Helvetica" charset="0"/>
              </a:rPr>
              <a:t>policy</a:t>
            </a:r>
            <a:endParaRPr lang="es-ES" sz="2000" b="1" dirty="0">
              <a:solidFill>
                <a:schemeClr val="tx1">
                  <a:lumMod val="65000"/>
                  <a:lumOff val="35000"/>
                </a:schemeClr>
              </a:solidFill>
              <a:latin typeface="+mn-lt"/>
              <a:ea typeface="Helvetica" charset="0"/>
              <a:cs typeface="Helvetica" charset="0"/>
            </a:endParaRPr>
          </a:p>
        </p:txBody>
      </p:sp>
      <p:sp>
        <p:nvSpPr>
          <p:cNvPr id="4" name="Rectángulo 3"/>
          <p:cNvSpPr/>
          <p:nvPr/>
        </p:nvSpPr>
        <p:spPr>
          <a:xfrm>
            <a:off x="-955519" y="1317908"/>
            <a:ext cx="9911277" cy="307777"/>
          </a:xfrm>
          <a:prstGeom prst="rect">
            <a:avLst/>
          </a:prstGeom>
        </p:spPr>
        <p:txBody>
          <a:bodyPr wrap="square">
            <a:spAutoFit/>
          </a:bodyPr>
          <a:lstStyle/>
          <a:p>
            <a:pPr algn="r"/>
            <a:r>
              <a:rPr lang="es-ES" sz="1400" dirty="0">
                <a:solidFill>
                  <a:schemeClr val="bg1">
                    <a:lumMod val="50000"/>
                  </a:schemeClr>
                </a:solidFill>
                <a:latin typeface="+mn-lt"/>
                <a:ea typeface="Helvetica" charset="0"/>
                <a:cs typeface="Helvetica" charset="0"/>
              </a:rPr>
              <a:t>Estrategia Nacional de Vivienda Sustentable</a:t>
            </a:r>
            <a:endParaRPr lang="es-ES_tradnl" sz="1400" dirty="0">
              <a:solidFill>
                <a:schemeClr val="bg1">
                  <a:lumMod val="50000"/>
                </a:schemeClr>
              </a:solidFill>
              <a:latin typeface="+mn-lt"/>
              <a:ea typeface="Helvetica" charset="0"/>
              <a:cs typeface="Helvetica" charset="0"/>
            </a:endParaRP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73262" t="54405" b="2004"/>
          <a:stretch/>
        </p:blipFill>
        <p:spPr>
          <a:xfrm>
            <a:off x="3365307" y="1360458"/>
            <a:ext cx="5778693" cy="5242707"/>
          </a:xfrm>
          <a:prstGeom prst="rect">
            <a:avLst/>
          </a:prstGeom>
        </p:spPr>
      </p:pic>
      <p:sp>
        <p:nvSpPr>
          <p:cNvPr id="6" name="Shape 288"/>
          <p:cNvSpPr>
            <a:spLocks noChangeArrowheads="1"/>
          </p:cNvSpPr>
          <p:nvPr/>
        </p:nvSpPr>
        <p:spPr bwMode="auto">
          <a:xfrm>
            <a:off x="44029" y="2818615"/>
            <a:ext cx="4254500"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5719" rIns="45719"/>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ts val="700"/>
              </a:spcBef>
              <a:buNone/>
            </a:pPr>
            <a:r>
              <a:rPr lang="es-MX" altLang="es-MX" sz="1600" dirty="0" smtClean="0">
                <a:solidFill>
                  <a:srgbClr val="5A5B5E"/>
                </a:solidFill>
                <a:latin typeface="+mn-lt"/>
              </a:rPr>
              <a:t>Sustainable housing cross-table </a:t>
            </a:r>
            <a:endParaRPr lang="es-MX" altLang="es-MX" sz="1600" dirty="0">
              <a:solidFill>
                <a:srgbClr val="5A5B5E"/>
              </a:solidFill>
              <a:latin typeface="+mn-lt"/>
            </a:endParaRPr>
          </a:p>
        </p:txBody>
      </p:sp>
      <p:sp>
        <p:nvSpPr>
          <p:cNvPr id="7" name="Shape 291"/>
          <p:cNvSpPr/>
          <p:nvPr/>
        </p:nvSpPr>
        <p:spPr>
          <a:xfrm>
            <a:off x="267867" y="4214925"/>
            <a:ext cx="4240213" cy="1022163"/>
          </a:xfrm>
          <a:prstGeom prst="rect">
            <a:avLst/>
          </a:prstGeom>
          <a:ln w="12700">
            <a:miter lim="400000"/>
          </a:ln>
          <a:extLst/>
        </p:spPr>
        <p:txBody>
          <a:bodyPr lIns="45719" rIns="45719">
            <a:noAutofit/>
          </a:bodyPr>
          <a:lstStyle>
            <a:lvl1pPr>
              <a:spcBef>
                <a:spcPts val="700"/>
              </a:spcBef>
              <a:defRPr sz="1600">
                <a:solidFill>
                  <a:schemeClr val="accent2">
                    <a:lumOff val="11813"/>
                  </a:schemeClr>
                </a:solidFill>
              </a:defRPr>
            </a:lvl1pPr>
          </a:lstStyle>
          <a:p>
            <a:pPr marL="171450" indent="-171450" eaLnBrk="1" hangingPunct="1">
              <a:buClr>
                <a:schemeClr val="accent3">
                  <a:lumMod val="50000"/>
                </a:schemeClr>
              </a:buClr>
              <a:buFont typeface="Wingdings" panose="05000000000000000000" pitchFamily="2" charset="2"/>
              <a:buChar char="§"/>
              <a:defRPr/>
            </a:pPr>
            <a:r>
              <a:rPr lang="es-ES_tradnl" sz="1400" dirty="0" err="1" smtClean="0">
                <a:solidFill>
                  <a:srgbClr val="7F7F7F"/>
                </a:solidFill>
                <a:latin typeface="+mn-lt"/>
                <a:cs typeface="Arial" panose="020B0604020202020204" pitchFamily="34" charset="0"/>
              </a:rPr>
              <a:t>Decent</a:t>
            </a:r>
            <a:r>
              <a:rPr lang="es-ES_tradnl" sz="1400" dirty="0" smtClean="0">
                <a:solidFill>
                  <a:srgbClr val="7F7F7F"/>
                </a:solidFill>
                <a:latin typeface="+mn-lt"/>
                <a:cs typeface="Arial" panose="020B0604020202020204" pitchFamily="34" charset="0"/>
              </a:rPr>
              <a:t> </a:t>
            </a:r>
            <a:r>
              <a:rPr lang="es-ES_tradnl" sz="1400" dirty="0" err="1" smtClean="0">
                <a:solidFill>
                  <a:srgbClr val="7F7F7F"/>
                </a:solidFill>
                <a:latin typeface="+mn-lt"/>
                <a:cs typeface="Arial" panose="020B0604020202020204" pitchFamily="34" charset="0"/>
              </a:rPr>
              <a:t>housing</a:t>
            </a:r>
            <a:r>
              <a:rPr lang="es-ES_tradnl" sz="1400" dirty="0" smtClean="0">
                <a:solidFill>
                  <a:srgbClr val="7F7F7F"/>
                </a:solidFill>
                <a:latin typeface="+mn-lt"/>
                <a:cs typeface="Arial" panose="020B0604020202020204" pitchFamily="34" charset="0"/>
              </a:rPr>
              <a:t>, </a:t>
            </a:r>
            <a:r>
              <a:rPr lang="es-ES_tradnl" sz="1400" dirty="0" err="1" smtClean="0">
                <a:solidFill>
                  <a:srgbClr val="7F7F7F"/>
                </a:solidFill>
                <a:latin typeface="+mn-lt"/>
                <a:cs typeface="Arial" panose="020B0604020202020204" pitchFamily="34" charset="0"/>
              </a:rPr>
              <a:t>sustainable</a:t>
            </a:r>
            <a:r>
              <a:rPr lang="es-ES_tradnl" sz="1400" dirty="0" smtClean="0">
                <a:solidFill>
                  <a:srgbClr val="7F7F7F"/>
                </a:solidFill>
                <a:latin typeface="+mn-lt"/>
                <a:cs typeface="Arial" panose="020B0604020202020204" pitchFamily="34" charset="0"/>
              </a:rPr>
              <a:t> and </a:t>
            </a:r>
            <a:r>
              <a:rPr lang="es-ES_tradnl" sz="1400" dirty="0" err="1" smtClean="0">
                <a:solidFill>
                  <a:srgbClr val="7F7F7F"/>
                </a:solidFill>
                <a:latin typeface="+mn-lt"/>
                <a:cs typeface="Arial" panose="020B0604020202020204" pitchFamily="34" charset="0"/>
              </a:rPr>
              <a:t>resilient</a:t>
            </a:r>
            <a:r>
              <a:rPr lang="es-ES_tradnl" sz="1400" dirty="0" smtClean="0">
                <a:solidFill>
                  <a:srgbClr val="7F7F7F"/>
                </a:solidFill>
                <a:latin typeface="+mn-lt"/>
                <a:cs typeface="Arial" panose="020B0604020202020204" pitchFamily="34" charset="0"/>
              </a:rPr>
              <a:t> </a:t>
            </a:r>
            <a:endParaRPr lang="es-MX" sz="1400" dirty="0">
              <a:solidFill>
                <a:srgbClr val="7F7F7F"/>
              </a:solidFill>
              <a:latin typeface="+mn-lt"/>
              <a:cs typeface="Arial" panose="020B0604020202020204" pitchFamily="34" charset="0"/>
            </a:endParaRPr>
          </a:p>
          <a:p>
            <a:pPr marL="171450" indent="-171450" eaLnBrk="1" hangingPunct="1">
              <a:buClr>
                <a:schemeClr val="accent3">
                  <a:lumMod val="50000"/>
                </a:schemeClr>
              </a:buClr>
              <a:buFont typeface="Wingdings" panose="05000000000000000000" pitchFamily="2" charset="2"/>
              <a:buChar char="§"/>
              <a:defRPr/>
            </a:pPr>
            <a:r>
              <a:rPr lang="es-MX" altLang="es-MX" sz="1400" dirty="0" smtClean="0"/>
              <a:t>50</a:t>
            </a:r>
            <a:r>
              <a:rPr lang="es-MX" altLang="es-MX" sz="1400" dirty="0"/>
              <a:t>% reduction of  CO2 emissions by 2050</a:t>
            </a:r>
            <a:endParaRPr sz="1400" dirty="0">
              <a:solidFill>
                <a:srgbClr val="7F7F7F"/>
              </a:solidFill>
              <a:latin typeface="+mn-lt"/>
              <a:cs typeface="Arial" panose="020B0604020202020204" pitchFamily="34" charset="0"/>
            </a:endParaRPr>
          </a:p>
        </p:txBody>
      </p:sp>
      <p:sp>
        <p:nvSpPr>
          <p:cNvPr id="8" name="Shape 349"/>
          <p:cNvSpPr>
            <a:spLocks noChangeArrowheads="1"/>
          </p:cNvSpPr>
          <p:nvPr/>
        </p:nvSpPr>
        <p:spPr bwMode="auto">
          <a:xfrm>
            <a:off x="55141" y="3686288"/>
            <a:ext cx="203835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45719" rIns="45719"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MX" altLang="es-MX" sz="1600" dirty="0" smtClean="0">
                <a:solidFill>
                  <a:srgbClr val="5A5B5E"/>
                </a:solidFill>
                <a:latin typeface="+mn-lt"/>
              </a:rPr>
              <a:t>Challenges </a:t>
            </a:r>
            <a:endParaRPr lang="es-MX" altLang="es-MX" sz="1600" dirty="0">
              <a:solidFill>
                <a:srgbClr val="5A5B5E"/>
              </a:solidFill>
              <a:latin typeface="+mn-lt"/>
            </a:endParaRPr>
          </a:p>
        </p:txBody>
      </p:sp>
      <p:sp>
        <p:nvSpPr>
          <p:cNvPr id="9" name="Shape 351"/>
          <p:cNvSpPr/>
          <p:nvPr/>
        </p:nvSpPr>
        <p:spPr>
          <a:xfrm>
            <a:off x="267867" y="3117065"/>
            <a:ext cx="3369950" cy="954087"/>
          </a:xfrm>
          <a:prstGeom prst="rect">
            <a:avLst/>
          </a:prstGeom>
          <a:ln w="12700">
            <a:miter lim="400000"/>
          </a:ln>
          <a:extLst/>
        </p:spPr>
        <p:txBody>
          <a:bodyPr lIns="45719" rIns="45719"/>
          <a:lstStyle/>
          <a:p>
            <a:r>
              <a:rPr lang="es-MX" altLang="es-MX" sz="1400" dirty="0" smtClean="0"/>
              <a:t>- Interdisciplinary </a:t>
            </a:r>
            <a:r>
              <a:rPr lang="es-MX" altLang="es-MX" sz="1400" dirty="0"/>
              <a:t>work with different actors and specific goals </a:t>
            </a:r>
          </a:p>
        </p:txBody>
      </p:sp>
      <p:sp>
        <p:nvSpPr>
          <p:cNvPr id="2" name="CuadroTexto 1"/>
          <p:cNvSpPr txBox="1">
            <a:spLocks noChangeArrowheads="1"/>
          </p:cNvSpPr>
          <p:nvPr/>
        </p:nvSpPr>
        <p:spPr bwMode="auto">
          <a:xfrm>
            <a:off x="167667" y="1815959"/>
            <a:ext cx="5256806" cy="707886"/>
          </a:xfrm>
          <a:prstGeom prst="rect">
            <a:avLst/>
          </a:prstGeom>
          <a:noFill/>
          <a:ln>
            <a:noFill/>
          </a:ln>
        </p:spPr>
        <p:txBody>
          <a:bodyPr wrap="square">
            <a:spAutoFit/>
          </a:bodyPr>
          <a:lstStyle>
            <a:defPPr>
              <a:defRPr lang="es-ES_tradnl"/>
            </a:defPPr>
            <a:lvl1pPr>
              <a:defRPr sz="2000">
                <a:solidFill>
                  <a:srgbClr val="595959"/>
                </a:solidFill>
                <a:latin typeface="Helvetica" charset="0"/>
                <a:ea typeface="Helvetica" charset="0"/>
                <a:cs typeface="Helvetica" charset="0"/>
              </a:defRPr>
            </a:lvl1pPr>
            <a:lvl2pPr marL="742950" indent="-285750" eaLnBrk="0" hangingPunct="0">
              <a:defRPr sz="2400">
                <a:latin typeface="Calibri" charset="0"/>
                <a:ea typeface="ＭＳ Ｐゴシック" charset="0"/>
              </a:defRPr>
            </a:lvl2pPr>
            <a:lvl3pPr marL="1143000" indent="-228600" eaLnBrk="0" hangingPunct="0">
              <a:defRPr sz="2400">
                <a:latin typeface="Calibri" charset="0"/>
                <a:ea typeface="ＭＳ Ｐゴシック" charset="0"/>
              </a:defRPr>
            </a:lvl3pPr>
            <a:lvl4pPr marL="1600200" indent="-228600" eaLnBrk="0" hangingPunct="0">
              <a:defRPr sz="2400">
                <a:latin typeface="Calibri" charset="0"/>
                <a:ea typeface="ＭＳ Ｐゴシック" charset="0"/>
              </a:defRPr>
            </a:lvl4pPr>
            <a:lvl5pPr marL="2057400" indent="-228600" eaLnBrk="0" hangingPunct="0">
              <a:defRPr sz="2400">
                <a:latin typeface="Calibri" charset="0"/>
                <a:ea typeface="ＭＳ Ｐゴシック" charset="0"/>
              </a:defRPr>
            </a:lvl5pPr>
            <a:lvl6pPr marL="2514600" indent="-228600" eaLnBrk="0" fontAlgn="base" hangingPunct="0">
              <a:spcBef>
                <a:spcPct val="0"/>
              </a:spcBef>
              <a:spcAft>
                <a:spcPct val="0"/>
              </a:spcAft>
              <a:defRPr sz="2400">
                <a:latin typeface="Calibri" charset="0"/>
                <a:ea typeface="ＭＳ Ｐゴシック" charset="0"/>
              </a:defRPr>
            </a:lvl6pPr>
            <a:lvl7pPr marL="2971800" indent="-228600" eaLnBrk="0" fontAlgn="base" hangingPunct="0">
              <a:spcBef>
                <a:spcPct val="0"/>
              </a:spcBef>
              <a:spcAft>
                <a:spcPct val="0"/>
              </a:spcAft>
              <a:defRPr sz="2400">
                <a:latin typeface="Calibri" charset="0"/>
                <a:ea typeface="ＭＳ Ｐゴシック" charset="0"/>
              </a:defRPr>
            </a:lvl7pPr>
            <a:lvl8pPr marL="3429000" indent="-228600" eaLnBrk="0" fontAlgn="base" hangingPunct="0">
              <a:spcBef>
                <a:spcPct val="0"/>
              </a:spcBef>
              <a:spcAft>
                <a:spcPct val="0"/>
              </a:spcAft>
              <a:defRPr sz="2400">
                <a:latin typeface="Calibri" charset="0"/>
                <a:ea typeface="ＭＳ Ｐゴシック" charset="0"/>
              </a:defRPr>
            </a:lvl8pPr>
            <a:lvl9pPr marL="3886200" indent="-228600" eaLnBrk="0" fontAlgn="base" hangingPunct="0">
              <a:spcBef>
                <a:spcPct val="0"/>
              </a:spcBef>
              <a:spcAft>
                <a:spcPct val="0"/>
              </a:spcAft>
              <a:defRPr sz="2400">
                <a:latin typeface="Calibri" charset="0"/>
                <a:ea typeface="ＭＳ Ｐゴシック" charset="0"/>
              </a:defRPr>
            </a:lvl9pPr>
          </a:lstStyle>
          <a:p>
            <a:r>
              <a:rPr lang="es-MX" altLang="es-MX" b="1" dirty="0">
                <a:latin typeface="Helvetica Light" charset="0"/>
              </a:rPr>
              <a:t>National </a:t>
            </a:r>
            <a:r>
              <a:rPr lang="es-MX" altLang="es-MX" b="1" dirty="0" smtClean="0">
                <a:latin typeface="Helvetica Light" charset="0"/>
              </a:rPr>
              <a:t>Sustainable Housing </a:t>
            </a:r>
            <a:endParaRPr lang="es-MX" altLang="es-MX" b="1" dirty="0">
              <a:latin typeface="Helvetica Light" charset="0"/>
            </a:endParaRPr>
          </a:p>
          <a:p>
            <a:r>
              <a:rPr lang="es-MX" altLang="es-MX" b="1" dirty="0" smtClean="0">
                <a:latin typeface="Helvetica Light" charset="0"/>
              </a:rPr>
              <a:t>Strategy </a:t>
            </a:r>
            <a:endParaRPr lang="es-MX" altLang="es-MX" b="1" dirty="0">
              <a:latin typeface="Helvetica Light" charset="0"/>
            </a:endParaRPr>
          </a:p>
        </p:txBody>
      </p:sp>
    </p:spTree>
    <p:extLst>
      <p:ext uri="{BB962C8B-B14F-4D97-AF65-F5344CB8AC3E}">
        <p14:creationId xmlns:p14="http://schemas.microsoft.com/office/powerpoint/2010/main" val="11362333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a:spLocks noChangeArrowheads="1"/>
          </p:cNvSpPr>
          <p:nvPr/>
        </p:nvSpPr>
        <p:spPr bwMode="auto">
          <a:xfrm>
            <a:off x="796602" y="818835"/>
            <a:ext cx="821531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ES" altLang="es-MX" sz="2000" b="1" dirty="0" smtClean="0">
                <a:solidFill>
                  <a:schemeClr val="tx1">
                    <a:lumMod val="50000"/>
                    <a:lumOff val="50000"/>
                  </a:schemeClr>
                </a:solidFill>
              </a:rPr>
              <a:t>MEXICO SUSTAINABLE HOUSING CHRONOLOGY </a:t>
            </a:r>
            <a:endParaRPr lang="es-ES" altLang="es-MX" sz="2000" b="1" dirty="0">
              <a:solidFill>
                <a:schemeClr val="tx1">
                  <a:lumMod val="50000"/>
                  <a:lumOff val="50000"/>
                </a:schemeClr>
              </a:solidFill>
            </a:endParaRPr>
          </a:p>
        </p:txBody>
      </p:sp>
      <p:cxnSp>
        <p:nvCxnSpPr>
          <p:cNvPr id="3" name="Conector recto 2"/>
          <p:cNvCxnSpPr/>
          <p:nvPr/>
        </p:nvCxnSpPr>
        <p:spPr>
          <a:xfrm>
            <a:off x="2476500" y="4123024"/>
            <a:ext cx="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4" name="Grupo 7"/>
          <p:cNvGrpSpPr>
            <a:grpSpLocks/>
          </p:cNvGrpSpPr>
          <p:nvPr/>
        </p:nvGrpSpPr>
        <p:grpSpPr bwMode="auto">
          <a:xfrm>
            <a:off x="294386" y="1708436"/>
            <a:ext cx="2417851" cy="818973"/>
            <a:chOff x="632901" y="2032773"/>
            <a:chExt cx="3637787" cy="818972"/>
          </a:xfrm>
          <a:noFill/>
        </p:grpSpPr>
        <p:sp>
          <p:nvSpPr>
            <p:cNvPr id="5" name="Rectángulo 7"/>
            <p:cNvSpPr/>
            <p:nvPr/>
          </p:nvSpPr>
          <p:spPr bwMode="auto">
            <a:xfrm>
              <a:off x="632901" y="2032773"/>
              <a:ext cx="3637787" cy="763587"/>
            </a:xfrm>
            <a:custGeom>
              <a:avLst/>
              <a:gdLst/>
              <a:ahLst/>
              <a:cxnLst/>
              <a:rect l="l" t="t" r="r" b="b"/>
              <a:pathLst>
                <a:path w="3166805" h="764026">
                  <a:moveTo>
                    <a:pt x="1159802" y="0"/>
                  </a:moveTo>
                  <a:lnTo>
                    <a:pt x="1253196" y="161024"/>
                  </a:lnTo>
                  <a:lnTo>
                    <a:pt x="1389641" y="161024"/>
                  </a:lnTo>
                  <a:lnTo>
                    <a:pt x="3166805" y="161024"/>
                  </a:lnTo>
                  <a:lnTo>
                    <a:pt x="3166805" y="764026"/>
                  </a:lnTo>
                  <a:lnTo>
                    <a:pt x="1389641" y="764026"/>
                  </a:lnTo>
                  <a:lnTo>
                    <a:pt x="344858" y="764026"/>
                  </a:lnTo>
                  <a:lnTo>
                    <a:pt x="145987" y="764026"/>
                  </a:lnTo>
                  <a:cubicBezTo>
                    <a:pt x="65361" y="764026"/>
                    <a:pt x="0" y="698665"/>
                    <a:pt x="0" y="618039"/>
                  </a:cubicBezTo>
                  <a:lnTo>
                    <a:pt x="0" y="307011"/>
                  </a:lnTo>
                  <a:cubicBezTo>
                    <a:pt x="0" y="226385"/>
                    <a:pt x="65361" y="161024"/>
                    <a:pt x="145987" y="161024"/>
                  </a:cubicBezTo>
                  <a:lnTo>
                    <a:pt x="344858" y="161024"/>
                  </a:lnTo>
                  <a:lnTo>
                    <a:pt x="1066408" y="161024"/>
                  </a:lnTo>
                  <a:close/>
                </a:path>
              </a:pathLst>
            </a:cu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solidFill>
                  <a:schemeClr val="tx1"/>
                </a:solidFill>
              </a:endParaRPr>
            </a:p>
          </p:txBody>
        </p:sp>
        <p:pic>
          <p:nvPicPr>
            <p:cNvPr id="6" name="Imagen 12" descr="bulb_sun.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802" y="2315555"/>
              <a:ext cx="292291" cy="387508"/>
            </a:xfrm>
            <a:prstGeom prst="rect">
              <a:avLst/>
            </a:prstGeom>
            <a:grpFill/>
            <a:ln w="9525">
              <a:noFill/>
              <a:miter lim="800000"/>
              <a:headEnd/>
              <a:tailEnd/>
            </a:ln>
            <a:extLst/>
          </p:spPr>
        </p:pic>
        <p:sp>
          <p:nvSpPr>
            <p:cNvPr id="7" name="CuadroTexto 8"/>
            <p:cNvSpPr txBox="1">
              <a:spLocks noChangeArrowheads="1"/>
            </p:cNvSpPr>
            <p:nvPr/>
          </p:nvSpPr>
          <p:spPr bwMode="auto">
            <a:xfrm>
              <a:off x="1115666" y="2205415"/>
              <a:ext cx="1267732" cy="646330"/>
            </a:xfrm>
            <a:prstGeom prst="rect">
              <a:avLst/>
            </a:prstGeom>
            <a:grpFill/>
            <a:ln w="9525">
              <a:noFill/>
              <a:miter lim="800000"/>
              <a:headEnd/>
              <a:tailEnd/>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MX" sz="1800" dirty="0" smtClean="0">
                  <a:latin typeface="+mn-lt"/>
                  <a:cs typeface="Arial" panose="020B0604020202020204" pitchFamily="34" charset="0"/>
                </a:rPr>
                <a:t>Concept </a:t>
              </a:r>
            </a:p>
            <a:p>
              <a:pPr eaLnBrk="1" hangingPunct="1">
                <a:spcBef>
                  <a:spcPct val="0"/>
                </a:spcBef>
                <a:buFontTx/>
                <a:buNone/>
              </a:pPr>
              <a:r>
                <a:rPr lang="es-ES" altLang="es-MX" sz="1800" dirty="0" err="1" smtClean="0">
                  <a:latin typeface="+mn-lt"/>
                  <a:cs typeface="Arial" panose="020B0604020202020204" pitchFamily="34" charset="0"/>
                </a:rPr>
                <a:t>development</a:t>
              </a:r>
              <a:endParaRPr lang="es-ES" altLang="es-MX" sz="1800" dirty="0">
                <a:latin typeface="+mn-lt"/>
                <a:cs typeface="Arial" panose="020B0604020202020204" pitchFamily="34" charset="0"/>
              </a:endParaRPr>
            </a:p>
          </p:txBody>
        </p:sp>
      </p:grpSp>
      <p:sp>
        <p:nvSpPr>
          <p:cNvPr id="8" name="CuadroTexto 7"/>
          <p:cNvSpPr txBox="1"/>
          <p:nvPr/>
        </p:nvSpPr>
        <p:spPr>
          <a:xfrm>
            <a:off x="796602" y="1295686"/>
            <a:ext cx="2047186" cy="400050"/>
          </a:xfrm>
          <a:prstGeom prst="rect">
            <a:avLst/>
          </a:prstGeom>
          <a:noFill/>
        </p:spPr>
        <p:txBody>
          <a:bodyPr wrap="square">
            <a:spAutoFit/>
          </a:bodyPr>
          <a:lstStyle/>
          <a:p>
            <a:pPr algn="ctr">
              <a:defRPr/>
            </a:pPr>
            <a:r>
              <a:rPr lang="es-ES" sz="2000" b="1" dirty="0">
                <a:solidFill>
                  <a:schemeClr val="tx1">
                    <a:lumMod val="65000"/>
                    <a:lumOff val="35000"/>
                  </a:schemeClr>
                </a:solidFill>
                <a:latin typeface="+mn-lt"/>
                <a:cs typeface="Arial Black"/>
              </a:rPr>
              <a:t>2001 - 2007</a:t>
            </a:r>
          </a:p>
        </p:txBody>
      </p:sp>
      <p:sp>
        <p:nvSpPr>
          <p:cNvPr id="9" name="CuadroTexto 8"/>
          <p:cNvSpPr txBox="1"/>
          <p:nvPr/>
        </p:nvSpPr>
        <p:spPr>
          <a:xfrm>
            <a:off x="3231066" y="1316324"/>
            <a:ext cx="2047186" cy="400050"/>
          </a:xfrm>
          <a:prstGeom prst="rect">
            <a:avLst/>
          </a:prstGeom>
          <a:noFill/>
        </p:spPr>
        <p:txBody>
          <a:bodyPr wrap="square">
            <a:spAutoFit/>
          </a:bodyPr>
          <a:lstStyle/>
          <a:p>
            <a:pPr algn="ctr">
              <a:defRPr/>
            </a:pPr>
            <a:r>
              <a:rPr lang="es-ES" sz="2000" b="1" dirty="0">
                <a:solidFill>
                  <a:schemeClr val="tx1">
                    <a:lumMod val="65000"/>
                    <a:lumOff val="35000"/>
                  </a:schemeClr>
                </a:solidFill>
                <a:latin typeface="+mn-lt"/>
                <a:cs typeface="Arial Black"/>
              </a:rPr>
              <a:t>2008 - 2012</a:t>
            </a:r>
          </a:p>
        </p:txBody>
      </p:sp>
      <p:sp>
        <p:nvSpPr>
          <p:cNvPr id="10" name="CuadroTexto 9"/>
          <p:cNvSpPr txBox="1"/>
          <p:nvPr/>
        </p:nvSpPr>
        <p:spPr>
          <a:xfrm>
            <a:off x="6212542" y="1290924"/>
            <a:ext cx="1833488" cy="400050"/>
          </a:xfrm>
          <a:prstGeom prst="rect">
            <a:avLst/>
          </a:prstGeom>
          <a:noFill/>
        </p:spPr>
        <p:txBody>
          <a:bodyPr wrap="square">
            <a:spAutoFit/>
          </a:bodyPr>
          <a:lstStyle/>
          <a:p>
            <a:pPr algn="ctr">
              <a:defRPr/>
            </a:pPr>
            <a:r>
              <a:rPr lang="es-ES" sz="2000" b="1" dirty="0">
                <a:solidFill>
                  <a:schemeClr val="tx1">
                    <a:lumMod val="65000"/>
                    <a:lumOff val="35000"/>
                  </a:schemeClr>
                </a:solidFill>
                <a:latin typeface="+mn-lt"/>
                <a:cs typeface="Arial Black"/>
              </a:rPr>
              <a:t>2013 - hoy</a:t>
            </a:r>
          </a:p>
        </p:txBody>
      </p:sp>
      <p:sp>
        <p:nvSpPr>
          <p:cNvPr id="11" name="CuadroTexto 10"/>
          <p:cNvSpPr txBox="1">
            <a:spLocks noChangeAspect="1"/>
          </p:cNvSpPr>
          <p:nvPr/>
        </p:nvSpPr>
        <p:spPr>
          <a:xfrm>
            <a:off x="295422" y="2521945"/>
            <a:ext cx="2416815" cy="31085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285750" indent="-285750">
              <a:buFont typeface="Arial" panose="020B0604020202020204" pitchFamily="34" charset="0"/>
              <a:buChar char="•"/>
              <a:defRPr/>
            </a:pPr>
            <a:r>
              <a:rPr lang="es-ES" sz="1400" dirty="0">
                <a:solidFill>
                  <a:schemeClr val="tx1">
                    <a:lumMod val="65000"/>
                    <a:lumOff val="35000"/>
                  </a:schemeClr>
                </a:solidFill>
                <a:latin typeface="+mn-lt"/>
                <a:cs typeface="Arial"/>
              </a:rPr>
              <a:t>Creación CONAFOVI  (CONAVI)</a:t>
            </a:r>
          </a:p>
          <a:p>
            <a:pPr marL="285750" indent="-285750">
              <a:buFont typeface="Arial" panose="020B0604020202020204" pitchFamily="34" charset="0"/>
              <a:buChar char="•"/>
              <a:defRPr/>
            </a:pPr>
            <a:endParaRPr lang="es-ES" sz="1400" dirty="0">
              <a:solidFill>
                <a:schemeClr val="tx1">
                  <a:lumMod val="65000"/>
                  <a:lumOff val="35000"/>
                </a:schemeClr>
              </a:solidFill>
              <a:latin typeface="+mn-lt"/>
              <a:cs typeface="Arial"/>
            </a:endParaRPr>
          </a:p>
          <a:p>
            <a:pPr marL="285750" indent="-285750">
              <a:buFont typeface="Arial" panose="020B0604020202020204" pitchFamily="34" charset="0"/>
              <a:buChar char="•"/>
              <a:defRPr/>
            </a:pPr>
            <a:r>
              <a:rPr lang="es-ES" sz="1400" b="1" dirty="0">
                <a:solidFill>
                  <a:schemeClr val="tx1">
                    <a:lumMod val="65000"/>
                    <a:lumOff val="35000"/>
                  </a:schemeClr>
                </a:solidFill>
                <a:latin typeface="+mn-lt"/>
                <a:cs typeface="Arial"/>
              </a:rPr>
              <a:t>Proyecto piloto con ecos para paquete básico ROP y HV</a:t>
            </a:r>
          </a:p>
          <a:p>
            <a:pPr marL="285750" indent="-285750">
              <a:buFont typeface="Arial" panose="020B0604020202020204" pitchFamily="34" charset="0"/>
              <a:buChar char="•"/>
              <a:defRPr/>
            </a:pPr>
            <a:endParaRPr lang="es-ES" sz="1400" b="1" dirty="0">
              <a:solidFill>
                <a:schemeClr val="tx1">
                  <a:lumMod val="65000"/>
                  <a:lumOff val="35000"/>
                </a:schemeClr>
              </a:solidFill>
              <a:latin typeface="+mn-lt"/>
              <a:cs typeface="Arial"/>
            </a:endParaRPr>
          </a:p>
          <a:p>
            <a:pPr marL="285750" indent="-285750">
              <a:buFont typeface="Arial" panose="020B0604020202020204" pitchFamily="34" charset="0"/>
              <a:buChar char="•"/>
              <a:defRPr/>
            </a:pPr>
            <a:r>
              <a:rPr lang="es-ES" sz="1400" dirty="0">
                <a:solidFill>
                  <a:schemeClr val="tx1">
                    <a:lumMod val="65000"/>
                    <a:lumOff val="35000"/>
                  </a:schemeClr>
                </a:solidFill>
                <a:latin typeface="+mn-lt"/>
                <a:cs typeface="Arial"/>
              </a:rPr>
              <a:t>Guías de diseño CONAVI</a:t>
            </a:r>
          </a:p>
          <a:p>
            <a:pPr marL="285750" indent="-285750">
              <a:buFont typeface="Arial" panose="020B0604020202020204" pitchFamily="34" charset="0"/>
              <a:buChar char="•"/>
              <a:defRPr/>
            </a:pPr>
            <a:endParaRPr lang="es-ES" sz="1400" dirty="0">
              <a:solidFill>
                <a:schemeClr val="tx1">
                  <a:lumMod val="65000"/>
                  <a:lumOff val="35000"/>
                </a:schemeClr>
              </a:solidFill>
              <a:latin typeface="+mn-lt"/>
              <a:cs typeface="Arial"/>
            </a:endParaRPr>
          </a:p>
          <a:p>
            <a:pPr marL="285750" indent="-285750">
              <a:buFont typeface="Arial" panose="020B0604020202020204" pitchFamily="34" charset="0"/>
              <a:buChar char="•"/>
              <a:defRPr/>
            </a:pPr>
            <a:r>
              <a:rPr lang="es-ES" sz="1400" b="1" dirty="0">
                <a:solidFill>
                  <a:schemeClr val="tx1">
                    <a:lumMod val="65000"/>
                    <a:lumOff val="35000"/>
                  </a:schemeClr>
                </a:solidFill>
                <a:latin typeface="+mn-lt"/>
                <a:cs typeface="Arial"/>
              </a:rPr>
              <a:t>Implementación Hipoteca Verde</a:t>
            </a:r>
          </a:p>
          <a:p>
            <a:pPr marL="285750" indent="-285750">
              <a:buFont typeface="Arial" panose="020B0604020202020204" pitchFamily="34" charset="0"/>
              <a:buChar char="•"/>
              <a:defRPr/>
            </a:pPr>
            <a:endParaRPr lang="es-ES" sz="1400" b="1" dirty="0">
              <a:solidFill>
                <a:schemeClr val="tx1">
                  <a:lumMod val="65000"/>
                  <a:lumOff val="35000"/>
                </a:schemeClr>
              </a:solidFill>
              <a:latin typeface="+mn-lt"/>
              <a:cs typeface="Arial"/>
            </a:endParaRPr>
          </a:p>
          <a:p>
            <a:pPr marL="285750" indent="-285750">
              <a:buFont typeface="Arial" panose="020B0604020202020204" pitchFamily="34" charset="0"/>
              <a:buChar char="•"/>
              <a:defRPr/>
            </a:pPr>
            <a:r>
              <a:rPr lang="es-ES" sz="1400" dirty="0">
                <a:solidFill>
                  <a:schemeClr val="tx1">
                    <a:lumMod val="65000"/>
                    <a:lumOff val="35000"/>
                  </a:schemeClr>
                </a:solidFill>
                <a:latin typeface="+mn-lt"/>
                <a:cs typeface="Arial"/>
              </a:rPr>
              <a:t>Código de Edificación de Vivienda</a:t>
            </a:r>
          </a:p>
        </p:txBody>
      </p:sp>
      <p:sp>
        <p:nvSpPr>
          <p:cNvPr id="12" name="CuadroTexto 11"/>
          <p:cNvSpPr txBox="1">
            <a:spLocks noChangeAspect="1"/>
          </p:cNvSpPr>
          <p:nvPr/>
        </p:nvSpPr>
        <p:spPr>
          <a:xfrm>
            <a:off x="2807298" y="2527409"/>
            <a:ext cx="3216126" cy="3585598"/>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marL="285750" indent="-285750">
              <a:buFont typeface="Arial" panose="020B0604020202020204" pitchFamily="34" charset="0"/>
              <a:buChar char="•"/>
              <a:defRPr/>
            </a:pPr>
            <a:r>
              <a:rPr lang="es-ES" sz="1300" dirty="0">
                <a:latin typeface="+mn-lt"/>
                <a:cs typeface="Arial"/>
              </a:rPr>
              <a:t>Creación de DUIS (DC)</a:t>
            </a:r>
          </a:p>
          <a:p>
            <a:pPr marL="285750" indent="-285750">
              <a:buFont typeface="Arial" panose="020B0604020202020204" pitchFamily="34" charset="0"/>
              <a:buChar char="•"/>
              <a:defRPr/>
            </a:pPr>
            <a:endParaRPr lang="es-ES" sz="700" dirty="0">
              <a:latin typeface="+mn-lt"/>
              <a:cs typeface="Arial"/>
            </a:endParaRPr>
          </a:p>
          <a:p>
            <a:pPr marL="285750" indent="-285750">
              <a:buFont typeface="Arial" panose="020B0604020202020204" pitchFamily="34" charset="0"/>
              <a:buChar char="•"/>
              <a:defRPr/>
            </a:pPr>
            <a:r>
              <a:rPr lang="es-ES" sz="1300" dirty="0">
                <a:latin typeface="+mn-lt"/>
                <a:cs typeface="Arial"/>
              </a:rPr>
              <a:t>Paquete básico CONAVI en ROP 2009</a:t>
            </a:r>
          </a:p>
          <a:p>
            <a:pPr marL="285750" indent="-285750">
              <a:buFont typeface="Arial" panose="020B0604020202020204" pitchFamily="34" charset="0"/>
              <a:buChar char="•"/>
              <a:defRPr/>
            </a:pPr>
            <a:endParaRPr lang="es-ES" sz="800" dirty="0">
              <a:latin typeface="+mn-lt"/>
              <a:cs typeface="Arial"/>
            </a:endParaRPr>
          </a:p>
          <a:p>
            <a:pPr marL="285750" indent="-285750">
              <a:buFont typeface="Arial" panose="020B0604020202020204" pitchFamily="34" charset="0"/>
              <a:buChar char="•"/>
              <a:defRPr/>
            </a:pPr>
            <a:r>
              <a:rPr lang="es-ES" sz="1300" dirty="0">
                <a:latin typeface="+mn-lt"/>
                <a:cs typeface="Arial"/>
              </a:rPr>
              <a:t>NMX-C-460-ONNCCE-2009</a:t>
            </a:r>
          </a:p>
          <a:p>
            <a:pPr marL="285750" indent="-285750">
              <a:buFont typeface="Arial" panose="020B0604020202020204" pitchFamily="34" charset="0"/>
              <a:buChar char="•"/>
              <a:defRPr/>
            </a:pPr>
            <a:endParaRPr lang="es-ES" sz="800" dirty="0">
              <a:latin typeface="+mn-lt"/>
              <a:cs typeface="Arial"/>
            </a:endParaRPr>
          </a:p>
          <a:p>
            <a:pPr marL="285750" indent="-285750">
              <a:buFont typeface="Arial" panose="020B0604020202020204" pitchFamily="34" charset="0"/>
              <a:buChar char="•"/>
              <a:defRPr/>
            </a:pPr>
            <a:r>
              <a:rPr lang="es-ES" sz="1300" dirty="0">
                <a:latin typeface="+mn-lt"/>
                <a:cs typeface="Arial"/>
              </a:rPr>
              <a:t>Pilotos NZEH en COP 16</a:t>
            </a:r>
          </a:p>
          <a:p>
            <a:pPr marL="285750" indent="-285750">
              <a:buFont typeface="Arial" panose="020B0604020202020204" pitchFamily="34" charset="0"/>
              <a:buChar char="•"/>
              <a:defRPr/>
            </a:pPr>
            <a:endParaRPr lang="es-ES" sz="800" dirty="0">
              <a:latin typeface="+mn-lt"/>
              <a:cs typeface="Arial"/>
            </a:endParaRPr>
          </a:p>
          <a:p>
            <a:pPr marL="285750" indent="-285750">
              <a:buFont typeface="Arial" panose="020B0604020202020204" pitchFamily="34" charset="0"/>
              <a:buChar char="•"/>
              <a:defRPr/>
            </a:pPr>
            <a:r>
              <a:rPr lang="es-ES" sz="1300" b="1" dirty="0">
                <a:latin typeface="+mn-lt"/>
                <a:cs typeface="Arial"/>
              </a:rPr>
              <a:t>Nuevo modelo de desarrollo urbano y vivienda, PCU</a:t>
            </a:r>
          </a:p>
          <a:p>
            <a:pPr marL="285750" indent="-285750">
              <a:buFont typeface="Arial" panose="020B0604020202020204" pitchFamily="34" charset="0"/>
              <a:buChar char="•"/>
              <a:defRPr/>
            </a:pPr>
            <a:endParaRPr lang="es-ES" sz="800" dirty="0">
              <a:latin typeface="+mn-lt"/>
              <a:cs typeface="Arial"/>
            </a:endParaRPr>
          </a:p>
          <a:p>
            <a:pPr marL="285750" indent="-285750">
              <a:buFont typeface="Arial" panose="020B0604020202020204" pitchFamily="34" charset="0"/>
              <a:buChar char="•"/>
              <a:defRPr/>
            </a:pPr>
            <a:r>
              <a:rPr lang="es-ES" sz="1300" dirty="0">
                <a:latin typeface="+mn-lt"/>
                <a:cs typeface="Arial"/>
              </a:rPr>
              <a:t>Hipoteca Verde Flexible</a:t>
            </a:r>
          </a:p>
          <a:p>
            <a:pPr marL="285750" indent="-285750">
              <a:buFont typeface="Arial" panose="020B0604020202020204" pitchFamily="34" charset="0"/>
              <a:buChar char="•"/>
              <a:defRPr/>
            </a:pPr>
            <a:endParaRPr lang="es-ES" sz="800" dirty="0">
              <a:latin typeface="+mn-lt"/>
              <a:cs typeface="Arial"/>
            </a:endParaRPr>
          </a:p>
          <a:p>
            <a:pPr marL="285750" indent="-285750">
              <a:buFont typeface="Arial" panose="020B0604020202020204" pitchFamily="34" charset="0"/>
              <a:buChar char="•"/>
              <a:defRPr/>
            </a:pPr>
            <a:r>
              <a:rPr lang="es-ES" sz="1300" b="1" dirty="0">
                <a:latin typeface="+mn-lt"/>
                <a:cs typeface="Arial"/>
              </a:rPr>
              <a:t>NAMA de Vivienda Sustentable</a:t>
            </a:r>
          </a:p>
          <a:p>
            <a:pPr marL="285750" indent="-285750">
              <a:buFont typeface="Arial" panose="020B0604020202020204" pitchFamily="34" charset="0"/>
              <a:buChar char="•"/>
              <a:defRPr/>
            </a:pPr>
            <a:endParaRPr lang="es-ES" sz="800" dirty="0">
              <a:latin typeface="+mn-lt"/>
              <a:cs typeface="Arial"/>
            </a:endParaRPr>
          </a:p>
          <a:p>
            <a:pPr marL="285750" indent="-285750">
              <a:buFont typeface="Arial" panose="020B0604020202020204" pitchFamily="34" charset="0"/>
              <a:buChar char="•"/>
              <a:defRPr/>
            </a:pPr>
            <a:r>
              <a:rPr lang="es-ES" sz="1300" dirty="0">
                <a:latin typeface="+mn-lt"/>
                <a:cs typeface="Arial"/>
              </a:rPr>
              <a:t>Mesa Transversal de Vivienda Sustentable</a:t>
            </a:r>
          </a:p>
          <a:p>
            <a:pPr marL="285750" indent="-285750">
              <a:buFont typeface="Arial" panose="020B0604020202020204" pitchFamily="34" charset="0"/>
              <a:buChar char="•"/>
              <a:defRPr/>
            </a:pPr>
            <a:endParaRPr lang="es-ES" sz="800" dirty="0">
              <a:latin typeface="+mn-lt"/>
              <a:cs typeface="Arial"/>
            </a:endParaRPr>
          </a:p>
          <a:p>
            <a:pPr marL="285750" indent="-285750">
              <a:buFont typeface="Arial" panose="020B0604020202020204" pitchFamily="34" charset="0"/>
              <a:buChar char="•"/>
              <a:defRPr/>
            </a:pPr>
            <a:r>
              <a:rPr lang="es-ES" sz="1300" b="1" dirty="0" err="1">
                <a:latin typeface="+mn-lt"/>
                <a:cs typeface="Arial"/>
              </a:rPr>
              <a:t>SISEViVe</a:t>
            </a:r>
            <a:r>
              <a:rPr lang="es-ES" sz="1300" b="1" dirty="0">
                <a:latin typeface="+mn-lt"/>
                <a:cs typeface="Arial"/>
              </a:rPr>
              <a:t> –Ecocasa en RUV</a:t>
            </a:r>
          </a:p>
          <a:p>
            <a:pPr marL="285750" indent="-285750">
              <a:buFont typeface="Arial" panose="020B0604020202020204" pitchFamily="34" charset="0"/>
              <a:buChar char="•"/>
              <a:defRPr/>
            </a:pPr>
            <a:endParaRPr lang="es-ES" sz="800" dirty="0">
              <a:latin typeface="+mn-lt"/>
              <a:cs typeface="Arial"/>
            </a:endParaRPr>
          </a:p>
          <a:p>
            <a:pPr marL="285750" indent="-285750">
              <a:buFont typeface="Arial" panose="020B0604020202020204" pitchFamily="34" charset="0"/>
              <a:buChar char="•"/>
              <a:defRPr/>
            </a:pPr>
            <a:r>
              <a:rPr lang="es-ES" sz="1300" b="1" dirty="0">
                <a:latin typeface="+mn-lt"/>
                <a:cs typeface="Arial"/>
              </a:rPr>
              <a:t>Programa Ecocasa (SHF)</a:t>
            </a:r>
          </a:p>
        </p:txBody>
      </p:sp>
      <p:sp>
        <p:nvSpPr>
          <p:cNvPr id="13" name="CuadroTexto 12"/>
          <p:cNvSpPr txBox="1"/>
          <p:nvPr/>
        </p:nvSpPr>
        <p:spPr>
          <a:xfrm>
            <a:off x="6048246" y="2527409"/>
            <a:ext cx="2793959" cy="3693319"/>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marL="285750" indent="-285750">
              <a:buFont typeface="Arial"/>
              <a:buChar char="•"/>
              <a:defRPr/>
            </a:pPr>
            <a:r>
              <a:rPr lang="es-ES" sz="1300" b="1" dirty="0">
                <a:latin typeface="+mn-lt"/>
                <a:cs typeface="Arial"/>
              </a:rPr>
              <a:t>Creación de </a:t>
            </a:r>
            <a:r>
              <a:rPr lang="es-ES" sz="1300" b="1" dirty="0" smtClean="0">
                <a:latin typeface="+mn-lt"/>
                <a:cs typeface="Arial"/>
              </a:rPr>
              <a:t>SEDATU</a:t>
            </a:r>
            <a:endParaRPr lang="es-ES" sz="800" dirty="0">
              <a:latin typeface="+mn-lt"/>
              <a:cs typeface="Arial"/>
            </a:endParaRPr>
          </a:p>
          <a:p>
            <a:pPr marL="285750" indent="-285750">
              <a:buFont typeface="Arial"/>
              <a:buChar char="•"/>
              <a:defRPr/>
            </a:pPr>
            <a:r>
              <a:rPr lang="es-ES" sz="1300" spc="-70" dirty="0">
                <a:latin typeface="+mn-lt"/>
                <a:cs typeface="Arial"/>
              </a:rPr>
              <a:t>ROP CONAVI: </a:t>
            </a:r>
            <a:r>
              <a:rPr lang="es-ES" sz="1300" b="1" spc="-70" dirty="0">
                <a:latin typeface="+mn-lt"/>
                <a:cs typeface="Arial"/>
              </a:rPr>
              <a:t>Prelación subsidio a la </a:t>
            </a:r>
            <a:r>
              <a:rPr lang="es-ES" sz="1300" b="1" spc="-70" dirty="0" smtClean="0">
                <a:latin typeface="+mn-lt"/>
                <a:cs typeface="Arial"/>
              </a:rPr>
              <a:t>NAMA</a:t>
            </a:r>
            <a:endParaRPr lang="es-ES" sz="800" dirty="0">
              <a:latin typeface="+mn-lt"/>
              <a:cs typeface="Arial"/>
            </a:endParaRPr>
          </a:p>
          <a:p>
            <a:pPr marL="285750" indent="-285750">
              <a:buFont typeface="Arial"/>
              <a:buChar char="•"/>
              <a:defRPr/>
            </a:pPr>
            <a:r>
              <a:rPr lang="es-ES" sz="1300" dirty="0">
                <a:latin typeface="+mn-lt"/>
                <a:cs typeface="Arial"/>
              </a:rPr>
              <a:t>Construcción de primeras </a:t>
            </a:r>
            <a:r>
              <a:rPr lang="es-ES" sz="1300" dirty="0" err="1" smtClean="0">
                <a:latin typeface="+mn-lt"/>
                <a:cs typeface="Arial"/>
              </a:rPr>
              <a:t>Ecocasa</a:t>
            </a:r>
            <a:endParaRPr lang="es-ES" sz="800" dirty="0">
              <a:latin typeface="+mn-lt"/>
              <a:cs typeface="Arial"/>
            </a:endParaRPr>
          </a:p>
          <a:p>
            <a:pPr marL="285750" indent="-285750">
              <a:buFont typeface="Arial"/>
              <a:buChar char="•"/>
              <a:defRPr/>
            </a:pPr>
            <a:r>
              <a:rPr lang="es-ES" sz="1300" b="1" dirty="0">
                <a:latin typeface="+mn-lt"/>
                <a:cs typeface="Arial"/>
              </a:rPr>
              <a:t>NAMA </a:t>
            </a:r>
            <a:r>
              <a:rPr lang="es-ES" sz="1300" b="1" dirty="0" err="1">
                <a:latin typeface="+mn-lt"/>
                <a:cs typeface="Arial"/>
              </a:rPr>
              <a:t>Facility</a:t>
            </a:r>
            <a:r>
              <a:rPr lang="es-ES" sz="1300" b="1" dirty="0">
                <a:latin typeface="+mn-lt"/>
                <a:cs typeface="Arial"/>
              </a:rPr>
              <a:t> </a:t>
            </a:r>
            <a:r>
              <a:rPr lang="es-ES" sz="1300" b="1" dirty="0" err="1" smtClean="0">
                <a:latin typeface="+mn-lt"/>
                <a:cs typeface="Arial"/>
              </a:rPr>
              <a:t>Fund</a:t>
            </a:r>
            <a:endParaRPr lang="es-ES" sz="800" dirty="0">
              <a:latin typeface="+mn-lt"/>
              <a:cs typeface="Arial"/>
            </a:endParaRPr>
          </a:p>
          <a:p>
            <a:pPr marL="285750" indent="-285750">
              <a:buFont typeface="Arial"/>
              <a:buChar char="•"/>
              <a:defRPr/>
            </a:pPr>
            <a:r>
              <a:rPr lang="es-ES" sz="1300" dirty="0">
                <a:latin typeface="+mn-lt"/>
                <a:cs typeface="Arial"/>
              </a:rPr>
              <a:t>NAMA de Vivienda </a:t>
            </a:r>
            <a:r>
              <a:rPr lang="es-ES" sz="1300" dirty="0" smtClean="0">
                <a:latin typeface="+mn-lt"/>
                <a:cs typeface="Arial"/>
              </a:rPr>
              <a:t>Existente</a:t>
            </a:r>
            <a:endParaRPr lang="es-ES" sz="800" dirty="0">
              <a:latin typeface="+mn-lt"/>
              <a:cs typeface="Arial"/>
            </a:endParaRPr>
          </a:p>
          <a:p>
            <a:pPr marL="285750" indent="-285750">
              <a:buFont typeface="Arial"/>
              <a:buChar char="•"/>
              <a:defRPr/>
            </a:pPr>
            <a:r>
              <a:rPr lang="es-ES" sz="1300" dirty="0">
                <a:latin typeface="+mn-lt"/>
                <a:cs typeface="Arial"/>
              </a:rPr>
              <a:t>Sensibilización y Capacitación al sector (público, privado</a:t>
            </a:r>
            <a:r>
              <a:rPr lang="es-ES" sz="1300" dirty="0" smtClean="0">
                <a:latin typeface="+mn-lt"/>
                <a:cs typeface="Arial"/>
              </a:rPr>
              <a:t>)</a:t>
            </a:r>
            <a:endParaRPr lang="es-ES" sz="800" dirty="0">
              <a:latin typeface="+mn-lt"/>
              <a:cs typeface="Arial"/>
            </a:endParaRPr>
          </a:p>
          <a:p>
            <a:pPr marL="285750" indent="-285750">
              <a:buFont typeface="Arial"/>
              <a:buChar char="•"/>
              <a:defRPr/>
            </a:pPr>
            <a:r>
              <a:rPr lang="es-ES" sz="1300" b="1" dirty="0">
                <a:latin typeface="+mn-lt"/>
                <a:cs typeface="Arial"/>
              </a:rPr>
              <a:t>Pilotos NAMA / </a:t>
            </a:r>
            <a:r>
              <a:rPr lang="es-ES" sz="1300" b="1" dirty="0" smtClean="0">
                <a:latin typeface="+mn-lt"/>
                <a:cs typeface="Arial"/>
              </a:rPr>
              <a:t>NF</a:t>
            </a:r>
            <a:endParaRPr lang="es-ES" sz="800" dirty="0">
              <a:latin typeface="+mn-lt"/>
              <a:cs typeface="Arial"/>
            </a:endParaRPr>
          </a:p>
          <a:p>
            <a:pPr marL="285750" indent="-285750">
              <a:buFont typeface="Arial"/>
              <a:buChar char="•"/>
              <a:defRPr/>
            </a:pPr>
            <a:r>
              <a:rPr lang="es-ES" sz="1300" dirty="0">
                <a:latin typeface="+mn-lt"/>
                <a:cs typeface="Arial"/>
              </a:rPr>
              <a:t>Homologación programas de vivienda sustentable</a:t>
            </a:r>
            <a:r>
              <a:rPr lang="es-ES" sz="1300" dirty="0" smtClean="0">
                <a:latin typeface="+mn-lt"/>
                <a:cs typeface="Arial"/>
              </a:rPr>
              <a:t>.</a:t>
            </a:r>
            <a:endParaRPr lang="es-ES" sz="800" dirty="0">
              <a:latin typeface="+mn-lt"/>
              <a:cs typeface="Arial"/>
            </a:endParaRPr>
          </a:p>
          <a:p>
            <a:pPr marL="285750" indent="-285750">
              <a:buFont typeface="Arial"/>
              <a:buChar char="•"/>
              <a:defRPr/>
            </a:pPr>
            <a:r>
              <a:rPr lang="es-ES" sz="1300" b="1" dirty="0">
                <a:latin typeface="+mn-lt"/>
                <a:cs typeface="Arial"/>
              </a:rPr>
              <a:t>Masificación </a:t>
            </a:r>
          </a:p>
          <a:p>
            <a:pPr>
              <a:defRPr/>
            </a:pPr>
            <a:r>
              <a:rPr lang="es-ES" sz="1300" b="1" dirty="0">
                <a:latin typeface="+mn-lt"/>
                <a:cs typeface="Arial"/>
              </a:rPr>
              <a:t>    </a:t>
            </a:r>
            <a:r>
              <a:rPr lang="es-ES" sz="1300" b="1" dirty="0" smtClean="0">
                <a:latin typeface="+mn-lt"/>
                <a:cs typeface="Arial"/>
              </a:rPr>
              <a:t>(</a:t>
            </a:r>
            <a:r>
              <a:rPr lang="es-ES" sz="1300" b="1" dirty="0">
                <a:latin typeface="+mn-lt"/>
                <a:cs typeface="Arial"/>
              </a:rPr>
              <a:t>70,177 viviendas NAMA + </a:t>
            </a:r>
            <a:r>
              <a:rPr lang="es-ES" sz="1300" b="1" dirty="0" err="1">
                <a:latin typeface="+mn-lt"/>
                <a:cs typeface="Arial"/>
              </a:rPr>
              <a:t>Ecocasa</a:t>
            </a:r>
            <a:r>
              <a:rPr lang="es-ES" sz="1300" b="1" dirty="0" smtClean="0">
                <a:latin typeface="+mn-lt"/>
                <a:cs typeface="Arial"/>
              </a:rPr>
              <a:t>)</a:t>
            </a:r>
            <a:endParaRPr lang="es-ES" sz="1300" b="1" dirty="0">
              <a:latin typeface="+mn-lt"/>
              <a:cs typeface="Arial"/>
            </a:endParaRPr>
          </a:p>
          <a:p>
            <a:pPr marL="285750" indent="-285750">
              <a:buFont typeface="Arial"/>
              <a:buChar char="•"/>
              <a:defRPr/>
            </a:pPr>
            <a:r>
              <a:rPr lang="es-ES" sz="1300" b="1" dirty="0">
                <a:latin typeface="+mn-lt"/>
                <a:cs typeface="Arial"/>
              </a:rPr>
              <a:t>Estrategia Nacional de Vivienda Sostenible </a:t>
            </a:r>
          </a:p>
          <a:p>
            <a:pPr marL="182563" indent="-182563">
              <a:defRPr/>
            </a:pPr>
            <a:r>
              <a:rPr lang="es-ES" sz="1300" b="1" dirty="0">
                <a:latin typeface="+mn-lt"/>
                <a:cs typeface="Arial"/>
              </a:rPr>
              <a:t>     </a:t>
            </a:r>
            <a:r>
              <a:rPr lang="es-ES" sz="1300" dirty="0">
                <a:latin typeface="+mn-lt"/>
                <a:cs typeface="Arial"/>
              </a:rPr>
              <a:t>Diseño e implementación a través de la Mesa Transversal de Vivienda Sustentable</a:t>
            </a:r>
          </a:p>
        </p:txBody>
      </p:sp>
      <p:grpSp>
        <p:nvGrpSpPr>
          <p:cNvPr id="14" name="Grupo 9"/>
          <p:cNvGrpSpPr>
            <a:grpSpLocks/>
          </p:cNvGrpSpPr>
          <p:nvPr/>
        </p:nvGrpSpPr>
        <p:grpSpPr bwMode="auto">
          <a:xfrm>
            <a:off x="2522941" y="1716374"/>
            <a:ext cx="3947229" cy="757237"/>
            <a:chOff x="4259055" y="2039937"/>
            <a:chExt cx="3695182" cy="758010"/>
          </a:xfrm>
          <a:solidFill>
            <a:schemeClr val="tx2">
              <a:lumMod val="40000"/>
              <a:lumOff val="60000"/>
            </a:schemeClr>
          </a:solidFill>
        </p:grpSpPr>
        <p:sp>
          <p:nvSpPr>
            <p:cNvPr id="15" name="Rectángulo 13"/>
            <p:cNvSpPr/>
            <p:nvPr/>
          </p:nvSpPr>
          <p:spPr bwMode="auto">
            <a:xfrm flipV="1">
              <a:off x="4259055" y="2039937"/>
              <a:ext cx="3695182" cy="758010"/>
            </a:xfrm>
            <a:custGeom>
              <a:avLst/>
              <a:gdLst/>
              <a:ahLst/>
              <a:cxnLst/>
              <a:rect l="l" t="t" r="r" b="b"/>
              <a:pathLst>
                <a:path w="3166805" h="744614">
                  <a:moveTo>
                    <a:pt x="145987" y="0"/>
                  </a:moveTo>
                  <a:lnTo>
                    <a:pt x="344858" y="0"/>
                  </a:lnTo>
                  <a:lnTo>
                    <a:pt x="1389641" y="0"/>
                  </a:lnTo>
                  <a:lnTo>
                    <a:pt x="3166805" y="0"/>
                  </a:lnTo>
                  <a:lnTo>
                    <a:pt x="3166805" y="603002"/>
                  </a:lnTo>
                  <a:lnTo>
                    <a:pt x="1389641" y="603002"/>
                  </a:lnTo>
                  <a:lnTo>
                    <a:pt x="1241937" y="603002"/>
                  </a:lnTo>
                  <a:lnTo>
                    <a:pt x="1159802" y="744614"/>
                  </a:lnTo>
                  <a:lnTo>
                    <a:pt x="1077667" y="603002"/>
                  </a:lnTo>
                  <a:lnTo>
                    <a:pt x="344858" y="603002"/>
                  </a:lnTo>
                  <a:lnTo>
                    <a:pt x="145987" y="603002"/>
                  </a:lnTo>
                  <a:cubicBezTo>
                    <a:pt x="65361" y="603002"/>
                    <a:pt x="0" y="537641"/>
                    <a:pt x="0" y="457015"/>
                  </a:cubicBezTo>
                  <a:lnTo>
                    <a:pt x="0" y="145987"/>
                  </a:lnTo>
                  <a:cubicBezTo>
                    <a:pt x="0" y="65361"/>
                    <a:pt x="65361" y="0"/>
                    <a:pt x="145987"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solidFill>
                  <a:schemeClr val="tx1"/>
                </a:solidFill>
              </a:endParaRPr>
            </a:p>
          </p:txBody>
        </p:sp>
        <p:sp>
          <p:nvSpPr>
            <p:cNvPr id="16" name="CuadroTexto 17"/>
            <p:cNvSpPr txBox="1">
              <a:spLocks noChangeArrowheads="1"/>
            </p:cNvSpPr>
            <p:nvPr/>
          </p:nvSpPr>
          <p:spPr bwMode="auto">
            <a:xfrm rot="10800000" flipV="1">
              <a:off x="4940125" y="2204809"/>
              <a:ext cx="2595891" cy="58537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MX" sz="1600" dirty="0" smtClean="0">
                  <a:latin typeface="+mn-lt"/>
                  <a:cs typeface="Arial" panose="020B0604020202020204" pitchFamily="34" charset="0"/>
                </a:rPr>
                <a:t>NAMA </a:t>
              </a:r>
              <a:r>
                <a:rPr lang="es-ES" altLang="es-MX" sz="1600" dirty="0" err="1" smtClean="0">
                  <a:latin typeface="+mn-lt"/>
                  <a:cs typeface="Arial" panose="020B0604020202020204" pitchFamily="34" charset="0"/>
                </a:rPr>
                <a:t>document</a:t>
              </a:r>
              <a:r>
                <a:rPr lang="es-ES" altLang="es-MX" sz="1600" dirty="0" smtClean="0">
                  <a:latin typeface="+mn-lt"/>
                  <a:cs typeface="Arial" panose="020B0604020202020204" pitchFamily="34" charset="0"/>
                </a:rPr>
                <a:t> and </a:t>
              </a:r>
              <a:r>
                <a:rPr lang="es-ES" altLang="es-MX" sz="1600" dirty="0" err="1" smtClean="0">
                  <a:latin typeface="+mn-lt"/>
                  <a:cs typeface="Arial" panose="020B0604020202020204" pitchFamily="34" charset="0"/>
                </a:rPr>
                <a:t>pilot</a:t>
              </a:r>
              <a:r>
                <a:rPr lang="es-ES" altLang="es-MX" sz="1600" dirty="0" smtClean="0">
                  <a:latin typeface="+mn-lt"/>
                  <a:cs typeface="Arial" panose="020B0604020202020204" pitchFamily="34" charset="0"/>
                </a:rPr>
                <a:t> </a:t>
              </a:r>
              <a:r>
                <a:rPr lang="es-ES" altLang="es-MX" sz="1600" dirty="0" err="1" smtClean="0">
                  <a:latin typeface="+mn-lt"/>
                  <a:cs typeface="Arial" panose="020B0604020202020204" pitchFamily="34" charset="0"/>
                </a:rPr>
                <a:t>projects</a:t>
              </a:r>
              <a:endParaRPr lang="es-ES" altLang="es-MX" sz="1600" dirty="0">
                <a:latin typeface="+mn-lt"/>
                <a:cs typeface="Arial" panose="020B0604020202020204" pitchFamily="34" charset="0"/>
              </a:endParaRPr>
            </a:p>
          </p:txBody>
        </p:sp>
        <p:pic>
          <p:nvPicPr>
            <p:cNvPr id="17" name="Imagen 26" descr="settings_1.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491934" y="2284746"/>
              <a:ext cx="430029" cy="36276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grpSp>
        <p:nvGrpSpPr>
          <p:cNvPr id="18" name="Grupo 8"/>
          <p:cNvGrpSpPr>
            <a:grpSpLocks/>
          </p:cNvGrpSpPr>
          <p:nvPr/>
        </p:nvGrpSpPr>
        <p:grpSpPr bwMode="auto">
          <a:xfrm>
            <a:off x="6051289" y="1695736"/>
            <a:ext cx="2960625" cy="777875"/>
            <a:chOff x="7959485" y="2018803"/>
            <a:chExt cx="3620906" cy="779145"/>
          </a:xfrm>
          <a:solidFill>
            <a:schemeClr val="accent3">
              <a:lumMod val="75000"/>
            </a:schemeClr>
          </a:solidFill>
        </p:grpSpPr>
        <p:sp>
          <p:nvSpPr>
            <p:cNvPr id="19" name="Rectángulo redondeado 19"/>
            <p:cNvSpPr/>
            <p:nvPr/>
          </p:nvSpPr>
          <p:spPr bwMode="auto">
            <a:xfrm>
              <a:off x="7959485" y="2018803"/>
              <a:ext cx="3620906" cy="779145"/>
            </a:xfrm>
            <a:custGeom>
              <a:avLst/>
              <a:gdLst/>
              <a:ahLst/>
              <a:cxnLst/>
              <a:rect l="l" t="t" r="r" b="b"/>
              <a:pathLst>
                <a:path w="3166805" h="764026">
                  <a:moveTo>
                    <a:pt x="1159802" y="0"/>
                  </a:moveTo>
                  <a:lnTo>
                    <a:pt x="1253196" y="161024"/>
                  </a:lnTo>
                  <a:lnTo>
                    <a:pt x="1389641" y="161024"/>
                  </a:lnTo>
                  <a:lnTo>
                    <a:pt x="3166805" y="161024"/>
                  </a:lnTo>
                  <a:lnTo>
                    <a:pt x="3166805" y="764026"/>
                  </a:lnTo>
                  <a:lnTo>
                    <a:pt x="1389641" y="764026"/>
                  </a:lnTo>
                  <a:lnTo>
                    <a:pt x="344858" y="764026"/>
                  </a:lnTo>
                  <a:lnTo>
                    <a:pt x="145987" y="764026"/>
                  </a:lnTo>
                  <a:cubicBezTo>
                    <a:pt x="65361" y="764026"/>
                    <a:pt x="0" y="698665"/>
                    <a:pt x="0" y="618039"/>
                  </a:cubicBezTo>
                  <a:lnTo>
                    <a:pt x="0" y="307011"/>
                  </a:lnTo>
                  <a:cubicBezTo>
                    <a:pt x="0" y="226385"/>
                    <a:pt x="65361" y="161024"/>
                    <a:pt x="145987" y="161024"/>
                  </a:cubicBezTo>
                  <a:lnTo>
                    <a:pt x="344858" y="161024"/>
                  </a:lnTo>
                  <a:lnTo>
                    <a:pt x="1066408" y="16102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solidFill>
                  <a:schemeClr val="tx1"/>
                </a:solidFill>
              </a:endParaRPr>
            </a:p>
          </p:txBody>
        </p:sp>
        <p:sp>
          <p:nvSpPr>
            <p:cNvPr id="20" name="CuadroTexto 22"/>
            <p:cNvSpPr txBox="1">
              <a:spLocks noChangeArrowheads="1"/>
            </p:cNvSpPr>
            <p:nvPr/>
          </p:nvSpPr>
          <p:spPr bwMode="auto">
            <a:xfrm>
              <a:off x="8586034" y="2198978"/>
              <a:ext cx="2994356" cy="58573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MX" sz="1600" dirty="0" err="1" smtClean="0">
                  <a:latin typeface="+mn-lt"/>
                  <a:cs typeface="Arial" panose="020B0604020202020204" pitchFamily="34" charset="0"/>
                </a:rPr>
                <a:t>Sustainable</a:t>
              </a:r>
              <a:r>
                <a:rPr lang="es-ES" altLang="es-MX" sz="1600" dirty="0" smtClean="0">
                  <a:latin typeface="+mn-lt"/>
                  <a:cs typeface="Arial" panose="020B0604020202020204" pitchFamily="34" charset="0"/>
                </a:rPr>
                <a:t> </a:t>
              </a:r>
              <a:r>
                <a:rPr lang="es-ES" altLang="es-MX" sz="1600" dirty="0" err="1" smtClean="0">
                  <a:latin typeface="+mn-lt"/>
                  <a:cs typeface="Arial" panose="020B0604020202020204" pitchFamily="34" charset="0"/>
                </a:rPr>
                <a:t>housing</a:t>
              </a:r>
              <a:r>
                <a:rPr lang="es-ES" altLang="es-MX" sz="1600" dirty="0" smtClean="0">
                  <a:latin typeface="+mn-lt"/>
                  <a:cs typeface="Arial" panose="020B0604020202020204" pitchFamily="34" charset="0"/>
                </a:rPr>
                <a:t> </a:t>
              </a:r>
              <a:r>
                <a:rPr lang="es-ES" altLang="es-MX" sz="1600" dirty="0" err="1" smtClean="0">
                  <a:latin typeface="+mn-lt"/>
                  <a:cs typeface="Arial" panose="020B0604020202020204" pitchFamily="34" charset="0"/>
                </a:rPr>
                <a:t>strategy</a:t>
              </a:r>
              <a:r>
                <a:rPr lang="es-ES" altLang="es-MX" sz="1600" dirty="0" smtClean="0">
                  <a:latin typeface="+mn-lt"/>
                  <a:cs typeface="Arial" panose="020B0604020202020204" pitchFamily="34" charset="0"/>
                </a:rPr>
                <a:t> </a:t>
              </a:r>
              <a:r>
                <a:rPr lang="es-ES" altLang="es-MX" sz="1600" dirty="0" err="1" smtClean="0">
                  <a:latin typeface="+mn-lt"/>
                  <a:cs typeface="Arial" panose="020B0604020202020204" pitchFamily="34" charset="0"/>
                </a:rPr>
                <a:t>design</a:t>
              </a:r>
              <a:r>
                <a:rPr lang="es-ES" altLang="es-MX" sz="1600" dirty="0" smtClean="0">
                  <a:latin typeface="+mn-lt"/>
                  <a:cs typeface="Arial" panose="020B0604020202020204" pitchFamily="34" charset="0"/>
                </a:rPr>
                <a:t> and </a:t>
              </a:r>
              <a:r>
                <a:rPr lang="es-ES" altLang="es-MX" sz="1600" dirty="0" err="1" smtClean="0">
                  <a:latin typeface="+mn-lt"/>
                  <a:cs typeface="Arial" panose="020B0604020202020204" pitchFamily="34" charset="0"/>
                </a:rPr>
                <a:t>action</a:t>
              </a:r>
              <a:endParaRPr lang="es-ES" altLang="es-MX" sz="1600" dirty="0">
                <a:latin typeface="+mn-lt"/>
                <a:cs typeface="Arial" panose="020B0604020202020204" pitchFamily="34" charset="0"/>
              </a:endParaRPr>
            </a:p>
          </p:txBody>
        </p:sp>
        <p:pic>
          <p:nvPicPr>
            <p:cNvPr id="21" name="Imagen 24" descr="green_home_2.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156701" y="2252560"/>
              <a:ext cx="429333" cy="44311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745847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http://www.mapademexico.com.mx/wp-content/uploads/2017/01/mapa-satelital2Bde2Bmexico.jpg">
            <a:extLst>
              <a:ext uri="{FF2B5EF4-FFF2-40B4-BE49-F238E27FC236}">
                <a16:creationId xmlns:a16="http://schemas.microsoft.com/office/drawing/2014/main" xmlns="" id="{E815D15D-BFF4-4B44-918A-14E70E1FF16E}"/>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3975" y="1152525"/>
            <a:ext cx="6402699" cy="4571446"/>
          </a:xfrm>
          <a:prstGeom prst="rect">
            <a:avLst/>
          </a:prstGeom>
          <a:noFill/>
          <a:effectLst>
            <a:glow>
              <a:schemeClr val="tx1"/>
            </a:glow>
          </a:effectLst>
        </p:spPr>
      </p:pic>
      <p:grpSp>
        <p:nvGrpSpPr>
          <p:cNvPr id="23" name="Grupo 22"/>
          <p:cNvGrpSpPr>
            <a:grpSpLocks/>
          </p:cNvGrpSpPr>
          <p:nvPr/>
        </p:nvGrpSpPr>
        <p:grpSpPr bwMode="auto">
          <a:xfrm>
            <a:off x="91719" y="1436411"/>
            <a:ext cx="2247900" cy="1236662"/>
            <a:chOff x="112148" y="681280"/>
            <a:chExt cx="2247819" cy="1235995"/>
          </a:xfrm>
        </p:grpSpPr>
        <p:sp>
          <p:nvSpPr>
            <p:cNvPr id="24" name="CuadroTexto 4"/>
            <p:cNvSpPr txBox="1">
              <a:spLocks noChangeArrowheads="1"/>
            </p:cNvSpPr>
            <p:nvPr/>
          </p:nvSpPr>
          <p:spPr bwMode="auto">
            <a:xfrm>
              <a:off x="1103008" y="880841"/>
              <a:ext cx="125695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MX" altLang="es-MX" sz="2400" b="1">
                  <a:latin typeface="Helvetica" panose="020B0604020202020204" pitchFamily="34" charset="0"/>
                  <a:cs typeface="Helvetica" panose="020B0604020202020204" pitchFamily="34" charset="0"/>
                </a:rPr>
                <a:t>77,914</a:t>
              </a:r>
            </a:p>
            <a:p>
              <a:pPr algn="ctr" eaLnBrk="1" hangingPunct="1">
                <a:spcBef>
                  <a:spcPct val="0"/>
                </a:spcBef>
                <a:buFontTx/>
                <a:buNone/>
              </a:pPr>
              <a:r>
                <a:rPr lang="es-MX" altLang="es-MX" sz="2400">
                  <a:latin typeface="Helvetica" panose="020B0604020202020204" pitchFamily="34" charset="0"/>
                  <a:cs typeface="Helvetica" panose="020B0604020202020204" pitchFamily="34" charset="0"/>
                </a:rPr>
                <a:t>Houses</a:t>
              </a:r>
            </a:p>
          </p:txBody>
        </p:sp>
        <p:pic>
          <p:nvPicPr>
            <p:cNvPr id="25" name="Image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48" y="681280"/>
              <a:ext cx="1030177" cy="1235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6" name="Grupo 25"/>
          <p:cNvGrpSpPr>
            <a:grpSpLocks/>
          </p:cNvGrpSpPr>
          <p:nvPr/>
        </p:nvGrpSpPr>
        <p:grpSpPr bwMode="auto">
          <a:xfrm>
            <a:off x="45681" y="3065186"/>
            <a:ext cx="2857500" cy="968375"/>
            <a:chOff x="354807" y="3752850"/>
            <a:chExt cx="2857672" cy="967192"/>
          </a:xfrm>
        </p:grpSpPr>
        <p:sp>
          <p:nvSpPr>
            <p:cNvPr id="27" name="CuadroTexto 4"/>
            <p:cNvSpPr txBox="1">
              <a:spLocks noChangeArrowheads="1"/>
            </p:cNvSpPr>
            <p:nvPr/>
          </p:nvSpPr>
          <p:spPr bwMode="auto">
            <a:xfrm>
              <a:off x="1298663" y="3889045"/>
              <a:ext cx="191381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MX" altLang="es-MX" sz="2400" b="1">
                  <a:latin typeface="Helvetica" panose="020B0604020202020204" pitchFamily="34" charset="0"/>
                  <a:cs typeface="Helvetica" panose="020B0604020202020204" pitchFamily="34" charset="0"/>
                </a:rPr>
                <a:t>44,017.31 </a:t>
              </a:r>
              <a:br>
                <a:rPr lang="es-MX" altLang="es-MX" sz="2400" b="1">
                  <a:latin typeface="Helvetica" panose="020B0604020202020204" pitchFamily="34" charset="0"/>
                  <a:cs typeface="Helvetica" panose="020B0604020202020204" pitchFamily="34" charset="0"/>
                </a:rPr>
              </a:br>
              <a:r>
                <a:rPr lang="es-MX" altLang="es-MX" sz="2400">
                  <a:latin typeface="Helvetica" panose="020B0604020202020204" pitchFamily="34" charset="0"/>
                  <a:cs typeface="Helvetica" panose="020B0604020202020204" pitchFamily="34" charset="0"/>
                </a:rPr>
                <a:t>Ton per Year</a:t>
              </a:r>
            </a:p>
          </p:txBody>
        </p:sp>
        <p:pic>
          <p:nvPicPr>
            <p:cNvPr id="28" name="Picture 2" descr="Resultado de imagen para reduccion de emisio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807" y="3752850"/>
              <a:ext cx="965734" cy="9367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9" name="Grupo 28"/>
          <p:cNvGrpSpPr>
            <a:grpSpLocks/>
          </p:cNvGrpSpPr>
          <p:nvPr/>
        </p:nvGrpSpPr>
        <p:grpSpPr bwMode="auto">
          <a:xfrm>
            <a:off x="2572981" y="1339573"/>
            <a:ext cx="490538" cy="568325"/>
            <a:chOff x="3146634" y="4219576"/>
            <a:chExt cx="682416" cy="749022"/>
          </a:xfrm>
        </p:grpSpPr>
        <p:sp>
          <p:nvSpPr>
            <p:cNvPr id="30" name="Elipse 29">
              <a:extLst>
                <a:ext uri="{FF2B5EF4-FFF2-40B4-BE49-F238E27FC236}">
                  <a16:creationId xmlns:a16="http://schemas.microsoft.com/office/drawing/2014/main" xmlns="" id="{52971405-3FB9-4991-90C5-A14B3D9140CD}"/>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31" name="Imagen 1">
              <a:extLst>
                <a:ext uri="{FF2B5EF4-FFF2-40B4-BE49-F238E27FC236}">
                  <a16:creationId xmlns:a16="http://schemas.microsoft.com/office/drawing/2014/main" xmlns="" id="{91F241EB-0EC8-4F77-8D5B-4B5D8EFB5054}"/>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2" name="Grupo 31"/>
          <p:cNvGrpSpPr>
            <a:grpSpLocks/>
          </p:cNvGrpSpPr>
          <p:nvPr/>
        </p:nvGrpSpPr>
        <p:grpSpPr bwMode="auto">
          <a:xfrm>
            <a:off x="3606444" y="1682473"/>
            <a:ext cx="490537" cy="566738"/>
            <a:chOff x="3146634" y="4219576"/>
            <a:chExt cx="682416" cy="749022"/>
          </a:xfrm>
        </p:grpSpPr>
        <p:sp>
          <p:nvSpPr>
            <p:cNvPr id="33" name="Elipse 32">
              <a:extLst>
                <a:ext uri="{FF2B5EF4-FFF2-40B4-BE49-F238E27FC236}">
                  <a16:creationId xmlns:a16="http://schemas.microsoft.com/office/drawing/2014/main" xmlns="" id="{424509B2-AA94-4D2E-B0EF-BE0A9AFBF917}"/>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34" name="Imagen 1">
              <a:extLst>
                <a:ext uri="{FF2B5EF4-FFF2-40B4-BE49-F238E27FC236}">
                  <a16:creationId xmlns:a16="http://schemas.microsoft.com/office/drawing/2014/main" xmlns="" id="{E481ED30-60BF-45DC-AE12-35CD00B730D9}"/>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5" name="Grupo 34"/>
          <p:cNvGrpSpPr>
            <a:grpSpLocks/>
          </p:cNvGrpSpPr>
          <p:nvPr/>
        </p:nvGrpSpPr>
        <p:grpSpPr bwMode="auto">
          <a:xfrm>
            <a:off x="4563706" y="3274736"/>
            <a:ext cx="490538" cy="566737"/>
            <a:chOff x="3146634" y="4219576"/>
            <a:chExt cx="682416" cy="749022"/>
          </a:xfrm>
        </p:grpSpPr>
        <p:sp>
          <p:nvSpPr>
            <p:cNvPr id="36" name="Elipse 35">
              <a:extLst>
                <a:ext uri="{FF2B5EF4-FFF2-40B4-BE49-F238E27FC236}">
                  <a16:creationId xmlns:a16="http://schemas.microsoft.com/office/drawing/2014/main" xmlns="" id="{B764B2AD-9A82-4400-BEE7-0F4245127095}"/>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37" name="Imagen 1">
              <a:extLst>
                <a:ext uri="{FF2B5EF4-FFF2-40B4-BE49-F238E27FC236}">
                  <a16:creationId xmlns:a16="http://schemas.microsoft.com/office/drawing/2014/main" xmlns="" id="{34CC2C7F-5EAD-467E-9CC3-E1CDA49868AF}"/>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8" name="Grupo 37"/>
          <p:cNvGrpSpPr>
            <a:grpSpLocks/>
          </p:cNvGrpSpPr>
          <p:nvPr/>
        </p:nvGrpSpPr>
        <p:grpSpPr bwMode="auto">
          <a:xfrm>
            <a:off x="3122256" y="2598461"/>
            <a:ext cx="484188" cy="492125"/>
            <a:chOff x="3146634" y="4219576"/>
            <a:chExt cx="682416" cy="749022"/>
          </a:xfrm>
        </p:grpSpPr>
        <p:sp>
          <p:nvSpPr>
            <p:cNvPr id="39" name="Elipse 38">
              <a:extLst>
                <a:ext uri="{FF2B5EF4-FFF2-40B4-BE49-F238E27FC236}">
                  <a16:creationId xmlns:a16="http://schemas.microsoft.com/office/drawing/2014/main" xmlns="" id="{2A53BF83-D74A-4ABF-B40B-38294D7BF07F}"/>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40" name="Imagen 1">
              <a:extLst>
                <a:ext uri="{FF2B5EF4-FFF2-40B4-BE49-F238E27FC236}">
                  <a16:creationId xmlns:a16="http://schemas.microsoft.com/office/drawing/2014/main" xmlns="" id="{CA5A7636-BDA1-49C6-B79C-A836EC172B77}"/>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1" name="Grupo 40"/>
          <p:cNvGrpSpPr>
            <a:grpSpLocks/>
          </p:cNvGrpSpPr>
          <p:nvPr/>
        </p:nvGrpSpPr>
        <p:grpSpPr bwMode="auto">
          <a:xfrm>
            <a:off x="4984394" y="1968223"/>
            <a:ext cx="488950" cy="566738"/>
            <a:chOff x="3146634" y="4219576"/>
            <a:chExt cx="682416" cy="749022"/>
          </a:xfrm>
        </p:grpSpPr>
        <p:sp>
          <p:nvSpPr>
            <p:cNvPr id="42" name="Elipse 41">
              <a:extLst>
                <a:ext uri="{FF2B5EF4-FFF2-40B4-BE49-F238E27FC236}">
                  <a16:creationId xmlns:a16="http://schemas.microsoft.com/office/drawing/2014/main" xmlns="" id="{81133DF0-36E9-4B8C-A07A-9D0E1B0C8261}"/>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43" name="Imagen 1">
              <a:extLst>
                <a:ext uri="{FF2B5EF4-FFF2-40B4-BE49-F238E27FC236}">
                  <a16:creationId xmlns:a16="http://schemas.microsoft.com/office/drawing/2014/main" xmlns="" id="{D56F4BD9-9FC6-4AEA-844D-8EF9EE16223C}"/>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4" name="Grupo 43"/>
          <p:cNvGrpSpPr>
            <a:grpSpLocks/>
          </p:cNvGrpSpPr>
          <p:nvPr/>
        </p:nvGrpSpPr>
        <p:grpSpPr bwMode="auto">
          <a:xfrm>
            <a:off x="7618056" y="4892398"/>
            <a:ext cx="490538" cy="566738"/>
            <a:chOff x="3146634" y="4219576"/>
            <a:chExt cx="682416" cy="749022"/>
          </a:xfrm>
        </p:grpSpPr>
        <p:sp>
          <p:nvSpPr>
            <p:cNvPr id="45" name="Elipse 44">
              <a:extLst>
                <a:ext uri="{FF2B5EF4-FFF2-40B4-BE49-F238E27FC236}">
                  <a16:creationId xmlns:a16="http://schemas.microsoft.com/office/drawing/2014/main" xmlns="" id="{934EE045-0836-4D44-9EE3-836095EE0D15}"/>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46" name="Imagen 1">
              <a:extLst>
                <a:ext uri="{FF2B5EF4-FFF2-40B4-BE49-F238E27FC236}">
                  <a16:creationId xmlns:a16="http://schemas.microsoft.com/office/drawing/2014/main" xmlns="" id="{6BC8E3BC-E7E6-4C07-B893-ADC2E041D1F2}"/>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7" name="Grupo 46"/>
          <p:cNvGrpSpPr>
            <a:grpSpLocks/>
          </p:cNvGrpSpPr>
          <p:nvPr/>
        </p:nvGrpSpPr>
        <p:grpSpPr bwMode="auto">
          <a:xfrm>
            <a:off x="5657494" y="3076298"/>
            <a:ext cx="488950" cy="566738"/>
            <a:chOff x="3146634" y="4219576"/>
            <a:chExt cx="682416" cy="749022"/>
          </a:xfrm>
        </p:grpSpPr>
        <p:sp>
          <p:nvSpPr>
            <p:cNvPr id="48" name="Elipse 47">
              <a:extLst>
                <a:ext uri="{FF2B5EF4-FFF2-40B4-BE49-F238E27FC236}">
                  <a16:creationId xmlns:a16="http://schemas.microsoft.com/office/drawing/2014/main" xmlns="" id="{1D58AABC-3252-4AEC-9511-D332FCB46C1F}"/>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49" name="Imagen 1">
              <a:extLst>
                <a:ext uri="{FF2B5EF4-FFF2-40B4-BE49-F238E27FC236}">
                  <a16:creationId xmlns:a16="http://schemas.microsoft.com/office/drawing/2014/main" xmlns="" id="{471EE226-14A3-41F8-ABEA-773B3ED3AECB}"/>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0" name="Grupo 49"/>
          <p:cNvGrpSpPr>
            <a:grpSpLocks/>
          </p:cNvGrpSpPr>
          <p:nvPr/>
        </p:nvGrpSpPr>
        <p:grpSpPr bwMode="auto">
          <a:xfrm>
            <a:off x="4936769" y="4070073"/>
            <a:ext cx="490537" cy="566738"/>
            <a:chOff x="3146634" y="4219576"/>
            <a:chExt cx="682416" cy="749022"/>
          </a:xfrm>
        </p:grpSpPr>
        <p:sp>
          <p:nvSpPr>
            <p:cNvPr id="51" name="Elipse 50">
              <a:extLst>
                <a:ext uri="{FF2B5EF4-FFF2-40B4-BE49-F238E27FC236}">
                  <a16:creationId xmlns:a16="http://schemas.microsoft.com/office/drawing/2014/main" xmlns="" id="{D0FED639-A496-4DB1-8B6B-5F6F0CE342D9}"/>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52" name="Imagen 1">
              <a:extLst>
                <a:ext uri="{FF2B5EF4-FFF2-40B4-BE49-F238E27FC236}">
                  <a16:creationId xmlns:a16="http://schemas.microsoft.com/office/drawing/2014/main" xmlns="" id="{E7995746-8CBD-4DB2-B47E-E5A1946713E7}"/>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3" name="Grupo 52"/>
          <p:cNvGrpSpPr>
            <a:grpSpLocks/>
          </p:cNvGrpSpPr>
          <p:nvPr/>
        </p:nvGrpSpPr>
        <p:grpSpPr bwMode="auto">
          <a:xfrm>
            <a:off x="5816244" y="4517748"/>
            <a:ext cx="490537" cy="566738"/>
            <a:chOff x="3146634" y="4219576"/>
            <a:chExt cx="682416" cy="749022"/>
          </a:xfrm>
        </p:grpSpPr>
        <p:sp>
          <p:nvSpPr>
            <p:cNvPr id="54" name="Elipse 53">
              <a:extLst>
                <a:ext uri="{FF2B5EF4-FFF2-40B4-BE49-F238E27FC236}">
                  <a16:creationId xmlns:a16="http://schemas.microsoft.com/office/drawing/2014/main" xmlns="" id="{9FB938C3-E977-4399-8270-E65CE39E374E}"/>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55" name="Imagen 1">
              <a:extLst>
                <a:ext uri="{FF2B5EF4-FFF2-40B4-BE49-F238E27FC236}">
                  <a16:creationId xmlns:a16="http://schemas.microsoft.com/office/drawing/2014/main" xmlns="" id="{9B44328E-C851-4E7D-A5FE-D38014F35593}"/>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6" name="Grupo 55"/>
          <p:cNvGrpSpPr>
            <a:grpSpLocks/>
          </p:cNvGrpSpPr>
          <p:nvPr/>
        </p:nvGrpSpPr>
        <p:grpSpPr bwMode="auto">
          <a:xfrm>
            <a:off x="5728931" y="2106336"/>
            <a:ext cx="490538" cy="566737"/>
            <a:chOff x="3146634" y="4219576"/>
            <a:chExt cx="682416" cy="749022"/>
          </a:xfrm>
        </p:grpSpPr>
        <p:sp>
          <p:nvSpPr>
            <p:cNvPr id="57" name="Elipse 56">
              <a:extLst>
                <a:ext uri="{FF2B5EF4-FFF2-40B4-BE49-F238E27FC236}">
                  <a16:creationId xmlns:a16="http://schemas.microsoft.com/office/drawing/2014/main" xmlns="" id="{D44F3253-0A11-4520-AFD5-93F603DBD3C0}"/>
                </a:ext>
              </a:extLst>
            </p:cNvPr>
            <p:cNvSpPr/>
            <p:nvPr/>
          </p:nvSpPr>
          <p:spPr>
            <a:xfrm>
              <a:off x="3146634" y="4219576"/>
              <a:ext cx="682416" cy="749022"/>
            </a:xfrm>
            <a:prstGeom prst="ellipse">
              <a:avLst/>
            </a:prstGeom>
            <a:gradFill>
              <a:gsLst>
                <a:gs pos="0">
                  <a:schemeClr val="accent3">
                    <a:lumMod val="40000"/>
                    <a:lumOff val="60000"/>
                  </a:schemeClr>
                </a:gs>
                <a:gs pos="100000">
                  <a:schemeClr val="accent3">
                    <a:lumMod val="7500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58" name="Imagen 1">
              <a:extLst>
                <a:ext uri="{FF2B5EF4-FFF2-40B4-BE49-F238E27FC236}">
                  <a16:creationId xmlns:a16="http://schemas.microsoft.com/office/drawing/2014/main" xmlns="" id="{93F1A542-2F60-4B20-A441-063A2858798A}"/>
                </a:ext>
              </a:extLst>
            </p:cNvPr>
            <p:cNvPicPr>
              <a:picLocks noChangeAspect="1" noChangeArrowheads="1"/>
            </p:cNvPicPr>
            <p:nvPr/>
          </p:nvPicPr>
          <p:blipFill rotWithShape="1">
            <a:blip r:embed="rId6">
              <a:duotone>
                <a:prstClr val="black"/>
                <a:schemeClr val="accent3">
                  <a:tint val="45000"/>
                  <a:satMod val="400000"/>
                </a:schemeClr>
              </a:duotone>
              <a:extLst>
                <a:ext uri="{28A0092B-C50C-407E-A947-70E740481C1C}">
                  <a14:useLocalDpi xmlns:a14="http://schemas.microsoft.com/office/drawing/2010/main" val="0"/>
                </a:ext>
              </a:extLst>
            </a:blip>
            <a:srcRect l="11847" r="21276" b="41133"/>
            <a:stretch/>
          </p:blipFill>
          <p:spPr bwMode="auto">
            <a:xfrm>
              <a:off x="3217226" y="4276634"/>
              <a:ext cx="541232" cy="571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9" name="Grupo 58"/>
          <p:cNvGrpSpPr>
            <a:grpSpLocks/>
          </p:cNvGrpSpPr>
          <p:nvPr/>
        </p:nvGrpSpPr>
        <p:grpSpPr bwMode="auto">
          <a:xfrm>
            <a:off x="-97194" y="4487586"/>
            <a:ext cx="3979863" cy="1250950"/>
            <a:chOff x="-76107" y="3640669"/>
            <a:chExt cx="3979867" cy="1251141"/>
          </a:xfrm>
        </p:grpSpPr>
        <p:sp>
          <p:nvSpPr>
            <p:cNvPr id="60" name="CuadroTexto 4"/>
            <p:cNvSpPr txBox="1">
              <a:spLocks noChangeArrowheads="1"/>
            </p:cNvSpPr>
            <p:nvPr/>
          </p:nvSpPr>
          <p:spPr bwMode="auto">
            <a:xfrm>
              <a:off x="1184746" y="4057899"/>
              <a:ext cx="271901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MX" altLang="es-MX" sz="1800" b="1">
                  <a:latin typeface="Helvetica" panose="020B0604020202020204" pitchFamily="34" charset="0"/>
                  <a:cs typeface="Helvetica" panose="020B0604020202020204" pitchFamily="34" charset="0"/>
                </a:rPr>
                <a:t>$128’510,977.61</a:t>
              </a:r>
            </a:p>
            <a:p>
              <a:pPr eaLnBrk="1" hangingPunct="1">
                <a:spcBef>
                  <a:spcPct val="0"/>
                </a:spcBef>
                <a:buFontTx/>
                <a:buNone/>
              </a:pPr>
              <a:r>
                <a:rPr lang="en-US" altLang="es-MX" sz="2400">
                  <a:latin typeface="Helvetica" panose="020B0604020202020204" pitchFamily="34" charset="0"/>
                  <a:cs typeface="Helvetica" panose="020B0604020202020204" pitchFamily="34" charset="0"/>
                </a:rPr>
                <a:t>Economic Savings</a:t>
              </a:r>
              <a:endParaRPr lang="es-MX" altLang="es-MX" sz="2400">
                <a:latin typeface="Helvetica" panose="020B0604020202020204" pitchFamily="34" charset="0"/>
                <a:cs typeface="Helvetica" panose="020B0604020202020204" pitchFamily="34" charset="0"/>
              </a:endParaRPr>
            </a:p>
          </p:txBody>
        </p:sp>
        <p:pic>
          <p:nvPicPr>
            <p:cNvPr id="61" name="Picture 12" descr="https://d30y9cdsu7xlg0.cloudfront.net/png/1177968-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07" y="3640669"/>
              <a:ext cx="1251141" cy="1251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00330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additive="base">
                                        <p:cTn id="23" dur="500" fill="hold"/>
                                        <p:tgtEl>
                                          <p:spTgt spid="47"/>
                                        </p:tgtEl>
                                        <p:attrNameLst>
                                          <p:attrName>ppt_x</p:attrName>
                                        </p:attrNameLst>
                                      </p:cBhvr>
                                      <p:tavLst>
                                        <p:tav tm="0">
                                          <p:val>
                                            <p:strVal val="#ppt_x"/>
                                          </p:val>
                                        </p:tav>
                                        <p:tav tm="100000">
                                          <p:val>
                                            <p:strVal val="#ppt_x"/>
                                          </p:val>
                                        </p:tav>
                                      </p:tavLst>
                                    </p:anim>
                                    <p:anim calcmode="lin" valueType="num">
                                      <p:cBhvr additive="base">
                                        <p:cTn id="24" dur="500" fill="hold"/>
                                        <p:tgtEl>
                                          <p:spTgt spid="4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500" fill="hold"/>
                                        <p:tgtEl>
                                          <p:spTgt spid="41"/>
                                        </p:tgtEl>
                                        <p:attrNameLst>
                                          <p:attrName>ppt_x</p:attrName>
                                        </p:attrNameLst>
                                      </p:cBhvr>
                                      <p:tavLst>
                                        <p:tav tm="0">
                                          <p:val>
                                            <p:strVal val="#ppt_x"/>
                                          </p:val>
                                        </p:tav>
                                        <p:tav tm="100000">
                                          <p:val>
                                            <p:strVal val="#ppt_x"/>
                                          </p:val>
                                        </p:tav>
                                      </p:tavLst>
                                    </p:anim>
                                    <p:anim calcmode="lin" valueType="num">
                                      <p:cBhvr additive="base">
                                        <p:cTn id="4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97344" y="1132831"/>
            <a:ext cx="5319323" cy="400110"/>
          </a:xfrm>
          <a:prstGeom prst="rect">
            <a:avLst/>
          </a:prstGeom>
          <a:noFill/>
        </p:spPr>
        <p:txBody>
          <a:bodyPr wrap="square" rtlCol="0">
            <a:spAutoFit/>
          </a:bodyPr>
          <a:lstStyle/>
          <a:p>
            <a:pPr algn="r"/>
            <a:r>
              <a:rPr lang="es-ES" sz="2000" b="1" dirty="0" err="1" smtClean="0">
                <a:solidFill>
                  <a:schemeClr val="tx1">
                    <a:lumMod val="65000"/>
                    <a:lumOff val="35000"/>
                  </a:schemeClr>
                </a:solidFill>
                <a:latin typeface="+mn-lt"/>
                <a:ea typeface="Helvetica" charset="0"/>
                <a:cs typeface="Helvetica" charset="0"/>
              </a:rPr>
              <a:t>Estimated</a:t>
            </a:r>
            <a:r>
              <a:rPr lang="es-ES" sz="2000" b="1" dirty="0" smtClean="0">
                <a:solidFill>
                  <a:schemeClr val="tx1">
                    <a:lumMod val="65000"/>
                    <a:lumOff val="35000"/>
                  </a:schemeClr>
                </a:solidFill>
                <a:latin typeface="+mn-lt"/>
                <a:ea typeface="Helvetica" charset="0"/>
                <a:cs typeface="Helvetica" charset="0"/>
              </a:rPr>
              <a:t> </a:t>
            </a:r>
            <a:r>
              <a:rPr lang="es-ES" sz="2000" b="1" dirty="0" err="1" smtClean="0">
                <a:solidFill>
                  <a:schemeClr val="tx1">
                    <a:lumMod val="65000"/>
                    <a:lumOff val="35000"/>
                  </a:schemeClr>
                </a:solidFill>
                <a:latin typeface="+mn-lt"/>
                <a:ea typeface="Helvetica" charset="0"/>
                <a:cs typeface="Helvetica" charset="0"/>
              </a:rPr>
              <a:t>sustainable</a:t>
            </a:r>
            <a:r>
              <a:rPr lang="es-ES" sz="2000" b="1" dirty="0" smtClean="0">
                <a:solidFill>
                  <a:schemeClr val="tx1">
                    <a:lumMod val="65000"/>
                    <a:lumOff val="35000"/>
                  </a:schemeClr>
                </a:solidFill>
                <a:latin typeface="+mn-lt"/>
                <a:ea typeface="Helvetica" charset="0"/>
                <a:cs typeface="Helvetica" charset="0"/>
              </a:rPr>
              <a:t> </a:t>
            </a:r>
            <a:r>
              <a:rPr lang="es-ES" sz="2000" b="1" dirty="0" err="1" smtClean="0">
                <a:solidFill>
                  <a:schemeClr val="tx1">
                    <a:lumMod val="65000"/>
                    <a:lumOff val="35000"/>
                  </a:schemeClr>
                </a:solidFill>
                <a:latin typeface="+mn-lt"/>
                <a:ea typeface="Helvetica" charset="0"/>
                <a:cs typeface="Helvetica" charset="0"/>
              </a:rPr>
              <a:t>housing</a:t>
            </a:r>
            <a:endParaRPr lang="es-ES" sz="2000" b="1" dirty="0">
              <a:solidFill>
                <a:schemeClr val="tx1">
                  <a:lumMod val="65000"/>
                  <a:lumOff val="35000"/>
                </a:schemeClr>
              </a:solidFill>
              <a:latin typeface="+mn-lt"/>
              <a:ea typeface="Helvetica" charset="0"/>
              <a:cs typeface="Helvetica" charset="0"/>
            </a:endParaRPr>
          </a:p>
        </p:txBody>
      </p:sp>
      <p:sp>
        <p:nvSpPr>
          <p:cNvPr id="3" name="Rectángulo 2"/>
          <p:cNvSpPr/>
          <p:nvPr/>
        </p:nvSpPr>
        <p:spPr>
          <a:xfrm>
            <a:off x="-1094610" y="1490391"/>
            <a:ext cx="9911277" cy="307777"/>
          </a:xfrm>
          <a:prstGeom prst="rect">
            <a:avLst/>
          </a:prstGeom>
        </p:spPr>
        <p:txBody>
          <a:bodyPr wrap="square">
            <a:spAutoFit/>
          </a:bodyPr>
          <a:lstStyle/>
          <a:p>
            <a:pPr algn="r"/>
            <a:r>
              <a:rPr lang="es-ES_tradnl" sz="1400" dirty="0" err="1" smtClean="0">
                <a:solidFill>
                  <a:schemeClr val="bg1">
                    <a:lumMod val="50000"/>
                  </a:schemeClr>
                </a:solidFill>
                <a:latin typeface="+mn-lt"/>
                <a:ea typeface="Helvetica" charset="0"/>
                <a:cs typeface="Helvetica" charset="0"/>
              </a:rPr>
              <a:t>Sustainable</a:t>
            </a:r>
            <a:r>
              <a:rPr lang="es-ES_tradnl" sz="1400" dirty="0" smtClean="0">
                <a:solidFill>
                  <a:schemeClr val="bg1">
                    <a:lumMod val="50000"/>
                  </a:schemeClr>
                </a:solidFill>
                <a:latin typeface="+mn-lt"/>
                <a:ea typeface="Helvetica" charset="0"/>
                <a:cs typeface="Helvetica" charset="0"/>
              </a:rPr>
              <a:t> </a:t>
            </a:r>
            <a:r>
              <a:rPr lang="es-ES_tradnl" sz="1400" dirty="0" err="1" smtClean="0">
                <a:solidFill>
                  <a:schemeClr val="bg1">
                    <a:lumMod val="50000"/>
                  </a:schemeClr>
                </a:solidFill>
                <a:latin typeface="+mn-lt"/>
                <a:ea typeface="Helvetica" charset="0"/>
                <a:cs typeface="Helvetica" charset="0"/>
              </a:rPr>
              <a:t>housing</a:t>
            </a:r>
            <a:r>
              <a:rPr lang="es-ES_tradnl" sz="1400" dirty="0" smtClean="0">
                <a:solidFill>
                  <a:schemeClr val="bg1">
                    <a:lumMod val="50000"/>
                  </a:schemeClr>
                </a:solidFill>
                <a:latin typeface="+mn-lt"/>
                <a:ea typeface="Helvetica" charset="0"/>
                <a:cs typeface="Helvetica" charset="0"/>
              </a:rPr>
              <a:t> </a:t>
            </a:r>
            <a:r>
              <a:rPr lang="es-ES_tradnl" sz="1400" dirty="0" err="1" smtClean="0">
                <a:solidFill>
                  <a:schemeClr val="bg1">
                    <a:lumMod val="50000"/>
                  </a:schemeClr>
                </a:solidFill>
                <a:latin typeface="+mn-lt"/>
                <a:ea typeface="Helvetica" charset="0"/>
                <a:cs typeface="Helvetica" charset="0"/>
              </a:rPr>
              <a:t>national</a:t>
            </a:r>
            <a:r>
              <a:rPr lang="es-ES_tradnl" sz="1400" dirty="0" smtClean="0">
                <a:solidFill>
                  <a:schemeClr val="bg1">
                    <a:lumMod val="50000"/>
                  </a:schemeClr>
                </a:solidFill>
                <a:latin typeface="+mn-lt"/>
                <a:ea typeface="Helvetica" charset="0"/>
                <a:cs typeface="Helvetica" charset="0"/>
              </a:rPr>
              <a:t> </a:t>
            </a:r>
            <a:r>
              <a:rPr lang="es-ES_tradnl" sz="1400" dirty="0" err="1" smtClean="0">
                <a:solidFill>
                  <a:schemeClr val="bg1">
                    <a:lumMod val="50000"/>
                  </a:schemeClr>
                </a:solidFill>
                <a:latin typeface="+mn-lt"/>
                <a:ea typeface="Helvetica" charset="0"/>
                <a:cs typeface="Helvetica" charset="0"/>
              </a:rPr>
              <a:t>strategy</a:t>
            </a:r>
            <a:r>
              <a:rPr lang="es-ES_tradnl" sz="1400" dirty="0" smtClean="0">
                <a:solidFill>
                  <a:schemeClr val="bg1">
                    <a:lumMod val="50000"/>
                  </a:schemeClr>
                </a:solidFill>
                <a:latin typeface="+mn-lt"/>
                <a:ea typeface="Helvetica" charset="0"/>
                <a:cs typeface="Helvetica" charset="0"/>
              </a:rPr>
              <a:t> </a:t>
            </a:r>
            <a:endParaRPr lang="es-ES_tradnl" sz="1400" dirty="0">
              <a:solidFill>
                <a:schemeClr val="bg1">
                  <a:lumMod val="50000"/>
                </a:schemeClr>
              </a:solidFill>
              <a:latin typeface="+mn-lt"/>
              <a:ea typeface="Helvetica" charset="0"/>
              <a:cs typeface="Helvetica" charset="0"/>
            </a:endParaRPr>
          </a:p>
        </p:txBody>
      </p:sp>
      <p:sp>
        <p:nvSpPr>
          <p:cNvPr id="4" name="CuadroTexto 3"/>
          <p:cNvSpPr txBox="1"/>
          <p:nvPr/>
        </p:nvSpPr>
        <p:spPr>
          <a:xfrm>
            <a:off x="107251" y="974865"/>
            <a:ext cx="3355676" cy="2585323"/>
          </a:xfrm>
          <a:prstGeom prst="rect">
            <a:avLst/>
          </a:prstGeom>
          <a:noFill/>
        </p:spPr>
        <p:txBody>
          <a:bodyPr wrap="square" rtlCol="0">
            <a:spAutoFit/>
          </a:bodyPr>
          <a:lstStyle/>
          <a:p>
            <a:r>
              <a:rPr lang="es-MX" altLang="es-MX" dirty="0"/>
              <a:t>You can observe a considerable rise between 2015 and 2016, with a stabilization between 2017 and 2018 </a:t>
            </a:r>
          </a:p>
          <a:p>
            <a:endParaRPr lang="es-MX" dirty="0"/>
          </a:p>
          <a:p>
            <a:r>
              <a:rPr lang="es-MX" dirty="0" err="1"/>
              <a:t>The</a:t>
            </a:r>
            <a:r>
              <a:rPr lang="es-MX" dirty="0"/>
              <a:t> </a:t>
            </a:r>
            <a:r>
              <a:rPr lang="es-MX" dirty="0" err="1"/>
              <a:t>implementation</a:t>
            </a:r>
            <a:r>
              <a:rPr lang="es-MX" dirty="0"/>
              <a:t> of </a:t>
            </a:r>
            <a:r>
              <a:rPr lang="es-MX" dirty="0" err="1"/>
              <a:t>the</a:t>
            </a:r>
            <a:r>
              <a:rPr lang="es-MX" dirty="0"/>
              <a:t> NAMA </a:t>
            </a:r>
            <a:r>
              <a:rPr lang="es-MX" dirty="0" err="1"/>
              <a:t>mechanism</a:t>
            </a:r>
            <a:r>
              <a:rPr lang="es-MX" dirty="0"/>
              <a:t> </a:t>
            </a:r>
            <a:r>
              <a:rPr lang="es-MX" dirty="0" err="1"/>
              <a:t>increased</a:t>
            </a:r>
            <a:r>
              <a:rPr lang="es-MX" dirty="0"/>
              <a:t> </a:t>
            </a:r>
            <a:r>
              <a:rPr lang="es-MX" dirty="0" err="1"/>
              <a:t>considerably</a:t>
            </a:r>
            <a:r>
              <a:rPr lang="es-MX" dirty="0"/>
              <a:t> </a:t>
            </a:r>
            <a:r>
              <a:rPr lang="es-MX" dirty="0" err="1"/>
              <a:t>the</a:t>
            </a:r>
            <a:r>
              <a:rPr lang="es-MX" dirty="0"/>
              <a:t> </a:t>
            </a:r>
            <a:r>
              <a:rPr lang="es-MX" dirty="0" err="1"/>
              <a:t>amount</a:t>
            </a:r>
            <a:r>
              <a:rPr lang="es-MX" dirty="0"/>
              <a:t> of </a:t>
            </a:r>
            <a:r>
              <a:rPr lang="es-MX" dirty="0" err="1"/>
              <a:t>registered</a:t>
            </a:r>
            <a:r>
              <a:rPr lang="es-MX" dirty="0"/>
              <a:t> </a:t>
            </a:r>
            <a:r>
              <a:rPr lang="es-MX" dirty="0" err="1"/>
              <a:t>sustainable</a:t>
            </a:r>
            <a:r>
              <a:rPr lang="es-MX" dirty="0"/>
              <a:t> </a:t>
            </a:r>
            <a:r>
              <a:rPr lang="es-MX" dirty="0" err="1"/>
              <a:t>housing</a:t>
            </a:r>
            <a:endParaRPr lang="es-MX" dirty="0"/>
          </a:p>
        </p:txBody>
      </p:sp>
      <p:graphicFrame>
        <p:nvGraphicFramePr>
          <p:cNvPr id="5" name="Gráfico 4">
            <a:extLst>
              <a:ext uri="{FF2B5EF4-FFF2-40B4-BE49-F238E27FC236}">
                <a16:creationId xmlns:a16="http://schemas.microsoft.com/office/drawing/2014/main" xmlns="" id="{C0CF5815-6C36-49E5-A67B-FC62DD244A1C}"/>
              </a:ext>
            </a:extLst>
          </p:cNvPr>
          <p:cNvGraphicFramePr>
            <a:graphicFrameLocks/>
          </p:cNvGraphicFramePr>
          <p:nvPr>
            <p:extLst>
              <p:ext uri="{D42A27DB-BD31-4B8C-83A1-F6EECF244321}">
                <p14:modId xmlns:p14="http://schemas.microsoft.com/office/powerpoint/2010/main" val="3566573226"/>
              </p:ext>
            </p:extLst>
          </p:nvPr>
        </p:nvGraphicFramePr>
        <p:xfrm>
          <a:off x="1587261" y="2671253"/>
          <a:ext cx="7556739" cy="39940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46180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
          <p:cNvSpPr txBox="1">
            <a:spLocks noChangeArrowheads="1"/>
          </p:cNvSpPr>
          <p:nvPr/>
        </p:nvSpPr>
        <p:spPr bwMode="auto">
          <a:xfrm>
            <a:off x="133350" y="1706563"/>
            <a:ext cx="86391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755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352425"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lvl="2" algn="just" eaLnBrk="1" hangingPunct="1">
              <a:buFont typeface="Wingdings" pitchFamily="2" charset="2"/>
              <a:buChar char="ü"/>
            </a:pPr>
            <a:r>
              <a:rPr lang="en-US" sz="2000">
                <a:latin typeface="Calibri" pitchFamily="34" charset="0"/>
              </a:rPr>
              <a:t>To reduce demand for delivered services, </a:t>
            </a:r>
          </a:p>
          <a:p>
            <a:pPr lvl="2" algn="just" eaLnBrk="1" hangingPunct="1">
              <a:buFont typeface="Wingdings" pitchFamily="2" charset="2"/>
              <a:buChar char="ü"/>
            </a:pPr>
            <a:r>
              <a:rPr lang="en-US" sz="2000">
                <a:latin typeface="Calibri" pitchFamily="34" charset="0"/>
              </a:rPr>
              <a:t>To improve the emissions efficiency of delivered services. </a:t>
            </a:r>
          </a:p>
          <a:p>
            <a:pPr algn="just" eaLnBrk="1" hangingPunct="1"/>
            <a:endParaRPr lang="es-MX" sz="2000">
              <a:latin typeface="Calibri" pitchFamily="34" charset="0"/>
            </a:endParaRPr>
          </a:p>
        </p:txBody>
      </p:sp>
      <p:sp>
        <p:nvSpPr>
          <p:cNvPr id="23" name="TextBox 2"/>
          <p:cNvSpPr txBox="1">
            <a:spLocks noChangeArrowheads="1"/>
          </p:cNvSpPr>
          <p:nvPr/>
        </p:nvSpPr>
        <p:spPr bwMode="auto">
          <a:xfrm>
            <a:off x="5821362" y="2522508"/>
            <a:ext cx="2667001" cy="400110"/>
          </a:xfrm>
          <a:prstGeom prst="rect">
            <a:avLst/>
          </a:prstGeom>
          <a:noFill/>
          <a:ln>
            <a:noFill/>
          </a:ln>
          <a:extLst/>
        </p:spPr>
        <p:txBody>
          <a:bodyPr wrap="square" anchor="ctr">
            <a:spAutoFit/>
          </a:bodyPr>
          <a:lstStyle>
            <a:lvl1pPr marL="7175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marL="0" algn="ctr" eaLnBrk="1" hangingPunct="1">
              <a:defRPr/>
            </a:pPr>
            <a:r>
              <a:rPr lang="en-US" sz="2000" b="1" dirty="0" smtClean="0">
                <a:solidFill>
                  <a:srgbClr val="002060"/>
                </a:solidFill>
                <a:latin typeface="Calibri" charset="0"/>
                <a:cs typeface="Calibri" charset="0"/>
              </a:rPr>
              <a:t>“Umbrella Concept”</a:t>
            </a:r>
          </a:p>
        </p:txBody>
      </p:sp>
      <p:sp>
        <p:nvSpPr>
          <p:cNvPr id="24" name="TextBox 2"/>
          <p:cNvSpPr txBox="1">
            <a:spLocks noChangeArrowheads="1"/>
          </p:cNvSpPr>
          <p:nvPr/>
        </p:nvSpPr>
        <p:spPr bwMode="auto">
          <a:xfrm>
            <a:off x="5124450" y="3011488"/>
            <a:ext cx="3514725" cy="1384300"/>
          </a:xfrm>
          <a:prstGeom prst="rect">
            <a:avLst/>
          </a:prstGeom>
          <a:noFill/>
          <a:ln>
            <a:noFill/>
          </a:ln>
          <a:extLst/>
        </p:spPr>
        <p:txBody>
          <a:bodyPr>
            <a:spAutoFit/>
          </a:bodyPr>
          <a:lstStyle>
            <a:lvl1pPr marL="7175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indent="-352425" algn="just" eaLnBrk="1" hangingPunct="1">
              <a:buFont typeface="Wingdings" charset="2"/>
              <a:buChar char="§"/>
              <a:defRPr/>
            </a:pPr>
            <a:endParaRPr lang="en-US" sz="1000" dirty="0" smtClean="0">
              <a:latin typeface="Calibri" charset="0"/>
              <a:cs typeface="Calibri" charset="0"/>
            </a:endParaRPr>
          </a:p>
          <a:p>
            <a:pPr lvl="2" indent="-352425" algn="just" eaLnBrk="1" hangingPunct="1">
              <a:buFont typeface="Wingdings" pitchFamily="2" charset="2"/>
              <a:buChar char="ü"/>
              <a:defRPr/>
            </a:pPr>
            <a:r>
              <a:rPr lang="en-US" dirty="0" smtClean="0">
                <a:latin typeface="Calibri" charset="0"/>
                <a:cs typeface="Calibri" charset="0"/>
              </a:rPr>
              <a:t>Total energy  </a:t>
            </a:r>
          </a:p>
          <a:p>
            <a:pPr lvl="2" indent="-352425" algn="just" eaLnBrk="1" hangingPunct="1">
              <a:buFont typeface="Wingdings" pitchFamily="2" charset="2"/>
              <a:buChar char="ü"/>
              <a:defRPr/>
            </a:pPr>
            <a:r>
              <a:rPr lang="en-US" dirty="0" smtClean="0">
                <a:latin typeface="Calibri" charset="0"/>
                <a:cs typeface="Calibri" charset="0"/>
              </a:rPr>
              <a:t>Fuel consumption</a:t>
            </a:r>
          </a:p>
          <a:p>
            <a:pPr lvl="2" indent="-352425" algn="just" eaLnBrk="1" hangingPunct="1">
              <a:buFont typeface="Wingdings" pitchFamily="2" charset="2"/>
              <a:buChar char="ü"/>
              <a:defRPr/>
            </a:pPr>
            <a:r>
              <a:rPr lang="en-US" dirty="0" smtClean="0">
                <a:latin typeface="Calibri" charset="0"/>
                <a:cs typeface="Calibri" charset="0"/>
              </a:rPr>
              <a:t>Water consumption</a:t>
            </a:r>
          </a:p>
          <a:p>
            <a:pPr algn="just" eaLnBrk="1" hangingPunct="1">
              <a:defRPr/>
            </a:pPr>
            <a:endParaRPr lang="es-MX" sz="2000" dirty="0" smtClean="0">
              <a:latin typeface="Calibri" charset="0"/>
              <a:cs typeface="Calibri" charset="0"/>
            </a:endParaRPr>
          </a:p>
        </p:txBody>
      </p:sp>
      <p:sp>
        <p:nvSpPr>
          <p:cNvPr id="25" name="7 Rectángulo redondeado"/>
          <p:cNvSpPr/>
          <p:nvPr/>
        </p:nvSpPr>
        <p:spPr bwMode="auto">
          <a:xfrm>
            <a:off x="5821363" y="3124200"/>
            <a:ext cx="2667000" cy="1047750"/>
          </a:xfrm>
          <a:prstGeom prst="roundRect">
            <a:avLst/>
          </a:prstGeom>
          <a:noFill/>
          <a:ln w="38100">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6" name="5 Rectángulo"/>
          <p:cNvSpPr>
            <a:spLocks noChangeArrowheads="1"/>
          </p:cNvSpPr>
          <p:nvPr/>
        </p:nvSpPr>
        <p:spPr bwMode="auto">
          <a:xfrm>
            <a:off x="6489700" y="5029200"/>
            <a:ext cx="1633538" cy="1022350"/>
          </a:xfrm>
          <a:prstGeom prst="roundRect">
            <a:avLst>
              <a:gd name="adj" fmla="val 16667"/>
            </a:avLst>
          </a:prstGeom>
          <a:solidFill>
            <a:srgbClr val="FFC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latin typeface="Calibri" pitchFamily="34" charset="0"/>
              </a:rPr>
              <a:t>at the community level</a:t>
            </a:r>
            <a:endParaRPr lang="es-ES"/>
          </a:p>
        </p:txBody>
      </p:sp>
      <p:sp>
        <p:nvSpPr>
          <p:cNvPr id="27" name="9 Flecha abajo"/>
          <p:cNvSpPr/>
          <p:nvPr/>
        </p:nvSpPr>
        <p:spPr bwMode="auto">
          <a:xfrm>
            <a:off x="7010400" y="4276725"/>
            <a:ext cx="590550" cy="625475"/>
          </a:xfrm>
          <a:prstGeom prst="downArrow">
            <a:avLst/>
          </a:prstGeom>
          <a:solidFill>
            <a:schemeClr val="accent1">
              <a:tint val="100000"/>
              <a:shade val="100000"/>
              <a:satMod val="13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grpSp>
        <p:nvGrpSpPr>
          <p:cNvPr id="28" name="14 Grupo"/>
          <p:cNvGrpSpPr>
            <a:grpSpLocks/>
          </p:cNvGrpSpPr>
          <p:nvPr/>
        </p:nvGrpSpPr>
        <p:grpSpPr bwMode="auto">
          <a:xfrm>
            <a:off x="288925" y="2995613"/>
            <a:ext cx="4691063" cy="3435350"/>
            <a:chOff x="288925" y="3128270"/>
            <a:chExt cx="4691063" cy="3436104"/>
          </a:xfrm>
        </p:grpSpPr>
        <p:sp>
          <p:nvSpPr>
            <p:cNvPr id="29" name="15 Rectángulo redondeado"/>
            <p:cNvSpPr/>
            <p:nvPr/>
          </p:nvSpPr>
          <p:spPr>
            <a:xfrm>
              <a:off x="288925" y="3128270"/>
              <a:ext cx="4691063" cy="3436104"/>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MX"/>
            </a:p>
          </p:txBody>
        </p:sp>
        <p:pic>
          <p:nvPicPr>
            <p:cNvPr id="30" name="Object 1"/>
            <p:cNvPicPr>
              <a:picLocks noChangeArrowheads="1"/>
            </p:cNvPicPr>
            <p:nvPr/>
          </p:nvPicPr>
          <p:blipFill>
            <a:blip r:embed="rId3">
              <a:extLst>
                <a:ext uri="{28A0092B-C50C-407E-A947-70E740481C1C}">
                  <a14:useLocalDpi xmlns:a14="http://schemas.microsoft.com/office/drawing/2010/main" val="0"/>
                </a:ext>
              </a:extLst>
            </a:blip>
            <a:srcRect l="-1711" r="-2243" b="-191"/>
            <a:stretch>
              <a:fillRect/>
            </a:stretch>
          </p:blipFill>
          <p:spPr bwMode="auto">
            <a:xfrm>
              <a:off x="288925" y="3287773"/>
              <a:ext cx="4691063" cy="317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1" name="TextBox 2"/>
          <p:cNvSpPr txBox="1">
            <a:spLocks noChangeArrowheads="1"/>
          </p:cNvSpPr>
          <p:nvPr/>
        </p:nvSpPr>
        <p:spPr bwMode="auto">
          <a:xfrm>
            <a:off x="447675" y="2601913"/>
            <a:ext cx="41957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17550" indent="-352425"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marL="365125" indent="0" algn="ctr" eaLnBrk="1" hangingPunct="1"/>
            <a:r>
              <a:rPr lang="en-US" sz="2000" dirty="0">
                <a:solidFill>
                  <a:schemeClr val="tx2"/>
                </a:solidFill>
                <a:latin typeface="Calibri" pitchFamily="34" charset="0"/>
              </a:rPr>
              <a:t>NAMA </a:t>
            </a:r>
            <a:r>
              <a:rPr lang="en-US" sz="2000" dirty="0">
                <a:solidFill>
                  <a:srgbClr val="002060"/>
                </a:solidFill>
                <a:latin typeface="Calibri" pitchFamily="34" charset="0"/>
              </a:rPr>
              <a:t>boundary</a:t>
            </a:r>
            <a:r>
              <a:rPr lang="en-US" sz="2000" dirty="0">
                <a:solidFill>
                  <a:schemeClr val="tx2"/>
                </a:solidFill>
                <a:latin typeface="Calibri" pitchFamily="34" charset="0"/>
              </a:rPr>
              <a:t> by Sector</a:t>
            </a:r>
          </a:p>
        </p:txBody>
      </p:sp>
      <p:sp>
        <p:nvSpPr>
          <p:cNvPr id="32" name="TextBox 2"/>
          <p:cNvSpPr txBox="1">
            <a:spLocks noChangeArrowheads="1"/>
          </p:cNvSpPr>
          <p:nvPr/>
        </p:nvSpPr>
        <p:spPr bwMode="auto">
          <a:xfrm>
            <a:off x="-32545" y="1040309"/>
            <a:ext cx="4048364" cy="400110"/>
          </a:xfrm>
          <a:prstGeom prst="rect">
            <a:avLst/>
          </a:prstGeom>
          <a:noFill/>
          <a:ln>
            <a:noFill/>
          </a:ln>
          <a:extLst/>
        </p:spPr>
        <p:txBody>
          <a:bodyPr wrap="square" anchor="ctr">
            <a:spAutoFit/>
          </a:bodyPr>
          <a:lstStyle>
            <a:lvl1pPr marL="7175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marL="0" algn="ctr" eaLnBrk="1" hangingPunct="1">
              <a:defRPr/>
            </a:pPr>
            <a:r>
              <a:rPr lang="en-US" sz="2000" b="1" dirty="0" smtClean="0">
                <a:solidFill>
                  <a:srgbClr val="002060"/>
                </a:solidFill>
                <a:latin typeface="Calibri" charset="0"/>
                <a:cs typeface="Calibri" charset="0"/>
              </a:rPr>
              <a:t>Urban NAMA Concept</a:t>
            </a:r>
          </a:p>
        </p:txBody>
      </p:sp>
    </p:spTree>
    <p:extLst>
      <p:ext uri="{BB962C8B-B14F-4D97-AF65-F5344CB8AC3E}">
        <p14:creationId xmlns:p14="http://schemas.microsoft.com/office/powerpoint/2010/main" val="14557692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0" y="1366551"/>
            <a:ext cx="8496300" cy="338554"/>
          </a:xfrm>
          <a:prstGeom prst="rect">
            <a:avLst/>
          </a:prstGeom>
          <a:noFill/>
          <a:ln>
            <a:noFill/>
          </a:ln>
          <a:extLst/>
        </p:spPr>
        <p:txBody>
          <a:bodyPr>
            <a:spAutoFit/>
          </a:bodyPr>
          <a:lstStyle>
            <a:lvl1pPr marL="7175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r>
              <a:rPr lang="es-MX" altLang="es-MX" sz="1600" dirty="0">
                <a:latin typeface="Helvetica Light"/>
                <a:cs typeface="Helvetica Light"/>
              </a:rPr>
              <a:t>Simplified monitoring and reports actions </a:t>
            </a:r>
          </a:p>
        </p:txBody>
      </p:sp>
      <p:sp>
        <p:nvSpPr>
          <p:cNvPr id="3" name="Content Placeholder 2"/>
          <p:cNvSpPr txBox="1">
            <a:spLocks/>
          </p:cNvSpPr>
          <p:nvPr/>
        </p:nvSpPr>
        <p:spPr bwMode="auto">
          <a:xfrm>
            <a:off x="1014001" y="822039"/>
            <a:ext cx="6786610" cy="544512"/>
          </a:xfrm>
          <a:prstGeom prst="rect">
            <a:avLst/>
          </a:prstGeom>
          <a:noFill/>
          <a:ln w="9525">
            <a:noFill/>
            <a:miter lim="800000"/>
            <a:headEnd/>
            <a:tailEnd/>
          </a:ln>
        </p:spPr>
        <p:txBody>
          <a:bodyPr/>
          <a:lstStyle/>
          <a:p>
            <a:pPr marL="342900" indent="-342900">
              <a:spcBef>
                <a:spcPct val="20000"/>
              </a:spcBef>
            </a:pPr>
            <a:r>
              <a:rPr lang="es-MX" sz="3000" dirty="0" smtClean="0">
                <a:latin typeface="Helvetica Light"/>
                <a:cs typeface="Helvetica Light"/>
              </a:rPr>
              <a:t>URBAN NAMA </a:t>
            </a:r>
            <a:r>
              <a:rPr lang="mr-IN" sz="3000" dirty="0" smtClean="0">
                <a:latin typeface="Helvetica Light"/>
                <a:cs typeface="Helvetica Light"/>
              </a:rPr>
              <a:t>–</a:t>
            </a:r>
            <a:r>
              <a:rPr lang="es-MX" sz="3000" dirty="0" smtClean="0">
                <a:latin typeface="Helvetica Light"/>
                <a:cs typeface="Helvetica Light"/>
              </a:rPr>
              <a:t> pilot implementation </a:t>
            </a:r>
            <a:endParaRPr lang="es-MX" sz="3000" dirty="0">
              <a:latin typeface="Helvetica Light"/>
              <a:cs typeface="Helvetica Light"/>
            </a:endParaRPr>
          </a:p>
        </p:txBody>
      </p:sp>
      <p:sp>
        <p:nvSpPr>
          <p:cNvPr id="4" name="TextBox 2"/>
          <p:cNvSpPr txBox="1">
            <a:spLocks noChangeArrowheads="1"/>
          </p:cNvSpPr>
          <p:nvPr/>
        </p:nvSpPr>
        <p:spPr bwMode="auto">
          <a:xfrm>
            <a:off x="0" y="3777078"/>
            <a:ext cx="8496300" cy="707886"/>
          </a:xfrm>
          <a:prstGeom prst="rect">
            <a:avLst/>
          </a:prstGeom>
          <a:noFill/>
          <a:ln>
            <a:noFill/>
          </a:ln>
          <a:extLst/>
        </p:spPr>
        <p:txBody>
          <a:bodyPr>
            <a:spAutoFit/>
          </a:bodyPr>
          <a:lstStyle>
            <a:lvl1pPr marL="717550"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just" eaLnBrk="1" hangingPunct="1">
              <a:defRPr/>
            </a:pPr>
            <a:endParaRPr lang="en-US" sz="2000" dirty="0" smtClean="0">
              <a:latin typeface="Helvetica Light"/>
              <a:cs typeface="Helvetica Light"/>
            </a:endParaRPr>
          </a:p>
          <a:p>
            <a:r>
              <a:rPr lang="es-MX" altLang="es-MX" sz="2000" dirty="0">
                <a:latin typeface="Helvetica Light "/>
                <a:cs typeface="Helvetica Light "/>
              </a:rPr>
              <a:t>Reference level vs acreditable mitigation </a:t>
            </a:r>
          </a:p>
        </p:txBody>
      </p:sp>
      <p:pic>
        <p:nvPicPr>
          <p:cNvPr id="5" name="Picture 8"/>
          <p:cNvPicPr>
            <a:picLocks noChangeAspect="1" noChangeArrowheads="1"/>
          </p:cNvPicPr>
          <p:nvPr/>
        </p:nvPicPr>
        <p:blipFill>
          <a:blip r:embed="rId3"/>
          <a:srcRect/>
          <a:stretch>
            <a:fillRect/>
          </a:stretch>
        </p:blipFill>
        <p:spPr bwMode="auto">
          <a:xfrm>
            <a:off x="1484976" y="4490554"/>
            <a:ext cx="5444554" cy="1908216"/>
          </a:xfrm>
          <a:prstGeom prst="rect">
            <a:avLst/>
          </a:prstGeom>
          <a:solidFill>
            <a:schemeClr val="bg1"/>
          </a:solidFill>
          <a:ln w="9525">
            <a:noFill/>
            <a:miter lim="800000"/>
            <a:headEnd/>
            <a:tailEnd/>
          </a:ln>
        </p:spPr>
      </p:pic>
      <p:pic>
        <p:nvPicPr>
          <p:cNvPr id="6" name="Picture 9"/>
          <p:cNvPicPr>
            <a:picLocks noChangeAspect="1" noChangeArrowheads="1"/>
          </p:cNvPicPr>
          <p:nvPr/>
        </p:nvPicPr>
        <p:blipFill>
          <a:blip r:embed="rId4"/>
          <a:srcRect/>
          <a:stretch>
            <a:fillRect/>
          </a:stretch>
        </p:blipFill>
        <p:spPr bwMode="auto">
          <a:xfrm>
            <a:off x="1484976" y="1726732"/>
            <a:ext cx="5291167" cy="2373054"/>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2624678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3.jpg">
            <a:extLst>
              <a:ext uri="{FF2B5EF4-FFF2-40B4-BE49-F238E27FC236}">
                <a16:creationId xmlns:a16="http://schemas.microsoft.com/office/drawing/2014/main" xmlns="" id="{D5DE6D9B-2840-48D4-964B-40C5E7BC33A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b="1729"/>
          <a:stretch>
            <a:fillRect/>
          </a:stretch>
        </p:blipFill>
        <p:spPr bwMode="auto">
          <a:xfrm>
            <a:off x="-175846" y="0"/>
            <a:ext cx="9495692" cy="6858000"/>
          </a:xfrm>
          <a:prstGeom prst="rect">
            <a:avLst/>
          </a:prstGeom>
          <a:noFill/>
          <a:ln>
            <a:noFill/>
          </a:ln>
          <a:extLst/>
        </p:spPr>
      </p:pic>
      <p:sp>
        <p:nvSpPr>
          <p:cNvPr id="7172" name="Shape 45">
            <a:extLst>
              <a:ext uri="{FF2B5EF4-FFF2-40B4-BE49-F238E27FC236}">
                <a16:creationId xmlns:a16="http://schemas.microsoft.com/office/drawing/2014/main" xmlns="" id="{1A127577-1B2B-4E72-BEF6-EB6DFE792CE1}"/>
              </a:ext>
            </a:extLst>
          </p:cNvPr>
          <p:cNvSpPr>
            <a:spLocks noChangeArrowheads="1"/>
          </p:cNvSpPr>
          <p:nvPr/>
        </p:nvSpPr>
        <p:spPr bwMode="auto">
          <a:xfrm rot="10800000" flipV="1">
            <a:off x="1231900" y="1114425"/>
            <a:ext cx="6497638" cy="4310063"/>
          </a:xfrm>
          <a:prstGeom prst="rect">
            <a:avLst/>
          </a:prstGeom>
          <a:noFill/>
          <a:ln>
            <a:noFill/>
          </a:ln>
          <a:extLst/>
        </p:spPr>
        <p:txBody>
          <a:bodyPr lIns="121926" tIns="121926" rIns="121926" bIns="121926">
            <a:spAutoFit/>
          </a:bodyPr>
          <a:lstStyle/>
          <a:p>
            <a:pPr algn="ctr" eaLnBrk="1" hangingPunct="1">
              <a:defRPr/>
            </a:pPr>
            <a:r>
              <a:rPr lang="en-US" sz="8800" b="1" spc="300" dirty="0">
                <a:solidFill>
                  <a:schemeClr val="accent5">
                    <a:lumMod val="60000"/>
                    <a:lumOff val="40000"/>
                  </a:schemeClr>
                </a:solidFill>
                <a:latin typeface="Helvetica Neue"/>
                <a:ea typeface="MS PGothic" charset="0"/>
                <a:cs typeface="Helvetica Neue"/>
              </a:rPr>
              <a:t>Smart Cities Definitions</a:t>
            </a:r>
            <a:endParaRPr lang="es-MX" sz="6600" b="1" spc="600" dirty="0">
              <a:solidFill>
                <a:schemeClr val="accent5">
                  <a:lumMod val="60000"/>
                  <a:lumOff val="40000"/>
                </a:schemeClr>
              </a:solidFill>
              <a:latin typeface="Helvetica Neue Light"/>
              <a:ea typeface="MS PGothic" charset="0"/>
              <a:cs typeface="Helvetica Neue Ligh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p:nvPr/>
        </p:nvSpPr>
        <p:spPr>
          <a:xfrm>
            <a:off x="1115616" y="1733327"/>
            <a:ext cx="7344816" cy="353943"/>
          </a:xfrm>
          <a:prstGeom prst="rect">
            <a:avLst/>
          </a:prstGeom>
          <a:solidFill>
            <a:srgbClr val="FF0000"/>
          </a:solidFill>
          <a:ln w="28575">
            <a:solidFill>
              <a:srgbClr val="FF0000"/>
            </a:solidFill>
          </a:ln>
        </p:spPr>
        <p:txBody>
          <a:bodyPr wrap="square">
            <a:spAutoFit/>
          </a:bodyPr>
          <a:lstStyle/>
          <a:p>
            <a:r>
              <a:rPr lang="es-MX" sz="1700" dirty="0" smtClean="0">
                <a:solidFill>
                  <a:schemeClr val="bg1"/>
                </a:solidFill>
                <a:latin typeface="Helvetica Light"/>
                <a:cs typeface="Helvetica Light"/>
              </a:rPr>
              <a:t>Move towars a Smart, Sustainable urban development model</a:t>
            </a:r>
            <a:r>
              <a:rPr lang="es-MX" sz="1700" b="1" u="sng" dirty="0" smtClean="0">
                <a:solidFill>
                  <a:schemeClr val="bg1"/>
                </a:solidFill>
                <a:latin typeface="Helvetica Light"/>
                <a:cs typeface="Helvetica Light"/>
              </a:rPr>
              <a:t>.</a:t>
            </a:r>
            <a:endParaRPr lang="es-MX" sz="1700" b="1" u="sng" dirty="0">
              <a:solidFill>
                <a:schemeClr val="bg1"/>
              </a:solidFill>
              <a:latin typeface="Helvetica Light"/>
              <a:cs typeface="Helvetica Light"/>
            </a:endParaRPr>
          </a:p>
        </p:txBody>
      </p:sp>
      <p:sp>
        <p:nvSpPr>
          <p:cNvPr id="3" name="Rounded Rectangle 10"/>
          <p:cNvSpPr/>
          <p:nvPr/>
        </p:nvSpPr>
        <p:spPr>
          <a:xfrm>
            <a:off x="422798" y="1159881"/>
            <a:ext cx="3059238" cy="408623"/>
          </a:xfrm>
          <a:prstGeom prst="roundRect">
            <a:avLst/>
          </a:prstGeom>
          <a:solidFill>
            <a:schemeClr val="bg1">
              <a:lumMod val="50000"/>
            </a:schemeClr>
          </a:solidFill>
          <a:ln>
            <a:solidFill>
              <a:schemeClr val="bg1">
                <a:lumMod val="50000"/>
              </a:schemeClr>
            </a:solidFill>
          </a:ln>
        </p:spPr>
        <p:txBody>
          <a:bodyPr wrap="square">
            <a:spAutoFit/>
          </a:bodyPr>
          <a:lstStyle/>
          <a:p>
            <a:pPr marL="176213" indent="-176213" algn="just"/>
            <a:r>
              <a:rPr lang="es-MX" b="1" cap="small" dirty="0" smtClean="0">
                <a:solidFill>
                  <a:schemeClr val="bg1"/>
                </a:solidFill>
                <a:latin typeface="Helvetica Light"/>
                <a:cs typeface="Helvetica Light"/>
              </a:rPr>
              <a:t>Second strategy:</a:t>
            </a:r>
          </a:p>
        </p:txBody>
      </p:sp>
      <p:sp>
        <p:nvSpPr>
          <p:cNvPr id="4" name="Rectangle 5"/>
          <p:cNvSpPr/>
          <p:nvPr/>
        </p:nvSpPr>
        <p:spPr>
          <a:xfrm>
            <a:off x="1115616" y="2420888"/>
            <a:ext cx="7344816" cy="3477875"/>
          </a:xfrm>
          <a:prstGeom prst="rect">
            <a:avLst/>
          </a:prstGeom>
          <a:solidFill>
            <a:schemeClr val="bg1"/>
          </a:solidFill>
          <a:ln w="28575">
            <a:solidFill>
              <a:srgbClr val="FF0000"/>
            </a:solidFill>
          </a:ln>
        </p:spPr>
        <p:txBody>
          <a:bodyPr wrap="square">
            <a:spAutoFit/>
          </a:bodyPr>
          <a:lstStyle/>
          <a:p>
            <a:r>
              <a:rPr lang="es-MX" altLang="es-MX" sz="2000" dirty="0">
                <a:latin typeface="Helvetica Light"/>
                <a:cs typeface="Helvetica Light"/>
              </a:rPr>
              <a:t>The Government will use the housing funding to orientate the country’s urban and territorial development </a:t>
            </a:r>
            <a:endParaRPr lang="es-MX" altLang="es-MX" sz="2000" dirty="0" smtClean="0">
              <a:latin typeface="Helvetica Light"/>
              <a:cs typeface="Helvetica Light"/>
            </a:endParaRPr>
          </a:p>
          <a:p>
            <a:endParaRPr lang="es-MX" altLang="es-MX" sz="2000" dirty="0">
              <a:latin typeface="Helvetica Light"/>
              <a:cs typeface="Helvetica Light"/>
            </a:endParaRPr>
          </a:p>
          <a:p>
            <a:r>
              <a:rPr lang="es-MX" altLang="es-MX" sz="2000" dirty="0">
                <a:latin typeface="Helvetica Light"/>
                <a:cs typeface="Helvetica Light"/>
              </a:rPr>
              <a:t>Public funding will contribute to elevating cities quality of life, promoting urban spaces renewal, redensification, as well as vertical housing and certified developments construction. </a:t>
            </a:r>
            <a:endParaRPr lang="es-MX" altLang="es-MX" sz="2000" dirty="0" smtClean="0">
              <a:latin typeface="Helvetica Light"/>
              <a:cs typeface="Helvetica Light"/>
            </a:endParaRPr>
          </a:p>
          <a:p>
            <a:endParaRPr lang="es-MX" altLang="es-MX" sz="2000" dirty="0">
              <a:latin typeface="Helvetica Light"/>
              <a:cs typeface="Helvetica Light"/>
            </a:endParaRPr>
          </a:p>
          <a:p>
            <a:r>
              <a:rPr lang="es-MX" altLang="es-MX" sz="2000" dirty="0">
                <a:latin typeface="Helvetica Light"/>
                <a:cs typeface="Helvetica Light"/>
              </a:rPr>
              <a:t>“</a:t>
            </a:r>
            <a:r>
              <a:rPr lang="mr-IN" altLang="es-MX" sz="2000" dirty="0">
                <a:latin typeface="Helvetica Light"/>
                <a:cs typeface="Helvetica Light"/>
              </a:rPr>
              <a:t>…</a:t>
            </a:r>
            <a:r>
              <a:rPr lang="es-ES_tradnl" altLang="es-MX" sz="2000" dirty="0">
                <a:latin typeface="Helvetica Light"/>
                <a:cs typeface="Helvetica Light"/>
              </a:rPr>
              <a:t> </a:t>
            </a:r>
            <a:r>
              <a:rPr lang="es-ES_tradnl" altLang="es-MX" sz="2000" dirty="0" err="1">
                <a:latin typeface="Helvetica Light"/>
                <a:cs typeface="Helvetica Light"/>
              </a:rPr>
              <a:t>We</a:t>
            </a:r>
            <a:r>
              <a:rPr lang="es-ES_tradnl" altLang="es-MX" sz="2000" dirty="0">
                <a:latin typeface="Helvetica Light"/>
                <a:cs typeface="Helvetica Light"/>
              </a:rPr>
              <a:t> </a:t>
            </a:r>
            <a:r>
              <a:rPr lang="es-ES_tradnl" altLang="es-MX" sz="2000" dirty="0" err="1">
                <a:latin typeface="Helvetica Light"/>
                <a:cs typeface="Helvetica Light"/>
              </a:rPr>
              <a:t>need</a:t>
            </a:r>
            <a:r>
              <a:rPr lang="es-ES_tradnl" altLang="es-MX" sz="2000" dirty="0">
                <a:latin typeface="Helvetica Light"/>
                <a:cs typeface="Helvetica Light"/>
              </a:rPr>
              <a:t> </a:t>
            </a:r>
            <a:r>
              <a:rPr lang="es-ES_tradnl" altLang="es-MX" sz="2000" dirty="0" err="1">
                <a:latin typeface="Helvetica Light"/>
                <a:cs typeface="Helvetica Light"/>
              </a:rPr>
              <a:t>to</a:t>
            </a:r>
            <a:r>
              <a:rPr lang="es-ES_tradnl" altLang="es-MX" sz="2000" dirty="0">
                <a:latin typeface="Helvetica Light"/>
                <a:cs typeface="Helvetica Light"/>
              </a:rPr>
              <a:t> </a:t>
            </a:r>
            <a:r>
              <a:rPr lang="es-ES_tradnl" altLang="es-MX" sz="2000" dirty="0" err="1">
                <a:latin typeface="Helvetica Light"/>
                <a:cs typeface="Helvetica Light"/>
              </a:rPr>
              <a:t>avoid</a:t>
            </a:r>
            <a:r>
              <a:rPr lang="es-ES_tradnl" altLang="es-MX" sz="2000" dirty="0">
                <a:latin typeface="Helvetica Light"/>
                <a:cs typeface="Helvetica Light"/>
              </a:rPr>
              <a:t> </a:t>
            </a:r>
            <a:r>
              <a:rPr lang="es-ES_tradnl" altLang="es-MX" sz="2000" dirty="0" err="1">
                <a:latin typeface="Helvetica Light"/>
                <a:cs typeface="Helvetica Light"/>
              </a:rPr>
              <a:t>urban</a:t>
            </a:r>
            <a:r>
              <a:rPr lang="es-ES_tradnl" altLang="es-MX" sz="2000" dirty="0">
                <a:latin typeface="Helvetica Light"/>
                <a:cs typeface="Helvetica Light"/>
              </a:rPr>
              <a:t> </a:t>
            </a:r>
            <a:r>
              <a:rPr lang="es-ES_tradnl" altLang="es-MX" sz="2000" dirty="0" err="1">
                <a:latin typeface="Helvetica Light"/>
                <a:cs typeface="Helvetica Light"/>
              </a:rPr>
              <a:t>sprawling</a:t>
            </a:r>
            <a:r>
              <a:rPr lang="es-ES_tradnl" altLang="es-MX" sz="2000" dirty="0">
                <a:latin typeface="Helvetica Light"/>
                <a:cs typeface="Helvetica Light"/>
              </a:rPr>
              <a:t>, </a:t>
            </a:r>
            <a:r>
              <a:rPr lang="es-ES_tradnl" altLang="es-MX" sz="2000" dirty="0" err="1">
                <a:latin typeface="Helvetica Light"/>
                <a:cs typeface="Helvetica Light"/>
              </a:rPr>
              <a:t>wich</a:t>
            </a:r>
            <a:r>
              <a:rPr lang="es-ES_tradnl" altLang="es-MX" sz="2000" dirty="0">
                <a:latin typeface="Helvetica Light"/>
                <a:cs typeface="Helvetica Light"/>
              </a:rPr>
              <a:t> </a:t>
            </a:r>
            <a:r>
              <a:rPr lang="es-ES_tradnl" altLang="es-MX" sz="2000" dirty="0" err="1">
                <a:latin typeface="Helvetica Light"/>
                <a:cs typeface="Helvetica Light"/>
              </a:rPr>
              <a:t>makes</a:t>
            </a:r>
            <a:r>
              <a:rPr lang="es-ES_tradnl" altLang="es-MX" sz="2000" dirty="0">
                <a:latin typeface="Helvetica Light"/>
                <a:cs typeface="Helvetica Light"/>
              </a:rPr>
              <a:t> </a:t>
            </a:r>
            <a:r>
              <a:rPr lang="es-ES_tradnl" altLang="es-MX" sz="2000" dirty="0" err="1">
                <a:latin typeface="Helvetica Light"/>
                <a:cs typeface="Helvetica Light"/>
              </a:rPr>
              <a:t>it</a:t>
            </a:r>
            <a:r>
              <a:rPr lang="es-ES_tradnl" altLang="es-MX" sz="2000" dirty="0">
                <a:latin typeface="Helvetica Light"/>
                <a:cs typeface="Helvetica Light"/>
              </a:rPr>
              <a:t> </a:t>
            </a:r>
            <a:r>
              <a:rPr lang="es-ES_tradnl" altLang="es-MX" sz="2000" dirty="0" err="1" smtClean="0">
                <a:latin typeface="Helvetica Light"/>
                <a:cs typeface="Helvetica Light"/>
              </a:rPr>
              <a:t>unviable</a:t>
            </a:r>
            <a:r>
              <a:rPr lang="es-ES_tradnl" altLang="es-MX" sz="2000" dirty="0" smtClean="0">
                <a:latin typeface="Helvetica Light"/>
                <a:cs typeface="Helvetica Light"/>
              </a:rPr>
              <a:t> and </a:t>
            </a:r>
            <a:r>
              <a:rPr lang="es-ES_tradnl" altLang="es-MX" sz="2000" dirty="0" err="1" smtClean="0">
                <a:latin typeface="Helvetica Light"/>
                <a:cs typeface="Helvetica Light"/>
              </a:rPr>
              <a:t>unsustainable</a:t>
            </a:r>
            <a:r>
              <a:rPr lang="es-ES_tradnl" altLang="es-MX" sz="2000" dirty="0" smtClean="0">
                <a:latin typeface="Helvetica Light"/>
                <a:cs typeface="Helvetica Light"/>
              </a:rPr>
              <a:t> </a:t>
            </a:r>
            <a:r>
              <a:rPr lang="es-ES_tradnl" altLang="es-MX" sz="2000" dirty="0" err="1">
                <a:latin typeface="Helvetica Light"/>
                <a:cs typeface="Helvetica Light"/>
              </a:rPr>
              <a:t>for</a:t>
            </a:r>
            <a:r>
              <a:rPr lang="es-ES_tradnl" altLang="es-MX" sz="2000" dirty="0">
                <a:latin typeface="Helvetica Light"/>
                <a:cs typeface="Helvetica Light"/>
              </a:rPr>
              <a:t> </a:t>
            </a:r>
            <a:r>
              <a:rPr lang="es-ES_tradnl" altLang="es-MX" sz="2000" dirty="0" err="1">
                <a:latin typeface="Helvetica Light"/>
                <a:cs typeface="Helvetica Light"/>
              </a:rPr>
              <a:t>many</a:t>
            </a:r>
            <a:r>
              <a:rPr lang="es-ES_tradnl" altLang="es-MX" sz="2000" dirty="0">
                <a:latin typeface="Helvetica Light"/>
                <a:cs typeface="Helvetica Light"/>
              </a:rPr>
              <a:t> </a:t>
            </a:r>
            <a:r>
              <a:rPr lang="es-ES_tradnl" altLang="es-MX" sz="2000" dirty="0" err="1">
                <a:latin typeface="Helvetica Light"/>
                <a:cs typeface="Helvetica Light"/>
              </a:rPr>
              <a:t>people</a:t>
            </a:r>
            <a:r>
              <a:rPr lang="es-ES_tradnl" altLang="es-MX" sz="2000" dirty="0">
                <a:latin typeface="Helvetica Light"/>
                <a:cs typeface="Helvetica Light"/>
              </a:rPr>
              <a:t>  </a:t>
            </a:r>
            <a:r>
              <a:rPr lang="es-ES_tradnl" altLang="es-MX" sz="2000" dirty="0" err="1">
                <a:latin typeface="Helvetica Light"/>
                <a:cs typeface="Helvetica Light"/>
              </a:rPr>
              <a:t>to</a:t>
            </a:r>
            <a:r>
              <a:rPr lang="es-ES_tradnl" altLang="es-MX" sz="2000" dirty="0">
                <a:latin typeface="Helvetica Light"/>
                <a:cs typeface="Helvetica Light"/>
              </a:rPr>
              <a:t> </a:t>
            </a:r>
            <a:r>
              <a:rPr lang="es-ES_tradnl" altLang="es-MX" sz="2000" dirty="0" err="1">
                <a:latin typeface="Helvetica Light"/>
                <a:cs typeface="Helvetica Light"/>
              </a:rPr>
              <a:t>move</a:t>
            </a:r>
            <a:r>
              <a:rPr lang="es-ES_tradnl" altLang="es-MX" sz="2000" dirty="0">
                <a:latin typeface="Helvetica Light"/>
                <a:cs typeface="Helvetica Light"/>
              </a:rPr>
              <a:t> in and </a:t>
            </a:r>
            <a:r>
              <a:rPr lang="es-ES_tradnl" altLang="es-MX" sz="2000" dirty="0" err="1">
                <a:latin typeface="Helvetica Light"/>
                <a:cs typeface="Helvetica Light"/>
              </a:rPr>
              <a:t>out</a:t>
            </a:r>
            <a:r>
              <a:rPr lang="es-ES_tradnl" altLang="es-MX" sz="2000" dirty="0">
                <a:latin typeface="Helvetica Light"/>
                <a:cs typeface="Helvetica Light"/>
              </a:rPr>
              <a:t> of </a:t>
            </a:r>
            <a:r>
              <a:rPr lang="es-ES_tradnl" altLang="es-MX" sz="2000" dirty="0" err="1">
                <a:latin typeface="Helvetica Light"/>
                <a:cs typeface="Helvetica Light"/>
              </a:rPr>
              <a:t>their</a:t>
            </a:r>
            <a:r>
              <a:rPr lang="es-ES_tradnl" altLang="es-MX" sz="2000" dirty="0">
                <a:latin typeface="Helvetica Light"/>
                <a:cs typeface="Helvetica Light"/>
              </a:rPr>
              <a:t> places of </a:t>
            </a:r>
            <a:r>
              <a:rPr lang="es-ES_tradnl" altLang="es-MX" sz="2000" dirty="0" err="1">
                <a:latin typeface="Helvetica Light"/>
                <a:cs typeface="Helvetica Light"/>
              </a:rPr>
              <a:t>residence</a:t>
            </a:r>
            <a:r>
              <a:rPr lang="es-ES_tradnl" altLang="es-MX" sz="2000" dirty="0">
                <a:latin typeface="Helvetica Light"/>
                <a:cs typeface="Helvetica Light"/>
              </a:rPr>
              <a:t>, </a:t>
            </a:r>
            <a:r>
              <a:rPr lang="es-ES_tradnl" altLang="es-MX" sz="2000" dirty="0" err="1">
                <a:latin typeface="Helvetica Light"/>
                <a:cs typeface="Helvetica Light"/>
              </a:rPr>
              <a:t>adding</a:t>
            </a:r>
            <a:r>
              <a:rPr lang="es-ES_tradnl" altLang="es-MX" sz="2000" dirty="0">
                <a:latin typeface="Helvetica Light"/>
                <a:cs typeface="Helvetica Light"/>
              </a:rPr>
              <a:t> </a:t>
            </a:r>
            <a:r>
              <a:rPr lang="es-ES_tradnl" altLang="es-MX" sz="2000" dirty="0" err="1">
                <a:latin typeface="Helvetica Light"/>
                <a:cs typeface="Helvetica Light"/>
              </a:rPr>
              <a:t>to</a:t>
            </a:r>
            <a:r>
              <a:rPr lang="es-ES_tradnl" altLang="es-MX" sz="2000" dirty="0">
                <a:latin typeface="Helvetica Light"/>
                <a:cs typeface="Helvetica Light"/>
              </a:rPr>
              <a:t> </a:t>
            </a:r>
            <a:r>
              <a:rPr lang="es-ES_tradnl" altLang="es-MX" sz="2000" dirty="0" err="1">
                <a:latin typeface="Helvetica Light"/>
                <a:cs typeface="Helvetica Light"/>
              </a:rPr>
              <a:t>this</a:t>
            </a:r>
            <a:r>
              <a:rPr lang="es-ES_tradnl" altLang="es-MX" sz="2000" dirty="0">
                <a:latin typeface="Helvetica Light"/>
                <a:cs typeface="Helvetica Light"/>
              </a:rPr>
              <a:t> a </a:t>
            </a:r>
            <a:r>
              <a:rPr lang="es-ES_tradnl" altLang="es-MX" sz="2000" dirty="0" err="1">
                <a:latin typeface="Helvetica Light"/>
                <a:cs typeface="Helvetica Light"/>
              </a:rPr>
              <a:t>lack</a:t>
            </a:r>
            <a:r>
              <a:rPr lang="es-ES_tradnl" altLang="es-MX" sz="2000" dirty="0">
                <a:latin typeface="Helvetica Light"/>
                <a:cs typeface="Helvetica Light"/>
              </a:rPr>
              <a:t> of </a:t>
            </a:r>
            <a:r>
              <a:rPr lang="es-ES_tradnl" altLang="es-MX" sz="2000" dirty="0" err="1">
                <a:latin typeface="Helvetica Light"/>
                <a:cs typeface="Helvetica Light"/>
              </a:rPr>
              <a:t>basic</a:t>
            </a:r>
            <a:r>
              <a:rPr lang="es-ES_tradnl" altLang="es-MX" sz="2000" dirty="0">
                <a:latin typeface="Helvetica Light"/>
                <a:cs typeface="Helvetica Light"/>
              </a:rPr>
              <a:t> </a:t>
            </a:r>
            <a:r>
              <a:rPr lang="es-ES_tradnl" altLang="es-MX" sz="2000" dirty="0" err="1">
                <a:latin typeface="Helvetica Light"/>
                <a:cs typeface="Helvetica Light"/>
              </a:rPr>
              <a:t>services</a:t>
            </a:r>
            <a:r>
              <a:rPr lang="es-ES_tradnl" altLang="es-MX" sz="2000" dirty="0">
                <a:latin typeface="Helvetica Light"/>
                <a:cs typeface="Helvetica Light"/>
              </a:rPr>
              <a:t> </a:t>
            </a:r>
            <a:r>
              <a:rPr lang="es-ES_tradnl" altLang="es-MX" sz="2000" dirty="0" err="1">
                <a:latin typeface="Helvetica Light"/>
                <a:cs typeface="Helvetica Light"/>
              </a:rPr>
              <a:t>like</a:t>
            </a:r>
            <a:r>
              <a:rPr lang="es-ES_tradnl" altLang="es-MX" sz="2000" dirty="0">
                <a:latin typeface="Helvetica Light"/>
                <a:cs typeface="Helvetica Light"/>
              </a:rPr>
              <a:t> </a:t>
            </a:r>
            <a:r>
              <a:rPr lang="es-ES_tradnl" altLang="es-MX" sz="2000" dirty="0" err="1">
                <a:latin typeface="Helvetica Light"/>
                <a:cs typeface="Helvetica Light"/>
              </a:rPr>
              <a:t>transport</a:t>
            </a:r>
            <a:r>
              <a:rPr lang="es-ES_tradnl" altLang="es-MX" sz="2000" dirty="0">
                <a:latin typeface="Helvetica Light"/>
                <a:cs typeface="Helvetica Light"/>
              </a:rPr>
              <a:t> </a:t>
            </a:r>
            <a:r>
              <a:rPr lang="es-ES_tradnl" altLang="es-MX" sz="2000" dirty="0" err="1">
                <a:latin typeface="Helvetica Light"/>
                <a:cs typeface="Helvetica Light"/>
              </a:rPr>
              <a:t>or</a:t>
            </a:r>
            <a:r>
              <a:rPr lang="es-ES_tradnl" altLang="es-MX" sz="2000" dirty="0">
                <a:latin typeface="Helvetica Light"/>
                <a:cs typeface="Helvetica Light"/>
              </a:rPr>
              <a:t> </a:t>
            </a:r>
            <a:r>
              <a:rPr lang="es-ES_tradnl" altLang="es-MX" sz="2000" dirty="0" err="1">
                <a:latin typeface="Helvetica Light"/>
                <a:cs typeface="Helvetica Light"/>
              </a:rPr>
              <a:t>security</a:t>
            </a:r>
            <a:r>
              <a:rPr lang="es-ES_tradnl" altLang="es-MX" sz="2000" dirty="0">
                <a:latin typeface="Helvetica Light"/>
                <a:cs typeface="Helvetica Light"/>
              </a:rPr>
              <a:t>. “</a:t>
            </a:r>
            <a:endParaRPr lang="es-MX" altLang="es-MX" sz="2000" dirty="0">
              <a:latin typeface="Helvetica Light"/>
              <a:cs typeface="Helvetica Light"/>
            </a:endParaRPr>
          </a:p>
        </p:txBody>
      </p:sp>
    </p:spTree>
    <p:extLst>
      <p:ext uri="{BB962C8B-B14F-4D97-AF65-F5344CB8AC3E}">
        <p14:creationId xmlns:p14="http://schemas.microsoft.com/office/powerpoint/2010/main" val="2502100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nvSpPr>
        <p:spPr>
          <a:xfrm>
            <a:off x="953119" y="711419"/>
            <a:ext cx="7320363" cy="81975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700" dirty="0" err="1" smtClean="0">
                <a:solidFill>
                  <a:schemeClr val="tx1">
                    <a:lumMod val="50000"/>
                    <a:lumOff val="50000"/>
                  </a:schemeClr>
                </a:solidFill>
                <a:latin typeface="Arial"/>
                <a:cs typeface="Arial"/>
              </a:rPr>
              <a:t>Certified</a:t>
            </a:r>
            <a:r>
              <a:rPr lang="es-ES" sz="2700" dirty="0" smtClean="0">
                <a:solidFill>
                  <a:schemeClr val="tx1">
                    <a:lumMod val="50000"/>
                    <a:lumOff val="50000"/>
                  </a:schemeClr>
                </a:solidFill>
                <a:latin typeface="Arial"/>
                <a:cs typeface="Arial"/>
              </a:rPr>
              <a:t> </a:t>
            </a:r>
            <a:r>
              <a:rPr lang="es-ES" sz="2700" dirty="0" err="1" smtClean="0">
                <a:solidFill>
                  <a:schemeClr val="tx1">
                    <a:lumMod val="50000"/>
                    <a:lumOff val="50000"/>
                  </a:schemeClr>
                </a:solidFill>
                <a:latin typeface="Arial"/>
                <a:cs typeface="Arial"/>
              </a:rPr>
              <a:t>Development</a:t>
            </a:r>
            <a:r>
              <a:rPr lang="es-ES" sz="2700" dirty="0" smtClean="0">
                <a:solidFill>
                  <a:schemeClr val="tx1">
                    <a:lumMod val="50000"/>
                    <a:lumOff val="50000"/>
                  </a:schemeClr>
                </a:solidFill>
                <a:latin typeface="Arial"/>
                <a:cs typeface="Arial"/>
              </a:rPr>
              <a:t> </a:t>
            </a:r>
            <a:r>
              <a:rPr lang="es-ES" sz="2700" dirty="0" err="1" smtClean="0">
                <a:solidFill>
                  <a:schemeClr val="tx1">
                    <a:lumMod val="50000"/>
                    <a:lumOff val="50000"/>
                  </a:schemeClr>
                </a:solidFill>
                <a:latin typeface="Arial"/>
                <a:cs typeface="Arial"/>
              </a:rPr>
              <a:t>types</a:t>
            </a:r>
            <a:r>
              <a:rPr lang="es-ES" sz="2700" dirty="0" smtClean="0">
                <a:solidFill>
                  <a:schemeClr val="tx1">
                    <a:lumMod val="50000"/>
                    <a:lumOff val="50000"/>
                  </a:schemeClr>
                </a:solidFill>
                <a:latin typeface="Arial"/>
                <a:cs typeface="Arial"/>
              </a:rPr>
              <a:t> </a:t>
            </a:r>
            <a:endParaRPr lang="es-ES" sz="2700" dirty="0">
              <a:solidFill>
                <a:schemeClr val="tx1">
                  <a:lumMod val="50000"/>
                  <a:lumOff val="50000"/>
                </a:schemeClr>
              </a:solidFill>
              <a:latin typeface="Arial"/>
              <a:cs typeface="Arial"/>
            </a:endParaRPr>
          </a:p>
        </p:txBody>
      </p:sp>
      <p:sp>
        <p:nvSpPr>
          <p:cNvPr id="3" name="1 Rectángulo"/>
          <p:cNvSpPr/>
          <p:nvPr/>
        </p:nvSpPr>
        <p:spPr>
          <a:xfrm>
            <a:off x="0" y="1531170"/>
            <a:ext cx="9144000" cy="17095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bg1"/>
              </a:solidFill>
            </a:endParaRPr>
          </a:p>
        </p:txBody>
      </p:sp>
      <p:sp>
        <p:nvSpPr>
          <p:cNvPr id="4" name="3 Llamada con línea 1"/>
          <p:cNvSpPr/>
          <p:nvPr/>
        </p:nvSpPr>
        <p:spPr>
          <a:xfrm>
            <a:off x="3092894" y="1862467"/>
            <a:ext cx="3059367" cy="1015663"/>
          </a:xfrm>
          <a:prstGeom prst="borderCallout1">
            <a:avLst>
              <a:gd name="adj1" fmla="val 52083"/>
              <a:gd name="adj2" fmla="val 88"/>
              <a:gd name="adj3" fmla="val 52699"/>
              <a:gd name="adj4" fmla="val -1859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lvl="1" algn="just"/>
            <a:r>
              <a:rPr lang="es-ES" sz="1200" b="1" dirty="0" err="1" smtClean="0">
                <a:solidFill>
                  <a:schemeClr val="tx1"/>
                </a:solidFill>
                <a:latin typeface="Arial" panose="020B0604020202020204" pitchFamily="34" charset="0"/>
                <a:cs typeface="Arial" panose="020B0604020202020204" pitchFamily="34" charset="0"/>
              </a:rPr>
              <a:t>Redensificación</a:t>
            </a:r>
            <a:r>
              <a:rPr lang="es-ES" sz="1200" b="1" dirty="0" smtClean="0">
                <a:solidFill>
                  <a:schemeClr val="tx1"/>
                </a:solidFill>
                <a:latin typeface="Arial" panose="020B0604020202020204" pitchFamily="34" charset="0"/>
                <a:cs typeface="Arial" panose="020B0604020202020204" pitchFamily="34" charset="0"/>
              </a:rPr>
              <a:t> </a:t>
            </a:r>
            <a:r>
              <a:rPr lang="es-ES" sz="1200" dirty="0" smtClean="0">
                <a:solidFill>
                  <a:schemeClr val="tx1"/>
                </a:solidFill>
                <a:latin typeface="Arial" panose="020B0604020202020204" pitchFamily="34" charset="0"/>
                <a:cs typeface="Arial" panose="020B0604020202020204" pitchFamily="34" charset="0"/>
              </a:rPr>
              <a:t>inteligente y </a:t>
            </a:r>
            <a:r>
              <a:rPr lang="es-ES" sz="1200" b="1" dirty="0" smtClean="0">
                <a:solidFill>
                  <a:schemeClr val="tx1"/>
                </a:solidFill>
                <a:latin typeface="Arial" panose="020B0604020202020204" pitchFamily="34" charset="0"/>
                <a:cs typeface="Arial" panose="020B0604020202020204" pitchFamily="34" charset="0"/>
              </a:rPr>
              <a:t>uso de espacios </a:t>
            </a:r>
            <a:r>
              <a:rPr lang="es-ES" sz="1200" b="1" dirty="0" err="1" smtClean="0">
                <a:solidFill>
                  <a:schemeClr val="tx1"/>
                </a:solidFill>
                <a:latin typeface="Arial" panose="020B0604020202020204" pitchFamily="34" charset="0"/>
                <a:cs typeface="Arial" panose="020B0604020202020204" pitchFamily="34" charset="0"/>
              </a:rPr>
              <a:t>intraurbanos</a:t>
            </a:r>
            <a:r>
              <a:rPr lang="es-ES" sz="1200" b="1" dirty="0">
                <a:solidFill>
                  <a:schemeClr val="tx1"/>
                </a:solidFill>
                <a:latin typeface="Arial" panose="020B0604020202020204" pitchFamily="34" charset="0"/>
                <a:cs typeface="Arial" panose="020B0604020202020204" pitchFamily="34" charset="0"/>
              </a:rPr>
              <a:t>.</a:t>
            </a:r>
            <a:r>
              <a:rPr lang="es-ES" sz="1200" b="1" dirty="0" smtClean="0">
                <a:solidFill>
                  <a:schemeClr val="tx1"/>
                </a:solidFill>
                <a:latin typeface="Arial" panose="020B0604020202020204" pitchFamily="34" charset="0"/>
                <a:cs typeface="Arial" panose="020B0604020202020204" pitchFamily="34" charset="0"/>
              </a:rPr>
              <a:t> </a:t>
            </a:r>
            <a:r>
              <a:rPr lang="es-ES" sz="1200" dirty="0" smtClean="0">
                <a:solidFill>
                  <a:schemeClr val="tx1"/>
                </a:solidFill>
                <a:latin typeface="Arial" panose="020B0604020202020204" pitchFamily="34" charset="0"/>
                <a:cs typeface="Arial" panose="020B0604020202020204" pitchFamily="34" charset="0"/>
              </a:rPr>
              <a:t>Todas las ciudades tienen en su interior lotes baldíos o subutilizados  que pueden ser aprovechados.</a:t>
            </a:r>
            <a:endParaRPr lang="es-MX" sz="1200" dirty="0">
              <a:solidFill>
                <a:schemeClr val="tx1"/>
              </a:solidFill>
              <a:latin typeface="Arial" panose="020B0604020202020204" pitchFamily="34" charset="0"/>
              <a:cs typeface="Arial" panose="020B0604020202020204" pitchFamily="34" charset="0"/>
            </a:endParaRPr>
          </a:p>
        </p:txBody>
      </p:sp>
      <p:pic>
        <p:nvPicPr>
          <p:cNvPr id="5" name="Picture 3" descr="C:\00_PLANEACION GOCP\PRESENTACIONES\Información\Persp 001.jpg"/>
          <p:cNvPicPr>
            <a:picLocks noChangeAspect="1" noChangeArrowheads="1"/>
          </p:cNvPicPr>
          <p:nvPr/>
        </p:nvPicPr>
        <p:blipFill>
          <a:blip r:embed="rId3" cstate="print"/>
          <a:srcRect b="5095"/>
          <a:stretch>
            <a:fillRect/>
          </a:stretch>
        </p:blipFill>
        <p:spPr bwMode="auto">
          <a:xfrm>
            <a:off x="6602799" y="1792913"/>
            <a:ext cx="1613847" cy="992883"/>
          </a:xfrm>
          <a:prstGeom prst="rect">
            <a:avLst/>
          </a:prstGeom>
          <a:noFill/>
          <a:ln w="9525">
            <a:noFill/>
            <a:miter lim="800000"/>
            <a:headEnd/>
            <a:tailEnd/>
          </a:ln>
        </p:spPr>
      </p:pic>
      <p:sp>
        <p:nvSpPr>
          <p:cNvPr id="6" name="4 Abrir llave"/>
          <p:cNvSpPr/>
          <p:nvPr/>
        </p:nvSpPr>
        <p:spPr>
          <a:xfrm>
            <a:off x="6343553" y="1747194"/>
            <a:ext cx="195943" cy="1182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7" name="5 CuadroTexto"/>
          <p:cNvSpPr txBox="1"/>
          <p:nvPr/>
        </p:nvSpPr>
        <p:spPr>
          <a:xfrm>
            <a:off x="6588224" y="2785796"/>
            <a:ext cx="1661073" cy="461665"/>
          </a:xfrm>
          <a:prstGeom prst="rect">
            <a:avLst/>
          </a:prstGeom>
          <a:noFill/>
        </p:spPr>
        <p:txBody>
          <a:bodyPr wrap="square" rtlCol="0">
            <a:spAutoFit/>
          </a:bodyPr>
          <a:lstStyle/>
          <a:p>
            <a:pPr algn="ctr"/>
            <a:r>
              <a:rPr lang="es-MX" sz="1200" dirty="0" smtClean="0">
                <a:latin typeface="Arial" panose="020B0604020202020204" pitchFamily="34" charset="0"/>
                <a:cs typeface="Arial" panose="020B0604020202020204" pitchFamily="34" charset="0"/>
              </a:rPr>
              <a:t>Regeneración de la Ciudad de Puebla</a:t>
            </a:r>
            <a:endParaRPr lang="es-MX" sz="1200" dirty="0">
              <a:latin typeface="Arial" panose="020B0604020202020204" pitchFamily="34" charset="0"/>
              <a:cs typeface="Arial" panose="020B0604020202020204" pitchFamily="34" charset="0"/>
            </a:endParaRPr>
          </a:p>
        </p:txBody>
      </p:sp>
      <p:sp>
        <p:nvSpPr>
          <p:cNvPr id="8" name="22 Llamada con línea 1"/>
          <p:cNvSpPr/>
          <p:nvPr/>
        </p:nvSpPr>
        <p:spPr>
          <a:xfrm>
            <a:off x="3115031" y="3253779"/>
            <a:ext cx="3037231" cy="1384995"/>
          </a:xfrm>
          <a:prstGeom prst="borderCallout1">
            <a:avLst>
              <a:gd name="adj1" fmla="val 52083"/>
              <a:gd name="adj2" fmla="val 88"/>
              <a:gd name="adj3" fmla="val 52699"/>
              <a:gd name="adj4" fmla="val -1859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lvl="1" algn="just"/>
            <a:r>
              <a:rPr lang="es-MX" sz="1200" dirty="0">
                <a:solidFill>
                  <a:schemeClr val="tx1"/>
                </a:solidFill>
                <a:latin typeface="Arial" panose="020B0604020202020204" pitchFamily="34" charset="0"/>
                <a:cs typeface="Arial" panose="020B0604020202020204" pitchFamily="34" charset="0"/>
              </a:rPr>
              <a:t>Proyectos </a:t>
            </a:r>
            <a:r>
              <a:rPr lang="es-MX" sz="1200" dirty="0" smtClean="0">
                <a:solidFill>
                  <a:schemeClr val="tx1"/>
                </a:solidFill>
                <a:latin typeface="Arial" panose="020B0604020202020204" pitchFamily="34" charset="0"/>
                <a:cs typeface="Arial" panose="020B0604020202020204" pitchFamily="34" charset="0"/>
              </a:rPr>
              <a:t>que permiten el </a:t>
            </a:r>
            <a:r>
              <a:rPr lang="es-MX" sz="1200" b="1" dirty="0" smtClean="0">
                <a:solidFill>
                  <a:schemeClr val="tx1"/>
                </a:solidFill>
                <a:latin typeface="Arial" panose="020B0604020202020204" pitchFamily="34" charset="0"/>
                <a:cs typeface="Arial" panose="020B0604020202020204" pitchFamily="34" charset="0"/>
              </a:rPr>
              <a:t>ensanche natural de la ciudad,</a:t>
            </a:r>
            <a:r>
              <a:rPr lang="es-MX" sz="1200" dirty="0" smtClean="0">
                <a:solidFill>
                  <a:schemeClr val="tx1"/>
                </a:solidFill>
                <a:latin typeface="Arial" panose="020B0604020202020204" pitchFamily="34" charset="0"/>
                <a:cs typeface="Arial" panose="020B0604020202020204" pitchFamily="34" charset="0"/>
              </a:rPr>
              <a:t> dando continuidad  a la mancha urbana existente.</a:t>
            </a:r>
          </a:p>
          <a:p>
            <a:pPr marL="0" lvl="1" algn="just"/>
            <a:r>
              <a:rPr lang="es-MX" sz="1200" dirty="0" smtClean="0">
                <a:solidFill>
                  <a:schemeClr val="tx1"/>
                </a:solidFill>
                <a:latin typeface="Arial" panose="020B0604020202020204" pitchFamily="34" charset="0"/>
                <a:cs typeface="Arial" panose="020B0604020202020204" pitchFamily="34" charset="0"/>
              </a:rPr>
              <a:t> Se </a:t>
            </a:r>
            <a:r>
              <a:rPr lang="es-MX" sz="1200" b="1" dirty="0" smtClean="0">
                <a:solidFill>
                  <a:schemeClr val="tx1"/>
                </a:solidFill>
                <a:latin typeface="Arial" panose="020B0604020202020204" pitchFamily="34" charset="0"/>
                <a:cs typeface="Arial" panose="020B0604020202020204" pitchFamily="34" charset="0"/>
              </a:rPr>
              <a:t>genera suelo servido </a:t>
            </a:r>
            <a:r>
              <a:rPr lang="es-MX" sz="1200" dirty="0" smtClean="0">
                <a:solidFill>
                  <a:schemeClr val="tx1"/>
                </a:solidFill>
                <a:latin typeface="Arial" panose="020B0604020202020204" pitchFamily="34" charset="0"/>
                <a:cs typeface="Arial" panose="020B0604020202020204" pitchFamily="34" charset="0"/>
              </a:rPr>
              <a:t>aprovechando la cercanía de las infraestructuras y equipamientos y la accesibilidad que la propia zona urbana existente ofrece. </a:t>
            </a:r>
          </a:p>
        </p:txBody>
      </p:sp>
      <p:sp>
        <p:nvSpPr>
          <p:cNvPr id="9" name="23 Llamada con línea 1"/>
          <p:cNvSpPr/>
          <p:nvPr/>
        </p:nvSpPr>
        <p:spPr>
          <a:xfrm>
            <a:off x="3117845" y="4746891"/>
            <a:ext cx="3034417" cy="1384995"/>
          </a:xfrm>
          <a:prstGeom prst="borderCallout1">
            <a:avLst>
              <a:gd name="adj1" fmla="val 52083"/>
              <a:gd name="adj2" fmla="val 88"/>
              <a:gd name="adj3" fmla="val 52699"/>
              <a:gd name="adj4" fmla="val -18597"/>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lvl="1" algn="just"/>
            <a:r>
              <a:rPr lang="es-MX" sz="1200" dirty="0" smtClean="0">
                <a:solidFill>
                  <a:schemeClr val="tx1"/>
                </a:solidFill>
                <a:latin typeface="Arial" panose="020B0604020202020204" pitchFamily="34" charset="0"/>
                <a:cs typeface="Arial" panose="020B0604020202020204" pitchFamily="34" charset="0"/>
              </a:rPr>
              <a:t>Esquema de generación de </a:t>
            </a:r>
            <a:r>
              <a:rPr lang="es-MX" sz="1200" b="1" dirty="0" smtClean="0">
                <a:solidFill>
                  <a:schemeClr val="tx1"/>
                </a:solidFill>
                <a:latin typeface="Arial" panose="020B0604020202020204" pitchFamily="34" charset="0"/>
                <a:cs typeface="Arial" panose="020B0604020202020204" pitchFamily="34" charset="0"/>
              </a:rPr>
              <a:t>nuevos polos  de desarrollo y nuevas comunidades</a:t>
            </a:r>
            <a:r>
              <a:rPr lang="es-MX" sz="1200" dirty="0" smtClean="0">
                <a:solidFill>
                  <a:schemeClr val="tx1"/>
                </a:solidFill>
                <a:latin typeface="Arial" panose="020B0604020202020204" pitchFamily="34" charset="0"/>
                <a:cs typeface="Arial" panose="020B0604020202020204" pitchFamily="34" charset="0"/>
              </a:rPr>
              <a:t>.</a:t>
            </a:r>
            <a:endParaRPr lang="es-MX" sz="1200" dirty="0">
              <a:solidFill>
                <a:schemeClr val="tx1"/>
              </a:solidFill>
              <a:latin typeface="Arial" panose="020B0604020202020204" pitchFamily="34" charset="0"/>
              <a:cs typeface="Arial" panose="020B0604020202020204" pitchFamily="34" charset="0"/>
            </a:endParaRPr>
          </a:p>
          <a:p>
            <a:pPr marL="0" lvl="1" algn="just"/>
            <a:r>
              <a:rPr lang="es-MX" sz="1200" dirty="0" smtClean="0">
                <a:solidFill>
                  <a:schemeClr val="tx1"/>
                </a:solidFill>
                <a:latin typeface="Arial" panose="020B0604020202020204" pitchFamily="34" charset="0"/>
                <a:cs typeface="Arial" panose="020B0604020202020204" pitchFamily="34" charset="0"/>
              </a:rPr>
              <a:t>Proyectos urbanos que  generan  suelo servido </a:t>
            </a:r>
            <a:r>
              <a:rPr lang="es-MX" sz="1200" dirty="0">
                <a:solidFill>
                  <a:schemeClr val="tx1"/>
                </a:solidFill>
                <a:latin typeface="Arial" panose="020B0604020202020204" pitchFamily="34" charset="0"/>
                <a:cs typeface="Arial" panose="020B0604020202020204" pitchFamily="34" charset="0"/>
              </a:rPr>
              <a:t>con </a:t>
            </a:r>
            <a:r>
              <a:rPr lang="es-MX" sz="1200" dirty="0" smtClean="0">
                <a:solidFill>
                  <a:schemeClr val="tx1"/>
                </a:solidFill>
                <a:latin typeface="Arial" panose="020B0604020202020204" pitchFamily="34" charset="0"/>
                <a:cs typeface="Arial" panose="020B0604020202020204" pitchFamily="34" charset="0"/>
              </a:rPr>
              <a:t>infraestructura, equipamientos, usos de suelo mixtos</a:t>
            </a:r>
            <a:r>
              <a:rPr lang="es-MX" sz="1200" dirty="0">
                <a:solidFill>
                  <a:schemeClr val="tx1"/>
                </a:solidFill>
                <a:latin typeface="Arial" panose="020B0604020202020204" pitchFamily="34" charset="0"/>
                <a:cs typeface="Arial" panose="020B0604020202020204" pitchFamily="34" charset="0"/>
              </a:rPr>
              <a:t> </a:t>
            </a:r>
            <a:r>
              <a:rPr lang="es-MX" sz="1200" dirty="0" smtClean="0">
                <a:solidFill>
                  <a:schemeClr val="tx1"/>
                </a:solidFill>
                <a:latin typeface="Arial" panose="020B0604020202020204" pitchFamily="34" charset="0"/>
                <a:cs typeface="Arial" panose="020B0604020202020204" pitchFamily="34" charset="0"/>
              </a:rPr>
              <a:t>y fuentes de empleo.</a:t>
            </a:r>
          </a:p>
        </p:txBody>
      </p:sp>
      <p:sp>
        <p:nvSpPr>
          <p:cNvPr id="10" name="24 Abrir llave"/>
          <p:cNvSpPr/>
          <p:nvPr/>
        </p:nvSpPr>
        <p:spPr>
          <a:xfrm>
            <a:off x="6384647" y="4839224"/>
            <a:ext cx="195943" cy="1182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pic>
        <p:nvPicPr>
          <p:cNvPr id="11" name="Picture 7" descr="UABC 4"/>
          <p:cNvPicPr>
            <a:picLocks noChangeAspect="1" noChangeArrowheads="1"/>
          </p:cNvPicPr>
          <p:nvPr/>
        </p:nvPicPr>
        <p:blipFill>
          <a:blip r:embed="rId4" cstate="print"/>
          <a:srcRect/>
          <a:stretch>
            <a:fillRect/>
          </a:stretch>
        </p:blipFill>
        <p:spPr bwMode="auto">
          <a:xfrm>
            <a:off x="6678562" y="4846099"/>
            <a:ext cx="1538084" cy="979882"/>
          </a:xfrm>
          <a:prstGeom prst="rect">
            <a:avLst/>
          </a:prstGeom>
          <a:noFill/>
          <a:ln w="9525">
            <a:noFill/>
            <a:miter lim="800000"/>
            <a:headEnd/>
            <a:tailEnd/>
          </a:ln>
        </p:spPr>
      </p:pic>
      <p:sp>
        <p:nvSpPr>
          <p:cNvPr id="12" name="27 CuadroTexto"/>
          <p:cNvSpPr txBox="1"/>
          <p:nvPr/>
        </p:nvSpPr>
        <p:spPr>
          <a:xfrm>
            <a:off x="6620737" y="5816297"/>
            <a:ext cx="1595909" cy="276999"/>
          </a:xfrm>
          <a:prstGeom prst="rect">
            <a:avLst/>
          </a:prstGeom>
          <a:noFill/>
        </p:spPr>
        <p:txBody>
          <a:bodyPr wrap="square" rtlCol="0">
            <a:spAutoFit/>
          </a:bodyPr>
          <a:lstStyle>
            <a:defPPr>
              <a:defRPr lang="es-ES"/>
            </a:defPPr>
            <a:lvl1pPr>
              <a:defRPr sz="1200"/>
            </a:lvl1pPr>
          </a:lstStyle>
          <a:p>
            <a:pPr algn="ctr"/>
            <a:r>
              <a:rPr lang="es-MX" dirty="0">
                <a:latin typeface="Arial" panose="020B0604020202020204" pitchFamily="34" charset="0"/>
                <a:cs typeface="Arial" panose="020B0604020202020204" pitchFamily="34" charset="0"/>
              </a:rPr>
              <a:t>Valle de San Pedro</a:t>
            </a:r>
          </a:p>
        </p:txBody>
      </p:sp>
      <p:sp>
        <p:nvSpPr>
          <p:cNvPr id="13" name="29 Abrir llave"/>
          <p:cNvSpPr/>
          <p:nvPr/>
        </p:nvSpPr>
        <p:spPr>
          <a:xfrm>
            <a:off x="6341104" y="3327056"/>
            <a:ext cx="195943" cy="118206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4" name="30 CuadroTexto"/>
          <p:cNvSpPr txBox="1"/>
          <p:nvPr/>
        </p:nvSpPr>
        <p:spPr>
          <a:xfrm>
            <a:off x="6876256" y="4381623"/>
            <a:ext cx="1595910" cy="276999"/>
          </a:xfrm>
          <a:prstGeom prst="rect">
            <a:avLst/>
          </a:prstGeom>
          <a:noFill/>
        </p:spPr>
        <p:txBody>
          <a:bodyPr wrap="square" rtlCol="0">
            <a:spAutoFit/>
          </a:bodyPr>
          <a:lstStyle>
            <a:defPPr>
              <a:defRPr lang="es-ES"/>
            </a:defPPr>
            <a:lvl1pPr>
              <a:defRPr sz="1200"/>
            </a:lvl1pPr>
          </a:lstStyle>
          <a:p>
            <a:r>
              <a:rPr lang="es-MX" dirty="0" smtClean="0">
                <a:latin typeface="Arial" panose="020B0604020202020204" pitchFamily="34" charset="0"/>
                <a:cs typeface="Arial" panose="020B0604020202020204" pitchFamily="34" charset="0"/>
              </a:rPr>
              <a:t>Las </a:t>
            </a:r>
            <a:r>
              <a:rPr lang="es-MX" dirty="0" err="1" smtClean="0">
                <a:latin typeface="Arial" panose="020B0604020202020204" pitchFamily="34" charset="0"/>
                <a:cs typeface="Arial" panose="020B0604020202020204" pitchFamily="34" charset="0"/>
              </a:rPr>
              <a:t>Misiónes</a:t>
            </a:r>
            <a:endParaRPr lang="es-MX" dirty="0">
              <a:latin typeface="Arial" panose="020B0604020202020204" pitchFamily="34" charset="0"/>
              <a:cs typeface="Arial" panose="020B0604020202020204" pitchFamily="34" charset="0"/>
            </a:endParaRPr>
          </a:p>
        </p:txBody>
      </p:sp>
      <p:sp>
        <p:nvSpPr>
          <p:cNvPr id="15" name="34 Rectángulo redondeado"/>
          <p:cNvSpPr/>
          <p:nvPr/>
        </p:nvSpPr>
        <p:spPr>
          <a:xfrm>
            <a:off x="194122" y="2210156"/>
            <a:ext cx="432043" cy="488609"/>
          </a:xfrm>
          <a:prstGeom prst="roundRect">
            <a:avLst/>
          </a:prstGeom>
          <a:solidFill>
            <a:srgbClr val="C00000"/>
          </a:solidFill>
          <a:ln>
            <a:noFill/>
          </a:ln>
          <a:effectLst>
            <a:outerShdw blurRad="139700" dist="177800" dir="2760000" sx="110000" sy="110000" algn="tl" rotWithShape="0">
              <a:prstClr val="black">
                <a:alpha val="7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es-MX"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35 Rectángulo redondeado"/>
          <p:cNvSpPr/>
          <p:nvPr/>
        </p:nvSpPr>
        <p:spPr>
          <a:xfrm>
            <a:off x="167617" y="3762498"/>
            <a:ext cx="432043" cy="488609"/>
          </a:xfrm>
          <a:prstGeom prst="roundRect">
            <a:avLst/>
          </a:prstGeom>
          <a:solidFill>
            <a:srgbClr val="C00000"/>
          </a:solidFill>
          <a:ln>
            <a:noFill/>
          </a:ln>
          <a:effectLst>
            <a:outerShdw blurRad="139700" dist="177800" dir="2760000" sx="110000" sy="110000" algn="tl" rotWithShape="0">
              <a:prstClr val="black">
                <a:alpha val="7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sp>
        <p:nvSpPr>
          <p:cNvPr id="17" name="36 Rectángulo redondeado"/>
          <p:cNvSpPr/>
          <p:nvPr/>
        </p:nvSpPr>
        <p:spPr>
          <a:xfrm>
            <a:off x="167617" y="5176698"/>
            <a:ext cx="432043" cy="488609"/>
          </a:xfrm>
          <a:prstGeom prst="roundRect">
            <a:avLst/>
          </a:prstGeom>
          <a:solidFill>
            <a:srgbClr val="C00000"/>
          </a:solidFill>
          <a:ln>
            <a:noFill/>
          </a:ln>
          <a:effectLst>
            <a:outerShdw blurRad="139700" dist="177800" dir="2760000" sx="110000" sy="110000" algn="tl" rotWithShape="0">
              <a:prstClr val="black">
                <a:alpha val="7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sp>
        <p:nvSpPr>
          <p:cNvPr id="18" name="17 Rectángulo redondeado"/>
          <p:cNvSpPr/>
          <p:nvPr/>
        </p:nvSpPr>
        <p:spPr>
          <a:xfrm>
            <a:off x="757339" y="1916157"/>
            <a:ext cx="1926771" cy="977219"/>
          </a:xfrm>
          <a:prstGeom prst="roundRect">
            <a:avLst/>
          </a:prstGeom>
          <a:solidFill>
            <a:srgbClr val="00B050"/>
          </a:solidFill>
          <a:ln>
            <a:noFill/>
          </a:ln>
          <a:effectLst>
            <a:outerShdw blurRad="139700" dist="177800" dir="2760000" sx="110000" sy="110000" algn="tl" rotWithShape="0">
              <a:prstClr val="black">
                <a:alpha val="7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INTRAURBAN</a:t>
            </a:r>
            <a:endParaRPr lang="es-MX"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16 Rectángulo redondeado"/>
          <p:cNvSpPr/>
          <p:nvPr/>
        </p:nvSpPr>
        <p:spPr>
          <a:xfrm>
            <a:off x="751562" y="3457668"/>
            <a:ext cx="1926771" cy="977219"/>
          </a:xfrm>
          <a:prstGeom prst="roundRect">
            <a:avLst/>
          </a:prstGeom>
          <a:solidFill>
            <a:srgbClr val="00B050"/>
          </a:solidFill>
          <a:ln>
            <a:noFill/>
          </a:ln>
          <a:effectLst>
            <a:outerShdw blurRad="139700" dist="177800" dir="2760000" sx="110000" sy="110000" algn="tl" rotWithShape="0">
              <a:prstClr val="black">
                <a:alpha val="7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PERI - URBAN</a:t>
            </a:r>
            <a:endParaRPr lang="es-MX"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2 Rectángulo redondeado"/>
          <p:cNvSpPr/>
          <p:nvPr/>
        </p:nvSpPr>
        <p:spPr>
          <a:xfrm>
            <a:off x="727523" y="4950780"/>
            <a:ext cx="1926771" cy="977219"/>
          </a:xfrm>
          <a:prstGeom prst="roundRect">
            <a:avLst/>
          </a:prstGeom>
          <a:solidFill>
            <a:srgbClr val="00B050"/>
          </a:solidFill>
          <a:ln>
            <a:noFill/>
          </a:ln>
          <a:effectLst>
            <a:outerShdw blurRad="139700" dist="177800" dir="2760000" sx="110000" sy="110000" algn="tl" rotWithShape="0">
              <a:prstClr val="black">
                <a:alpha val="78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DEVELOPMENT POLES</a:t>
            </a:r>
            <a:endParaRPr lang="es-MX" sz="16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0736" y="3310667"/>
            <a:ext cx="1595910" cy="1063940"/>
          </a:xfrm>
          <a:prstGeom prst="rect">
            <a:avLst/>
          </a:prstGeom>
        </p:spPr>
      </p:pic>
    </p:spTree>
    <p:extLst>
      <p:ext uri="{BB962C8B-B14F-4D97-AF65-F5344CB8AC3E}">
        <p14:creationId xmlns:p14="http://schemas.microsoft.com/office/powerpoint/2010/main" val="2935032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p:cNvSpPr/>
          <p:nvPr/>
        </p:nvSpPr>
        <p:spPr>
          <a:xfrm>
            <a:off x="167902" y="1372623"/>
            <a:ext cx="3900042" cy="256177"/>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LAS MISIONES</a:t>
            </a:r>
            <a:endParaRPr lang="es-MX" dirty="0"/>
          </a:p>
        </p:txBody>
      </p:sp>
      <p:sp>
        <p:nvSpPr>
          <p:cNvPr id="3" name="14 Rectángulo"/>
          <p:cNvSpPr/>
          <p:nvPr/>
        </p:nvSpPr>
        <p:spPr>
          <a:xfrm>
            <a:off x="23133" y="1715877"/>
            <a:ext cx="4248472" cy="2123658"/>
          </a:xfrm>
          <a:prstGeom prst="rect">
            <a:avLst/>
          </a:prstGeom>
          <a:solidFill>
            <a:schemeClr val="bg1"/>
          </a:solidFill>
        </p:spPr>
        <p:txBody>
          <a:bodyPr wrap="square">
            <a:spAutoFit/>
          </a:bodyPr>
          <a:lstStyle/>
          <a:p>
            <a:pPr marL="271463" lvl="1" indent="-184150" eaLnBrk="0" hangingPunct="0">
              <a:buClr>
                <a:srgbClr val="C00000"/>
              </a:buClr>
              <a:buFont typeface="Courier New" panose="02070309020205020404" pitchFamily="49" charset="0"/>
              <a:buChar char="o"/>
            </a:pPr>
            <a:r>
              <a:rPr lang="es-ES" sz="1200" dirty="0" smtClean="0">
                <a:latin typeface="Arial" panose="020B0604020202020204" pitchFamily="34" charset="0"/>
                <a:cs typeface="Arial" panose="020B0604020202020204" pitchFamily="34" charset="0"/>
              </a:rPr>
              <a:t>PROJECT TYPE </a:t>
            </a:r>
            <a:endParaRPr lang="es-ES" sz="1200" dirty="0">
              <a:latin typeface="Arial" panose="020B0604020202020204" pitchFamily="34" charset="0"/>
              <a:cs typeface="Arial" panose="020B0604020202020204" pitchFamily="34" charset="0"/>
            </a:endParaRPr>
          </a:p>
          <a:p>
            <a:pPr marL="530225" lvl="1" indent="-171450" eaLnBrk="0" hangingPunct="0">
              <a:buClr>
                <a:srgbClr val="C00000"/>
              </a:buClr>
              <a:buFont typeface="Courier New" panose="02070309020205020404" pitchFamily="49" charset="0"/>
              <a:buChar char="o"/>
            </a:pPr>
            <a:r>
              <a:rPr lang="es-ES" sz="1200" b="1" dirty="0" smtClean="0">
                <a:latin typeface="Arial" panose="020B0604020202020204" pitchFamily="34" charset="0"/>
                <a:cs typeface="Arial" panose="020B0604020202020204" pitchFamily="34" charset="0"/>
              </a:rPr>
              <a:t>Ensanche </a:t>
            </a:r>
            <a:r>
              <a:rPr lang="es-ES" sz="1200" b="1" dirty="0">
                <a:latin typeface="Arial" panose="020B0604020202020204" pitchFamily="34" charset="0"/>
                <a:cs typeface="Arial" panose="020B0604020202020204" pitchFamily="34" charset="0"/>
              </a:rPr>
              <a:t>de Ciudad</a:t>
            </a:r>
            <a:r>
              <a:rPr lang="es-ES" sz="1200" dirty="0" smtClean="0">
                <a:latin typeface="Arial" panose="020B0604020202020204" pitchFamily="34" charset="0"/>
                <a:cs typeface="Arial" panose="020B0604020202020204" pitchFamily="34" charset="0"/>
              </a:rPr>
              <a:t>.</a:t>
            </a:r>
          </a:p>
          <a:p>
            <a:pPr marL="271463" lvl="1" indent="-184150" eaLnBrk="0" hangingPunct="0">
              <a:buClr>
                <a:srgbClr val="C00000"/>
              </a:buClr>
              <a:buFont typeface="Courier New" panose="02070309020205020404" pitchFamily="49" charset="0"/>
              <a:buChar char="o"/>
            </a:pPr>
            <a:r>
              <a:rPr lang="es-ES" sz="1200" dirty="0" smtClean="0">
                <a:latin typeface="Arial" panose="020B0604020202020204" pitchFamily="34" charset="0"/>
                <a:cs typeface="Arial" panose="020B0604020202020204" pitchFamily="34" charset="0"/>
              </a:rPr>
              <a:t>SPONSOR</a:t>
            </a:r>
            <a:endParaRPr lang="es-ES" sz="1200" dirty="0">
              <a:latin typeface="Arial" panose="020B0604020202020204" pitchFamily="34" charset="0"/>
              <a:cs typeface="Arial" panose="020B0604020202020204" pitchFamily="34" charset="0"/>
            </a:endParaRPr>
          </a:p>
          <a:p>
            <a:pPr marL="530225" lvl="1" indent="-171450" eaLnBrk="0" hangingPunct="0">
              <a:buClr>
                <a:srgbClr val="C00000"/>
              </a:buClr>
              <a:buFont typeface="Courier New" panose="02070309020205020404" pitchFamily="49" charset="0"/>
              <a:buChar char="o"/>
            </a:pPr>
            <a:r>
              <a:rPr lang="es-ES" sz="1200" b="1" dirty="0" smtClean="0">
                <a:latin typeface="Arial" panose="020B0604020202020204" pitchFamily="34" charset="0"/>
                <a:cs typeface="Arial" panose="020B0604020202020204" pitchFamily="34" charset="0"/>
              </a:rPr>
              <a:t>LANDER</a:t>
            </a:r>
            <a:endParaRPr lang="es-ES" sz="1200" dirty="0">
              <a:latin typeface="Arial" panose="020B0604020202020204" pitchFamily="34" charset="0"/>
              <a:cs typeface="Arial" panose="020B0604020202020204" pitchFamily="34" charset="0"/>
            </a:endParaRPr>
          </a:p>
          <a:p>
            <a:pPr marL="271463" lvl="1" indent="-184150" eaLnBrk="0" hangingPunct="0">
              <a:buClr>
                <a:srgbClr val="C00000"/>
              </a:buClr>
              <a:buFont typeface="Courier New" panose="02070309020205020404" pitchFamily="49" charset="0"/>
              <a:buChar char="o"/>
            </a:pPr>
            <a:r>
              <a:rPr lang="es-ES" sz="1200" dirty="0" smtClean="0">
                <a:latin typeface="Arial" panose="020B0604020202020204" pitchFamily="34" charset="0"/>
                <a:cs typeface="Arial" panose="020B0604020202020204" pitchFamily="34" charset="0"/>
              </a:rPr>
              <a:t>LOCATION</a:t>
            </a:r>
            <a:endParaRPr lang="es-ES" sz="1200" dirty="0">
              <a:latin typeface="Arial" panose="020B0604020202020204" pitchFamily="34" charset="0"/>
              <a:cs typeface="Arial" panose="020B0604020202020204" pitchFamily="34" charset="0"/>
            </a:endParaRPr>
          </a:p>
          <a:p>
            <a:pPr marL="530225" lvl="1" indent="-171450" eaLnBrk="0" hangingPunct="0">
              <a:buClr>
                <a:srgbClr val="C00000"/>
              </a:buClr>
              <a:buFont typeface="Courier New" panose="02070309020205020404" pitchFamily="49" charset="0"/>
              <a:buChar char="o"/>
            </a:pPr>
            <a:r>
              <a:rPr lang="es-ES" sz="1200" b="1" dirty="0" smtClean="0">
                <a:latin typeface="Arial" panose="020B0604020202020204" pitchFamily="34" charset="0"/>
                <a:cs typeface="Arial" panose="020B0604020202020204" pitchFamily="34" charset="0"/>
              </a:rPr>
              <a:t>Ciudad Obregón, </a:t>
            </a:r>
            <a:r>
              <a:rPr lang="es-ES" sz="1200" b="1" dirty="0" err="1" smtClean="0">
                <a:latin typeface="Arial" panose="020B0604020202020204" pitchFamily="34" charset="0"/>
                <a:cs typeface="Arial" panose="020B0604020202020204" pitchFamily="34" charset="0"/>
              </a:rPr>
              <a:t>Cajeme</a:t>
            </a:r>
            <a:r>
              <a:rPr lang="es-ES" sz="1200" b="1" dirty="0">
                <a:latin typeface="Arial" panose="020B0604020202020204" pitchFamily="34" charset="0"/>
                <a:cs typeface="Arial" panose="020B0604020202020204" pitchFamily="34" charset="0"/>
              </a:rPr>
              <a:t>, Son.</a:t>
            </a:r>
          </a:p>
          <a:p>
            <a:pPr marL="271463" lvl="1" indent="-184150" eaLnBrk="0" hangingPunct="0">
              <a:buClr>
                <a:srgbClr val="C00000"/>
              </a:buClr>
              <a:buFont typeface="Courier New" panose="02070309020205020404" pitchFamily="49" charset="0"/>
              <a:buChar char="o"/>
            </a:pPr>
            <a:r>
              <a:rPr lang="es-ES" sz="1200" dirty="0" smtClean="0">
                <a:latin typeface="Arial" panose="020B0604020202020204" pitchFamily="34" charset="0"/>
                <a:cs typeface="Arial" panose="020B0604020202020204" pitchFamily="34" charset="0"/>
              </a:rPr>
              <a:t>PROJECT AREA </a:t>
            </a:r>
            <a:endParaRPr lang="es-ES" sz="1200" dirty="0">
              <a:latin typeface="Arial" panose="020B0604020202020204" pitchFamily="34" charset="0"/>
              <a:cs typeface="Arial" panose="020B0604020202020204" pitchFamily="34" charset="0"/>
            </a:endParaRPr>
          </a:p>
          <a:p>
            <a:pPr marL="530225" lvl="1" indent="-171450" eaLnBrk="0" hangingPunct="0">
              <a:buClr>
                <a:srgbClr val="C00000"/>
              </a:buClr>
              <a:buFont typeface="Courier New" panose="02070309020205020404" pitchFamily="49" charset="0"/>
              <a:buChar char="o"/>
            </a:pPr>
            <a:r>
              <a:rPr lang="es-ES" sz="1200" b="1" dirty="0">
                <a:latin typeface="Arial" panose="020B0604020202020204" pitchFamily="34" charset="0"/>
                <a:cs typeface="Arial" panose="020B0604020202020204" pitchFamily="34" charset="0"/>
              </a:rPr>
              <a:t>102 ha</a:t>
            </a:r>
            <a:r>
              <a:rPr lang="es-ES" sz="1200" dirty="0">
                <a:latin typeface="Arial" panose="020B0604020202020204" pitchFamily="34" charset="0"/>
                <a:cs typeface="Arial" panose="020B0604020202020204" pitchFamily="34" charset="0"/>
              </a:rPr>
              <a:t>.</a:t>
            </a:r>
          </a:p>
          <a:p>
            <a:pPr marL="271463" lvl="1" indent="-184150" eaLnBrk="0" hangingPunct="0">
              <a:buClr>
                <a:srgbClr val="C00000"/>
              </a:buClr>
              <a:buFont typeface="Courier New" panose="02070309020205020404" pitchFamily="49" charset="0"/>
              <a:buChar char="o"/>
            </a:pPr>
            <a:r>
              <a:rPr lang="es-ES" sz="1200" dirty="0" smtClean="0">
                <a:latin typeface="Arial" panose="020B0604020202020204" pitchFamily="34" charset="0"/>
                <a:cs typeface="Arial" panose="020B0604020202020204" pitchFamily="34" charset="0"/>
              </a:rPr>
              <a:t>DEVELOPED HOUSES </a:t>
            </a:r>
            <a:endParaRPr lang="es-ES" sz="1200" dirty="0">
              <a:latin typeface="Arial" panose="020B0604020202020204" pitchFamily="34" charset="0"/>
              <a:cs typeface="Arial" panose="020B0604020202020204" pitchFamily="34" charset="0"/>
            </a:endParaRPr>
          </a:p>
          <a:p>
            <a:pPr marL="530225" lvl="1" indent="-171450" eaLnBrk="0" hangingPunct="0">
              <a:buClr>
                <a:srgbClr val="C00000"/>
              </a:buClr>
              <a:buFont typeface="Courier New" panose="02070309020205020404" pitchFamily="49" charset="0"/>
              <a:buChar char="o"/>
            </a:pPr>
            <a:r>
              <a:rPr lang="es-ES" sz="1200" b="1" dirty="0" smtClean="0">
                <a:latin typeface="Arial" panose="020B0604020202020204" pitchFamily="34" charset="0"/>
                <a:cs typeface="Arial" panose="020B0604020202020204" pitchFamily="34" charset="0"/>
              </a:rPr>
              <a:t>5,100 viviendas</a:t>
            </a:r>
            <a:r>
              <a:rPr lang="es-ES" sz="1200" b="1" dirty="0">
                <a:latin typeface="Arial" panose="020B0604020202020204" pitchFamily="34" charset="0"/>
                <a:cs typeface="Arial" panose="020B0604020202020204" pitchFamily="34" charset="0"/>
              </a:rPr>
              <a:t>.</a:t>
            </a:r>
          </a:p>
          <a:p>
            <a:pPr marL="530225" lvl="1" indent="-171450" eaLnBrk="0" hangingPunct="0">
              <a:buClr>
                <a:srgbClr val="C00000"/>
              </a:buClr>
              <a:buFont typeface="Courier New" panose="02070309020205020404" pitchFamily="49" charset="0"/>
              <a:buChar char="o"/>
            </a:pPr>
            <a:r>
              <a:rPr lang="es-ES" sz="1200" b="1" dirty="0">
                <a:latin typeface="Arial" panose="020B0604020202020204" pitchFamily="34" charset="0"/>
                <a:cs typeface="Arial" panose="020B0604020202020204" pitchFamily="34" charset="0"/>
              </a:rPr>
              <a:t>20,400 Habitantes</a:t>
            </a:r>
            <a:r>
              <a:rPr lang="es-ES" sz="1200" b="1" dirty="0" smtClean="0">
                <a:latin typeface="Arial" panose="020B0604020202020204" pitchFamily="34" charset="0"/>
                <a:cs typeface="Arial" panose="020B0604020202020204" pitchFamily="34" charset="0"/>
              </a:rPr>
              <a:t>.</a:t>
            </a:r>
            <a:endParaRPr lang="es-MX" sz="1200" b="1"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b="5301"/>
          <a:stretch/>
        </p:blipFill>
        <p:spPr>
          <a:xfrm>
            <a:off x="4860031" y="3638258"/>
            <a:ext cx="4116819" cy="2599054"/>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t="11612" r="13012" b="7355"/>
          <a:stretch/>
        </p:blipFill>
        <p:spPr>
          <a:xfrm>
            <a:off x="4860032" y="1500712"/>
            <a:ext cx="4116818" cy="2555896"/>
          </a:xfrm>
          <a:prstGeom prst="rect">
            <a:avLst/>
          </a:prstGeom>
        </p:spPr>
      </p:pic>
      <p:pic>
        <p:nvPicPr>
          <p:cNvPr id="6" name="Imagen 1" descr="PPObrAreaEstudio.jpg"/>
          <p:cNvPicPr>
            <a:picLocks noChangeAspect="1" noChangeArrowheads="1"/>
          </p:cNvPicPr>
          <p:nvPr/>
        </p:nvPicPr>
        <p:blipFill rotWithShape="1">
          <a:blip r:embed="rId5">
            <a:extLst>
              <a:ext uri="{28A0092B-C50C-407E-A947-70E740481C1C}">
                <a14:useLocalDpi xmlns:a14="http://schemas.microsoft.com/office/drawing/2010/main" val="0"/>
              </a:ext>
            </a:extLst>
          </a:blip>
          <a:srcRect l="5730" t="31540" r="36887" b="17517"/>
          <a:stretch/>
        </p:blipFill>
        <p:spPr bwMode="auto">
          <a:xfrm>
            <a:off x="672851" y="3789346"/>
            <a:ext cx="2314973" cy="266399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Freeform 4"/>
          <p:cNvSpPr>
            <a:spLocks/>
          </p:cNvSpPr>
          <p:nvPr/>
        </p:nvSpPr>
        <p:spPr bwMode="auto">
          <a:xfrm>
            <a:off x="672852" y="4659297"/>
            <a:ext cx="2314972" cy="1458868"/>
          </a:xfrm>
          <a:custGeom>
            <a:avLst/>
            <a:gdLst>
              <a:gd name="T0" fmla="*/ 1137 w 2501"/>
              <a:gd name="T1" fmla="*/ 0 h 1670"/>
              <a:gd name="T2" fmla="*/ 0 w 2501"/>
              <a:gd name="T3" fmla="*/ 0 h 1670"/>
              <a:gd name="T4" fmla="*/ 0 w 2501"/>
              <a:gd name="T5" fmla="*/ 1670 h 1670"/>
              <a:gd name="T6" fmla="*/ 2501 w 2501"/>
              <a:gd name="T7" fmla="*/ 1670 h 1670"/>
              <a:gd name="T8" fmla="*/ 2501 w 2501"/>
              <a:gd name="T9" fmla="*/ 1388 h 1670"/>
              <a:gd name="T10" fmla="*/ 2141 w 2501"/>
              <a:gd name="T11" fmla="*/ 1388 h 1670"/>
              <a:gd name="T12" fmla="*/ 2141 w 2501"/>
              <a:gd name="T13" fmla="*/ 990 h 1670"/>
              <a:gd name="T14" fmla="*/ 1894 w 2501"/>
              <a:gd name="T15" fmla="*/ 1008 h 1670"/>
              <a:gd name="T16" fmla="*/ 1894 w 2501"/>
              <a:gd name="T17" fmla="*/ 648 h 1670"/>
              <a:gd name="T18" fmla="*/ 1287 w 2501"/>
              <a:gd name="T19" fmla="*/ 648 h 1670"/>
              <a:gd name="T20" fmla="*/ 1287 w 2501"/>
              <a:gd name="T21" fmla="*/ 0 h 1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01" h="1670">
                <a:moveTo>
                  <a:pt x="1137" y="0"/>
                </a:moveTo>
                <a:lnTo>
                  <a:pt x="0" y="0"/>
                </a:lnTo>
                <a:lnTo>
                  <a:pt x="0" y="1670"/>
                </a:lnTo>
                <a:lnTo>
                  <a:pt x="2501" y="1670"/>
                </a:lnTo>
                <a:lnTo>
                  <a:pt x="2501" y="1388"/>
                </a:lnTo>
                <a:lnTo>
                  <a:pt x="2141" y="1388"/>
                </a:lnTo>
                <a:lnTo>
                  <a:pt x="2141" y="990"/>
                </a:lnTo>
                <a:lnTo>
                  <a:pt x="1894" y="1008"/>
                </a:lnTo>
                <a:lnTo>
                  <a:pt x="1894" y="648"/>
                </a:lnTo>
                <a:lnTo>
                  <a:pt x="1287" y="648"/>
                </a:lnTo>
                <a:lnTo>
                  <a:pt x="1287" y="0"/>
                </a:lnTo>
              </a:path>
            </a:pathLst>
          </a:custGeom>
          <a:solidFill>
            <a:srgbClr val="FFFF00">
              <a:alpha val="37000"/>
            </a:srgbClr>
          </a:solidFill>
          <a:ln w="9525">
            <a:solidFill>
              <a:srgbClr val="FFC000"/>
            </a:solidFill>
            <a:round/>
            <a:headEnd/>
            <a:tailEnd/>
          </a:ln>
        </p:spPr>
        <p:txBody>
          <a:bodyPr vert="horz" wrap="square" lIns="91440" tIns="45720" rIns="91440" bIns="45720" numCol="1" anchor="t" anchorCtr="0" compatLnSpc="1">
            <a:prstTxWarp prst="textNoShape">
              <a:avLst/>
            </a:prstTxWarp>
          </a:bodyPr>
          <a:lstStyle/>
          <a:p>
            <a:endParaRPr lang="es-MX"/>
          </a:p>
        </p:txBody>
      </p:sp>
      <p:sp>
        <p:nvSpPr>
          <p:cNvPr id="8" name="AutoShape 5"/>
          <p:cNvSpPr>
            <a:spLocks noChangeArrowheads="1"/>
          </p:cNvSpPr>
          <p:nvPr/>
        </p:nvSpPr>
        <p:spPr bwMode="auto">
          <a:xfrm rot="-206533">
            <a:off x="1917626" y="5119952"/>
            <a:ext cx="339962" cy="340694"/>
          </a:xfrm>
          <a:prstGeom prst="rtTriangle">
            <a:avLst/>
          </a:prstGeom>
          <a:solidFill>
            <a:srgbClr val="FF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s-MX"/>
          </a:p>
        </p:txBody>
      </p:sp>
      <p:sp>
        <p:nvSpPr>
          <p:cNvPr id="9" name="Rectangle 8"/>
          <p:cNvSpPr>
            <a:spLocks noChangeArrowheads="1"/>
          </p:cNvSpPr>
          <p:nvPr/>
        </p:nvSpPr>
        <p:spPr bwMode="auto">
          <a:xfrm>
            <a:off x="0" y="291465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49263" algn="r"/>
                <a:tab pos="2700338" algn="ctr"/>
                <a:tab pos="5400675" algn="r"/>
              </a:tabLst>
            </a:pPr>
            <a:endParaRPr kumimoji="0" lang="es-MX"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17080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306688" y="4893967"/>
            <a:ext cx="955191" cy="1037667"/>
          </a:xfrm>
          <a:prstGeom prst="rect">
            <a:avLst/>
          </a:prstGeom>
        </p:spPr>
      </p:pic>
      <p:pic>
        <p:nvPicPr>
          <p:cNvPr id="3" name="Imagen 2"/>
          <p:cNvPicPr>
            <a:picLocks noChangeAspect="1"/>
          </p:cNvPicPr>
          <p:nvPr/>
        </p:nvPicPr>
        <p:blipFill>
          <a:blip r:embed="rId4"/>
          <a:stretch>
            <a:fillRect/>
          </a:stretch>
        </p:blipFill>
        <p:spPr>
          <a:xfrm>
            <a:off x="7310499" y="1934045"/>
            <a:ext cx="1047750" cy="1171575"/>
          </a:xfrm>
          <a:prstGeom prst="rect">
            <a:avLst/>
          </a:prstGeom>
        </p:spPr>
      </p:pic>
      <p:pic>
        <p:nvPicPr>
          <p:cNvPr id="4" name="3 Imagen"/>
          <p:cNvPicPr>
            <a:picLocks noChangeAspect="1"/>
          </p:cNvPicPr>
          <p:nvPr/>
        </p:nvPicPr>
        <p:blipFill rotWithShape="1">
          <a:blip r:embed="rId5">
            <a:extLst>
              <a:ext uri="{BEBA8EAE-BF5A-486C-A8C5-ECC9F3942E4B}">
                <a14:imgProps xmlns:a14="http://schemas.microsoft.com/office/drawing/2010/main">
                  <a14:imgLayer r:embed="rId6">
                    <a14:imgEffect>
                      <a14:backgroundRemoval t="3926" b="97107" l="19231" r="80239"/>
                    </a14:imgEffect>
                  </a14:imgLayer>
                </a14:imgProps>
              </a:ext>
              <a:ext uri="{28A0092B-C50C-407E-A947-70E740481C1C}">
                <a14:useLocalDpi xmlns:a14="http://schemas.microsoft.com/office/drawing/2010/main" val="0"/>
              </a:ext>
            </a:extLst>
          </a:blip>
          <a:srcRect l="22144" t="5123" r="23214" b="3969"/>
          <a:stretch/>
        </p:blipFill>
        <p:spPr>
          <a:xfrm>
            <a:off x="3134959" y="1848505"/>
            <a:ext cx="1688712" cy="1673674"/>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a:stretch>
            <a:fillRect/>
          </a:stretch>
        </p:blipFill>
        <p:spPr>
          <a:xfrm>
            <a:off x="5612117" y="1994055"/>
            <a:ext cx="955191" cy="1037667"/>
          </a:xfrm>
          <a:prstGeom prst="rect">
            <a:avLst/>
          </a:prstGeom>
        </p:spPr>
      </p:pic>
      <p:sp>
        <p:nvSpPr>
          <p:cNvPr id="6" name="Rectángulo 5"/>
          <p:cNvSpPr/>
          <p:nvPr/>
        </p:nvSpPr>
        <p:spPr>
          <a:xfrm>
            <a:off x="1228146" y="888040"/>
            <a:ext cx="6855655" cy="707886"/>
          </a:xfrm>
          <a:prstGeom prst="rect">
            <a:avLst/>
          </a:prstGeom>
        </p:spPr>
        <p:txBody>
          <a:bodyPr wrap="square">
            <a:spAutoFit/>
          </a:bodyPr>
          <a:lstStyle/>
          <a:p>
            <a:pPr algn="ctr"/>
            <a:r>
              <a:rPr lang="es-MX" altLang="es-MX" sz="2000" dirty="0" smtClean="0"/>
              <a:t>GEOSTATISTICAL </a:t>
            </a:r>
            <a:r>
              <a:rPr lang="es-MX" altLang="es-MX" sz="2000" dirty="0"/>
              <a:t>MODEL FOR THE DEFINITION OF URBAN CONTAINMENT PERIMETERS (PCU)</a:t>
            </a:r>
          </a:p>
        </p:txBody>
      </p:sp>
      <p:pic>
        <p:nvPicPr>
          <p:cNvPr id="7" name="Imagen 6"/>
          <p:cNvPicPr>
            <a:picLocks noChangeAspect="1"/>
          </p:cNvPicPr>
          <p:nvPr/>
        </p:nvPicPr>
        <p:blipFill>
          <a:blip r:embed="rId7"/>
          <a:stretch>
            <a:fillRect/>
          </a:stretch>
        </p:blipFill>
        <p:spPr>
          <a:xfrm>
            <a:off x="291595" y="1919111"/>
            <a:ext cx="2843364" cy="2886251"/>
          </a:xfrm>
          <a:prstGeom prst="rect">
            <a:avLst/>
          </a:prstGeom>
        </p:spPr>
      </p:pic>
      <p:cxnSp>
        <p:nvCxnSpPr>
          <p:cNvPr id="8" name="Conector recto 7"/>
          <p:cNvCxnSpPr/>
          <p:nvPr/>
        </p:nvCxnSpPr>
        <p:spPr>
          <a:xfrm>
            <a:off x="4019438" y="2810135"/>
            <a:ext cx="1776771" cy="163010"/>
          </a:xfrm>
          <a:prstGeom prst="line">
            <a:avLst/>
          </a:prstGeom>
          <a:ln w="6350">
            <a:solidFill>
              <a:schemeClr val="tx1">
                <a:lumMod val="85000"/>
                <a:lumOff val="15000"/>
              </a:schemeClr>
            </a:solidFill>
            <a:prstDash val="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CuadroTexto 8"/>
          <p:cNvSpPr txBox="1"/>
          <p:nvPr/>
        </p:nvSpPr>
        <p:spPr>
          <a:xfrm>
            <a:off x="5288179" y="3031951"/>
            <a:ext cx="1467770" cy="369332"/>
          </a:xfrm>
          <a:prstGeom prst="rect">
            <a:avLst/>
          </a:prstGeom>
          <a:noFill/>
        </p:spPr>
        <p:txBody>
          <a:bodyPr wrap="none" rtlCol="0">
            <a:spAutoFit/>
          </a:bodyPr>
          <a:lstStyle/>
          <a:p>
            <a:r>
              <a:rPr lang="es-MX" b="1" dirty="0" smtClean="0"/>
              <a:t>URBAN AGEB</a:t>
            </a:r>
            <a:endParaRPr lang="es-MX" b="1" dirty="0"/>
          </a:p>
        </p:txBody>
      </p:sp>
      <p:sp>
        <p:nvSpPr>
          <p:cNvPr id="10" name="CuadroTexto 9"/>
          <p:cNvSpPr txBox="1"/>
          <p:nvPr/>
        </p:nvSpPr>
        <p:spPr>
          <a:xfrm>
            <a:off x="7282970" y="3099793"/>
            <a:ext cx="816890" cy="276999"/>
          </a:xfrm>
          <a:prstGeom prst="rect">
            <a:avLst/>
          </a:prstGeom>
          <a:noFill/>
        </p:spPr>
        <p:txBody>
          <a:bodyPr wrap="none" rtlCol="0">
            <a:spAutoFit/>
          </a:bodyPr>
          <a:lstStyle/>
          <a:p>
            <a:r>
              <a:rPr lang="es-MX" sz="1200" dirty="0"/>
              <a:t>Manzanas</a:t>
            </a:r>
          </a:p>
        </p:txBody>
      </p:sp>
      <p:sp>
        <p:nvSpPr>
          <p:cNvPr id="11" name="Rectángulo 10"/>
          <p:cNvSpPr/>
          <p:nvPr/>
        </p:nvSpPr>
        <p:spPr>
          <a:xfrm>
            <a:off x="3567571" y="3738247"/>
            <a:ext cx="4607302" cy="913070"/>
          </a:xfrm>
          <a:prstGeom prst="rect">
            <a:avLst/>
          </a:prstGeom>
        </p:spPr>
        <p:txBody>
          <a:bodyPr wrap="square">
            <a:spAutoFit/>
          </a:bodyPr>
          <a:lstStyle/>
          <a:p>
            <a:pPr algn="just">
              <a:spcBef>
                <a:spcPts val="600"/>
              </a:spcBef>
            </a:pPr>
            <a:r>
              <a:rPr lang="es-MX" sz="1600" baseline="30000" dirty="0"/>
              <a:t>Una </a:t>
            </a:r>
            <a:r>
              <a:rPr lang="es-MX" sz="1600" b="1" baseline="30000" dirty="0">
                <a:effectLst>
                  <a:outerShdw blurRad="38100" dist="38100" dir="2700000" algn="tl">
                    <a:srgbClr val="000000">
                      <a:alpha val="43137"/>
                    </a:srgbClr>
                  </a:outerShdw>
                </a:effectLst>
              </a:rPr>
              <a:t>AGEB (Área </a:t>
            </a:r>
            <a:r>
              <a:rPr lang="es-MX" sz="1600" b="1" baseline="30000" dirty="0" err="1">
                <a:effectLst>
                  <a:outerShdw blurRad="38100" dist="38100" dir="2700000" algn="tl">
                    <a:srgbClr val="000000">
                      <a:alpha val="43137"/>
                    </a:srgbClr>
                  </a:outerShdw>
                </a:effectLst>
              </a:rPr>
              <a:t>Geoestadística</a:t>
            </a:r>
            <a:r>
              <a:rPr lang="es-MX" sz="1600" b="1" baseline="30000" dirty="0">
                <a:effectLst>
                  <a:outerShdw blurRad="38100" dist="38100" dir="2700000" algn="tl">
                    <a:srgbClr val="000000">
                      <a:alpha val="43137"/>
                    </a:srgbClr>
                  </a:outerShdw>
                </a:effectLst>
              </a:rPr>
              <a:t> Básica) urbana</a:t>
            </a:r>
            <a:r>
              <a:rPr lang="es-MX" sz="1600" baseline="30000" dirty="0"/>
              <a:t>, es un área geográfica ocupada por un </a:t>
            </a:r>
            <a:r>
              <a:rPr lang="es-MX" sz="1600" b="1" baseline="30000" dirty="0">
                <a:effectLst>
                  <a:outerShdw blurRad="38100" dist="38100" dir="2700000" algn="tl">
                    <a:srgbClr val="000000">
                      <a:alpha val="43137"/>
                    </a:srgbClr>
                  </a:outerShdw>
                </a:effectLst>
              </a:rPr>
              <a:t>conjunto de manzanas </a:t>
            </a:r>
            <a:r>
              <a:rPr lang="es-MX" sz="1600" baseline="30000" dirty="0"/>
              <a:t>perfectamente delimitadas por calles, avenidas, andadores o cualquier otro rasgo de fácil identificación en el terreno y cuyo uso del suelo es principalmente habitacional, industrial, de servicios, comercial, etcétera, y sólo son asignadas al interior de las localidades urbanas. </a:t>
            </a:r>
            <a:endParaRPr lang="es-ES" sz="1600" baseline="30000" dirty="0"/>
          </a:p>
        </p:txBody>
      </p:sp>
      <p:sp>
        <p:nvSpPr>
          <p:cNvPr id="12" name="Rectángulo: esquinas redondeadas 12"/>
          <p:cNvSpPr/>
          <p:nvPr/>
        </p:nvSpPr>
        <p:spPr>
          <a:xfrm>
            <a:off x="5289608" y="4721273"/>
            <a:ext cx="2381250" cy="29928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200" dirty="0">
                <a:solidFill>
                  <a:schemeClr val="tx1"/>
                </a:solidFill>
              </a:rPr>
              <a:t>Inventario de Vivienda</a:t>
            </a:r>
          </a:p>
        </p:txBody>
      </p:sp>
      <p:sp>
        <p:nvSpPr>
          <p:cNvPr id="13" name="Rectángulo: esquinas redondeadas 13"/>
          <p:cNvSpPr/>
          <p:nvPr/>
        </p:nvSpPr>
        <p:spPr>
          <a:xfrm>
            <a:off x="5554921" y="5102569"/>
            <a:ext cx="2381250" cy="29928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200" dirty="0">
                <a:solidFill>
                  <a:schemeClr val="tx1"/>
                </a:solidFill>
              </a:rPr>
              <a:t>Censos de Población y Vivienda</a:t>
            </a:r>
          </a:p>
        </p:txBody>
      </p:sp>
      <p:sp>
        <p:nvSpPr>
          <p:cNvPr id="14" name="Rectángulo: esquinas redondeadas 14"/>
          <p:cNvSpPr/>
          <p:nvPr/>
        </p:nvSpPr>
        <p:spPr>
          <a:xfrm>
            <a:off x="4812422" y="5412801"/>
            <a:ext cx="2381250" cy="29928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200" dirty="0">
                <a:solidFill>
                  <a:schemeClr val="tx1"/>
                </a:solidFill>
              </a:rPr>
              <a:t>DENUE</a:t>
            </a:r>
          </a:p>
        </p:txBody>
      </p:sp>
      <p:sp>
        <p:nvSpPr>
          <p:cNvPr id="15" name="Rectángulo: esquinas redondeadas 15"/>
          <p:cNvSpPr/>
          <p:nvPr/>
        </p:nvSpPr>
        <p:spPr>
          <a:xfrm>
            <a:off x="5289608" y="5734733"/>
            <a:ext cx="2381250" cy="29928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200" dirty="0">
                <a:solidFill>
                  <a:schemeClr val="tx1"/>
                </a:solidFill>
              </a:rPr>
              <a:t>Inventario de Vivienda</a:t>
            </a:r>
          </a:p>
        </p:txBody>
      </p:sp>
      <p:cxnSp>
        <p:nvCxnSpPr>
          <p:cNvPr id="16" name="Conector recto 15"/>
          <p:cNvCxnSpPr/>
          <p:nvPr/>
        </p:nvCxnSpPr>
        <p:spPr>
          <a:xfrm flipV="1">
            <a:off x="4109156" y="1989292"/>
            <a:ext cx="1461692" cy="698457"/>
          </a:xfrm>
          <a:prstGeom prst="line">
            <a:avLst/>
          </a:prstGeom>
          <a:ln w="6350">
            <a:solidFill>
              <a:schemeClr val="tx1">
                <a:lumMod val="85000"/>
                <a:lumOff val="15000"/>
              </a:schemeClr>
            </a:solidFill>
            <a:prstDash val="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 name="Rectángulo: esquinas redondeadas 18"/>
          <p:cNvSpPr/>
          <p:nvPr/>
        </p:nvSpPr>
        <p:spPr>
          <a:xfrm>
            <a:off x="192200" y="5213861"/>
            <a:ext cx="3443733" cy="1177413"/>
          </a:xfrm>
          <a:prstGeom prst="roundRect">
            <a:avLst>
              <a:gd name="adj" fmla="val 9923"/>
            </a:avLst>
          </a:prstGeom>
          <a:solidFill>
            <a:schemeClr val="bg1">
              <a:lumMod val="85000"/>
            </a:schemeClr>
          </a:solidFill>
          <a:ln w="22225">
            <a:solidFill>
              <a:srgbClr val="800000"/>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200" dirty="0">
                <a:solidFill>
                  <a:schemeClr val="tx1"/>
                </a:solidFill>
              </a:rPr>
              <a:t>Las </a:t>
            </a:r>
            <a:r>
              <a:rPr lang="es-MX" sz="1200" b="1" u="sng" dirty="0" err="1">
                <a:solidFill>
                  <a:schemeClr val="tx1"/>
                </a:solidFill>
              </a:rPr>
              <a:t>AGEBs</a:t>
            </a:r>
            <a:r>
              <a:rPr lang="es-MX" sz="1200" b="1" u="sng" dirty="0">
                <a:solidFill>
                  <a:schemeClr val="tx1"/>
                </a:solidFill>
              </a:rPr>
              <a:t> son la unidad de análisis básica </a:t>
            </a:r>
            <a:r>
              <a:rPr lang="es-MX" sz="1200" dirty="0">
                <a:solidFill>
                  <a:schemeClr val="tx1"/>
                </a:solidFill>
              </a:rPr>
              <a:t>y son la base de construcción de los PCU.</a:t>
            </a:r>
          </a:p>
          <a:p>
            <a:pPr algn="ctr"/>
            <a:r>
              <a:rPr lang="es-MX" sz="1200" b="1" u="sng" dirty="0">
                <a:solidFill>
                  <a:schemeClr val="tx1"/>
                </a:solidFill>
              </a:rPr>
              <a:t>Los PCU están basados en todas las </a:t>
            </a:r>
            <a:r>
              <a:rPr lang="es-MX" sz="1200" b="1" u="sng" dirty="0" err="1">
                <a:solidFill>
                  <a:schemeClr val="tx1"/>
                </a:solidFill>
              </a:rPr>
              <a:t>AGEBs</a:t>
            </a:r>
            <a:r>
              <a:rPr lang="es-MX" sz="1200" b="1" u="sng" dirty="0">
                <a:solidFill>
                  <a:schemeClr val="tx1"/>
                </a:solidFill>
              </a:rPr>
              <a:t> </a:t>
            </a:r>
            <a:r>
              <a:rPr lang="es-MX" sz="1200" dirty="0">
                <a:solidFill>
                  <a:schemeClr val="tx1"/>
                </a:solidFill>
              </a:rPr>
              <a:t>urbanas de la ciudades que conforman el Sistema Urbano Nacional</a:t>
            </a:r>
            <a:endParaRPr lang="es-MX" dirty="0">
              <a:solidFill>
                <a:schemeClr val="tx1"/>
              </a:solidFill>
            </a:endParaRPr>
          </a:p>
        </p:txBody>
      </p:sp>
      <p:sp>
        <p:nvSpPr>
          <p:cNvPr id="18" name="Abrir llave 17"/>
          <p:cNvSpPr/>
          <p:nvPr/>
        </p:nvSpPr>
        <p:spPr>
          <a:xfrm>
            <a:off x="5456297" y="4822501"/>
            <a:ext cx="180622" cy="1201594"/>
          </a:xfrm>
          <a:prstGeom prst="leftBrac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cxnSp>
        <p:nvCxnSpPr>
          <p:cNvPr id="19" name="Conector recto de flecha 18"/>
          <p:cNvCxnSpPr/>
          <p:nvPr/>
        </p:nvCxnSpPr>
        <p:spPr>
          <a:xfrm>
            <a:off x="6726104" y="2583144"/>
            <a:ext cx="568592" cy="1"/>
          </a:xfrm>
          <a:prstGeom prst="straightConnector1">
            <a:avLst/>
          </a:prstGeom>
          <a:ln w="15875">
            <a:solidFill>
              <a:schemeClr val="tx1">
                <a:lumMod val="85000"/>
                <a:lumOff val="1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onector recto 19"/>
          <p:cNvCxnSpPr/>
          <p:nvPr/>
        </p:nvCxnSpPr>
        <p:spPr>
          <a:xfrm flipH="1" flipV="1">
            <a:off x="4654762" y="4944252"/>
            <a:ext cx="445475" cy="6082"/>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Conector recto 20"/>
          <p:cNvCxnSpPr/>
          <p:nvPr/>
        </p:nvCxnSpPr>
        <p:spPr>
          <a:xfrm flipH="1">
            <a:off x="5057775" y="4943475"/>
            <a:ext cx="38100" cy="402431"/>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2" name="Conector recto 21"/>
          <p:cNvCxnSpPr/>
          <p:nvPr/>
        </p:nvCxnSpPr>
        <p:spPr>
          <a:xfrm>
            <a:off x="5052278" y="5350668"/>
            <a:ext cx="218539" cy="0"/>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3" name="Conector recto 22"/>
          <p:cNvCxnSpPr/>
          <p:nvPr/>
        </p:nvCxnSpPr>
        <p:spPr>
          <a:xfrm flipV="1">
            <a:off x="5222458" y="5352912"/>
            <a:ext cx="40106" cy="20854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Conector recto 23"/>
          <p:cNvCxnSpPr/>
          <p:nvPr/>
        </p:nvCxnSpPr>
        <p:spPr>
          <a:xfrm flipH="1" flipV="1">
            <a:off x="4445104" y="5895995"/>
            <a:ext cx="382894" cy="31310"/>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5" name="Conector recto 24"/>
          <p:cNvCxnSpPr/>
          <p:nvPr/>
        </p:nvCxnSpPr>
        <p:spPr>
          <a:xfrm flipH="1" flipV="1">
            <a:off x="4307155" y="4893967"/>
            <a:ext cx="79865" cy="429414"/>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6" name="Conector recto 25"/>
          <p:cNvCxnSpPr/>
          <p:nvPr/>
        </p:nvCxnSpPr>
        <p:spPr>
          <a:xfrm flipH="1" flipV="1">
            <a:off x="4391633" y="5335114"/>
            <a:ext cx="21032" cy="182114"/>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7" name="Conector recto 26"/>
          <p:cNvCxnSpPr/>
          <p:nvPr/>
        </p:nvCxnSpPr>
        <p:spPr>
          <a:xfrm flipH="1" flipV="1">
            <a:off x="4309151" y="4903459"/>
            <a:ext cx="368162" cy="40915"/>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Conector recto 27"/>
          <p:cNvCxnSpPr/>
          <p:nvPr/>
        </p:nvCxnSpPr>
        <p:spPr>
          <a:xfrm>
            <a:off x="4847576" y="5529727"/>
            <a:ext cx="380648" cy="33516"/>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9" name="Conector recto 28"/>
          <p:cNvCxnSpPr/>
          <p:nvPr/>
        </p:nvCxnSpPr>
        <p:spPr>
          <a:xfrm flipH="1">
            <a:off x="4834137" y="5538382"/>
            <a:ext cx="17354" cy="393252"/>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Conector recto 29"/>
          <p:cNvCxnSpPr/>
          <p:nvPr/>
        </p:nvCxnSpPr>
        <p:spPr>
          <a:xfrm flipH="1">
            <a:off x="4437651" y="5510693"/>
            <a:ext cx="17354" cy="393252"/>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1" name="Conector recto 30"/>
          <p:cNvCxnSpPr/>
          <p:nvPr/>
        </p:nvCxnSpPr>
        <p:spPr>
          <a:xfrm flipH="1">
            <a:off x="4403323" y="5513899"/>
            <a:ext cx="61379" cy="0"/>
          </a:xfrm>
          <a:prstGeom prst="line">
            <a:avLst/>
          </a:prstGeom>
          <a:ln w="12700">
            <a:solidFill>
              <a:schemeClr val="tx1"/>
            </a:solidFill>
          </a:ln>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2" name="Grupo 31"/>
          <p:cNvGrpSpPr/>
          <p:nvPr/>
        </p:nvGrpSpPr>
        <p:grpSpPr>
          <a:xfrm>
            <a:off x="1710389" y="3340021"/>
            <a:ext cx="204929" cy="197246"/>
            <a:chOff x="3293935" y="4955878"/>
            <a:chExt cx="963662" cy="1037667"/>
          </a:xfrm>
        </p:grpSpPr>
        <p:cxnSp>
          <p:nvCxnSpPr>
            <p:cNvPr id="33" name="Conector recto 32"/>
            <p:cNvCxnSpPr/>
            <p:nvPr/>
          </p:nvCxnSpPr>
          <p:spPr>
            <a:xfrm flipH="1" flipV="1">
              <a:off x="3641542" y="5006163"/>
              <a:ext cx="445475" cy="608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Conector recto 33"/>
            <p:cNvCxnSpPr/>
            <p:nvPr/>
          </p:nvCxnSpPr>
          <p:spPr>
            <a:xfrm flipH="1">
              <a:off x="4044555" y="5005386"/>
              <a:ext cx="38100" cy="4024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ector recto 34"/>
            <p:cNvCxnSpPr/>
            <p:nvPr/>
          </p:nvCxnSpPr>
          <p:spPr>
            <a:xfrm>
              <a:off x="4039058" y="5412579"/>
              <a:ext cx="21853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ector recto 35"/>
            <p:cNvCxnSpPr/>
            <p:nvPr/>
          </p:nvCxnSpPr>
          <p:spPr>
            <a:xfrm flipV="1">
              <a:off x="4209238" y="5414823"/>
              <a:ext cx="40106" cy="20854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ector recto 36"/>
            <p:cNvCxnSpPr/>
            <p:nvPr/>
          </p:nvCxnSpPr>
          <p:spPr>
            <a:xfrm flipH="1" flipV="1">
              <a:off x="3431884" y="5957906"/>
              <a:ext cx="382894" cy="3131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ector recto 37"/>
            <p:cNvCxnSpPr/>
            <p:nvPr/>
          </p:nvCxnSpPr>
          <p:spPr>
            <a:xfrm flipH="1" flipV="1">
              <a:off x="3293935" y="4955878"/>
              <a:ext cx="79865" cy="4294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Conector recto 38"/>
            <p:cNvCxnSpPr/>
            <p:nvPr/>
          </p:nvCxnSpPr>
          <p:spPr>
            <a:xfrm flipH="1" flipV="1">
              <a:off x="3378413" y="5397025"/>
              <a:ext cx="21032" cy="1821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Conector recto 39"/>
            <p:cNvCxnSpPr/>
            <p:nvPr/>
          </p:nvCxnSpPr>
          <p:spPr>
            <a:xfrm flipH="1" flipV="1">
              <a:off x="3295931" y="4965370"/>
              <a:ext cx="368162" cy="409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Conector recto 40"/>
            <p:cNvCxnSpPr/>
            <p:nvPr/>
          </p:nvCxnSpPr>
          <p:spPr>
            <a:xfrm>
              <a:off x="3834356" y="5591638"/>
              <a:ext cx="380648" cy="3351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Conector recto 41"/>
            <p:cNvCxnSpPr/>
            <p:nvPr/>
          </p:nvCxnSpPr>
          <p:spPr>
            <a:xfrm flipH="1">
              <a:off x="3818045" y="5600293"/>
              <a:ext cx="23098" cy="39325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Conector recto 42"/>
            <p:cNvCxnSpPr/>
            <p:nvPr/>
          </p:nvCxnSpPr>
          <p:spPr>
            <a:xfrm flipH="1">
              <a:off x="3421827" y="5577366"/>
              <a:ext cx="13038" cy="39325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Conector recto 43"/>
            <p:cNvCxnSpPr/>
            <p:nvPr/>
          </p:nvCxnSpPr>
          <p:spPr>
            <a:xfrm flipH="1">
              <a:off x="3390103" y="5575810"/>
              <a:ext cx="6137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5" name="Grupo 44"/>
          <p:cNvGrpSpPr/>
          <p:nvPr/>
        </p:nvGrpSpPr>
        <p:grpSpPr>
          <a:xfrm>
            <a:off x="3983998" y="2665833"/>
            <a:ext cx="131921" cy="123694"/>
            <a:chOff x="3293935" y="4955878"/>
            <a:chExt cx="963662" cy="1037667"/>
          </a:xfrm>
        </p:grpSpPr>
        <p:cxnSp>
          <p:nvCxnSpPr>
            <p:cNvPr id="46" name="Conector recto 45"/>
            <p:cNvCxnSpPr/>
            <p:nvPr/>
          </p:nvCxnSpPr>
          <p:spPr>
            <a:xfrm flipH="1" flipV="1">
              <a:off x="3641542" y="5006163"/>
              <a:ext cx="445475" cy="608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Conector recto 46"/>
            <p:cNvCxnSpPr/>
            <p:nvPr/>
          </p:nvCxnSpPr>
          <p:spPr>
            <a:xfrm flipH="1">
              <a:off x="4044555" y="5005386"/>
              <a:ext cx="38100" cy="40243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Conector recto 47"/>
            <p:cNvCxnSpPr/>
            <p:nvPr/>
          </p:nvCxnSpPr>
          <p:spPr>
            <a:xfrm>
              <a:off x="4039058" y="5412579"/>
              <a:ext cx="21853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Conector recto 48"/>
            <p:cNvCxnSpPr/>
            <p:nvPr/>
          </p:nvCxnSpPr>
          <p:spPr>
            <a:xfrm flipV="1">
              <a:off x="4209238" y="5414823"/>
              <a:ext cx="40106" cy="20854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Conector recto 49"/>
            <p:cNvCxnSpPr/>
            <p:nvPr/>
          </p:nvCxnSpPr>
          <p:spPr>
            <a:xfrm flipH="1" flipV="1">
              <a:off x="3431884" y="5957906"/>
              <a:ext cx="382894" cy="3131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Conector recto 50"/>
            <p:cNvCxnSpPr/>
            <p:nvPr/>
          </p:nvCxnSpPr>
          <p:spPr>
            <a:xfrm flipH="1" flipV="1">
              <a:off x="3293935" y="4955878"/>
              <a:ext cx="79865" cy="4294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Conector recto 51"/>
            <p:cNvCxnSpPr/>
            <p:nvPr/>
          </p:nvCxnSpPr>
          <p:spPr>
            <a:xfrm flipH="1" flipV="1">
              <a:off x="3378413" y="5397025"/>
              <a:ext cx="21032" cy="18211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Conector recto 52"/>
            <p:cNvCxnSpPr/>
            <p:nvPr/>
          </p:nvCxnSpPr>
          <p:spPr>
            <a:xfrm flipH="1" flipV="1">
              <a:off x="3295931" y="4965370"/>
              <a:ext cx="368162" cy="409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Conector recto 53"/>
            <p:cNvCxnSpPr/>
            <p:nvPr/>
          </p:nvCxnSpPr>
          <p:spPr>
            <a:xfrm>
              <a:off x="3834356" y="5591638"/>
              <a:ext cx="380648" cy="3351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ector recto 54"/>
            <p:cNvCxnSpPr/>
            <p:nvPr/>
          </p:nvCxnSpPr>
          <p:spPr>
            <a:xfrm flipH="1">
              <a:off x="3818045" y="5600293"/>
              <a:ext cx="23098" cy="39325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Conector recto 55"/>
            <p:cNvCxnSpPr/>
            <p:nvPr/>
          </p:nvCxnSpPr>
          <p:spPr>
            <a:xfrm flipH="1">
              <a:off x="3421827" y="5577366"/>
              <a:ext cx="13038" cy="39325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Conector recto 56"/>
            <p:cNvCxnSpPr/>
            <p:nvPr/>
          </p:nvCxnSpPr>
          <p:spPr>
            <a:xfrm flipH="1">
              <a:off x="3390103" y="5575810"/>
              <a:ext cx="6137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58" name="Conector recto 57"/>
          <p:cNvCxnSpPr/>
          <p:nvPr/>
        </p:nvCxnSpPr>
        <p:spPr>
          <a:xfrm flipH="1" flipV="1">
            <a:off x="5965313" y="2038085"/>
            <a:ext cx="445475" cy="6082"/>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59" name="Conector recto 58"/>
          <p:cNvCxnSpPr/>
          <p:nvPr/>
        </p:nvCxnSpPr>
        <p:spPr>
          <a:xfrm flipH="1">
            <a:off x="6358801" y="2037308"/>
            <a:ext cx="38100" cy="402431"/>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0" name="Conector recto 59"/>
          <p:cNvCxnSpPr/>
          <p:nvPr/>
        </p:nvCxnSpPr>
        <p:spPr>
          <a:xfrm>
            <a:off x="6359654" y="2457201"/>
            <a:ext cx="218539" cy="0"/>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1" name="Conector recto 60"/>
          <p:cNvCxnSpPr/>
          <p:nvPr/>
        </p:nvCxnSpPr>
        <p:spPr>
          <a:xfrm flipV="1">
            <a:off x="6529834" y="2446745"/>
            <a:ext cx="40106" cy="208545"/>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2" name="Conector recto 61"/>
          <p:cNvCxnSpPr/>
          <p:nvPr/>
        </p:nvCxnSpPr>
        <p:spPr>
          <a:xfrm flipH="1" flipV="1">
            <a:off x="5755655" y="2989828"/>
            <a:ext cx="382894" cy="31310"/>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3" name="Conector recto 62"/>
          <p:cNvCxnSpPr/>
          <p:nvPr/>
        </p:nvCxnSpPr>
        <p:spPr>
          <a:xfrm flipH="1" flipV="1">
            <a:off x="5617706" y="1987800"/>
            <a:ext cx="79865" cy="429414"/>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4" name="Conector recto 63"/>
          <p:cNvCxnSpPr/>
          <p:nvPr/>
        </p:nvCxnSpPr>
        <p:spPr>
          <a:xfrm flipH="1" flipV="1">
            <a:off x="5702184" y="2428947"/>
            <a:ext cx="21032" cy="182114"/>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5" name="Conector recto 64"/>
          <p:cNvCxnSpPr/>
          <p:nvPr/>
        </p:nvCxnSpPr>
        <p:spPr>
          <a:xfrm flipH="1" flipV="1">
            <a:off x="5619702" y="1997292"/>
            <a:ext cx="368162" cy="40915"/>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6" name="Conector recto 65"/>
          <p:cNvCxnSpPr/>
          <p:nvPr/>
        </p:nvCxnSpPr>
        <p:spPr>
          <a:xfrm>
            <a:off x="6158127" y="2623560"/>
            <a:ext cx="380648" cy="33516"/>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7" name="Conector recto 66"/>
          <p:cNvCxnSpPr/>
          <p:nvPr/>
        </p:nvCxnSpPr>
        <p:spPr>
          <a:xfrm flipH="1">
            <a:off x="6141816" y="2632215"/>
            <a:ext cx="23098" cy="393252"/>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8" name="Conector recto 67"/>
          <p:cNvCxnSpPr/>
          <p:nvPr/>
        </p:nvCxnSpPr>
        <p:spPr>
          <a:xfrm flipH="1">
            <a:off x="5745598" y="2609288"/>
            <a:ext cx="13038" cy="393252"/>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9" name="Conector recto 68"/>
          <p:cNvCxnSpPr/>
          <p:nvPr/>
        </p:nvCxnSpPr>
        <p:spPr>
          <a:xfrm flipH="1">
            <a:off x="5710314" y="2607732"/>
            <a:ext cx="55799" cy="0"/>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0" name="Conector recto 69"/>
          <p:cNvCxnSpPr/>
          <p:nvPr/>
        </p:nvCxnSpPr>
        <p:spPr>
          <a:xfrm flipH="1" flipV="1">
            <a:off x="7673644" y="1986448"/>
            <a:ext cx="445475" cy="6082"/>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1" name="Conector recto 70"/>
          <p:cNvCxnSpPr/>
          <p:nvPr/>
        </p:nvCxnSpPr>
        <p:spPr>
          <a:xfrm flipH="1">
            <a:off x="8064751" y="1999957"/>
            <a:ext cx="38100" cy="402431"/>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2" name="Conector recto 71"/>
          <p:cNvCxnSpPr/>
          <p:nvPr/>
        </p:nvCxnSpPr>
        <p:spPr>
          <a:xfrm>
            <a:off x="8065604" y="2407945"/>
            <a:ext cx="218539" cy="0"/>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3" name="Conector recto 72"/>
          <p:cNvCxnSpPr/>
          <p:nvPr/>
        </p:nvCxnSpPr>
        <p:spPr>
          <a:xfrm flipV="1">
            <a:off x="8246408" y="2409394"/>
            <a:ext cx="33145" cy="208545"/>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4" name="Conector recto 73"/>
          <p:cNvCxnSpPr/>
          <p:nvPr/>
        </p:nvCxnSpPr>
        <p:spPr>
          <a:xfrm flipH="1" flipV="1">
            <a:off x="7456843" y="2964718"/>
            <a:ext cx="382894" cy="25876"/>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5" name="Conector recto 74"/>
          <p:cNvCxnSpPr/>
          <p:nvPr/>
        </p:nvCxnSpPr>
        <p:spPr>
          <a:xfrm flipH="1" flipV="1">
            <a:off x="7310499" y="1934045"/>
            <a:ext cx="93023" cy="445818"/>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6" name="Conector recto 75"/>
          <p:cNvCxnSpPr/>
          <p:nvPr/>
        </p:nvCxnSpPr>
        <p:spPr>
          <a:xfrm flipH="1" flipV="1">
            <a:off x="7408134" y="2391596"/>
            <a:ext cx="21032" cy="182114"/>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7" name="Conector recto 76"/>
          <p:cNvCxnSpPr/>
          <p:nvPr/>
        </p:nvCxnSpPr>
        <p:spPr>
          <a:xfrm flipH="1" flipV="1">
            <a:off x="7325652" y="1945655"/>
            <a:ext cx="368162" cy="40915"/>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8" name="Conector recto 77"/>
          <p:cNvCxnSpPr/>
          <p:nvPr/>
        </p:nvCxnSpPr>
        <p:spPr>
          <a:xfrm>
            <a:off x="7864077" y="2586209"/>
            <a:ext cx="380648" cy="33516"/>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79" name="Conector recto 78"/>
          <p:cNvCxnSpPr/>
          <p:nvPr/>
        </p:nvCxnSpPr>
        <p:spPr>
          <a:xfrm flipH="1">
            <a:off x="7847766" y="2594864"/>
            <a:ext cx="23098" cy="393252"/>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0" name="Conector recto 79"/>
          <p:cNvCxnSpPr/>
          <p:nvPr/>
        </p:nvCxnSpPr>
        <p:spPr>
          <a:xfrm flipH="1">
            <a:off x="7451548" y="2571937"/>
            <a:ext cx="13038" cy="393252"/>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1" name="Conector recto 80"/>
          <p:cNvCxnSpPr/>
          <p:nvPr/>
        </p:nvCxnSpPr>
        <p:spPr>
          <a:xfrm flipH="1">
            <a:off x="7419824" y="2570381"/>
            <a:ext cx="61379" cy="0"/>
          </a:xfrm>
          <a:prstGeom prst="line">
            <a:avLst/>
          </a:prstGeom>
          <a:ln w="12700">
            <a:solidFill>
              <a:schemeClr val="tx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188632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2051369" y="1552286"/>
            <a:ext cx="6727900" cy="2718543"/>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Rectángulo 7"/>
          <p:cNvSpPr/>
          <p:nvPr/>
        </p:nvSpPr>
        <p:spPr>
          <a:xfrm>
            <a:off x="342199" y="4468163"/>
            <a:ext cx="8437070" cy="2159077"/>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9" name="27 Image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24" b="87523" l="27100" r="70400">
                        <a14:foregroundMark x1="48600" y1="20550" x2="48600" y2="20550"/>
                        <a14:foregroundMark x1="57800" y1="24587" x2="58200" y2="22569"/>
                        <a14:foregroundMark x1="39600" y1="36697" x2="39600" y2="36697"/>
                        <a14:foregroundMark x1="38100" y1="42385" x2="38100" y2="42385"/>
                        <a14:foregroundMark x1="48400" y1="71927" x2="48400" y2="71927"/>
                        <a14:foregroundMark x1="51700" y1="72477" x2="51700" y2="72477"/>
                        <a14:foregroundMark x1="52900" y1="78165" x2="52900" y2="78165"/>
                        <a14:backgroundMark x1="42100" y1="30826" x2="42900" y2="35413"/>
                        <a14:backgroundMark x1="40400" y1="42569" x2="43300" y2="37982"/>
                        <a14:backgroundMark x1="44200" y1="63853" x2="42100" y2="58349"/>
                        <a14:backgroundMark x1="53900" y1="63853" x2="53900" y2="61468"/>
                        <a14:backgroundMark x1="54200" y1="51927" x2="55000" y2="45688"/>
                        <a14:backgroundMark x1="56100" y1="37615" x2="59200" y2="34495"/>
                        <a14:backgroundMark x1="53500" y1="40550" x2="53500" y2="40550"/>
                        <a14:backgroundMark x1="49900" y1="38532" x2="49900" y2="38532"/>
                        <a14:backgroundMark x1="48400" y1="39633" x2="48400" y2="39633"/>
                        <a14:backgroundMark x1="45200" y1="23303" x2="45200" y2="23303"/>
                        <a14:backgroundMark x1="57800" y1="39266" x2="57800" y2="39266"/>
                        <a14:backgroundMark x1="44200" y1="26239" x2="44800" y2="25505"/>
                        <a14:backgroundMark x1="33000" y1="57615" x2="33000" y2="55963"/>
                        <a14:backgroundMark x1="51200" y1="81101" x2="50900" y2="79450"/>
                        <a14:backgroundMark x1="50800" y1="75780" x2="51400" y2="74128"/>
                      </a14:backgroundRemoval>
                    </a14:imgEffect>
                  </a14:imgLayer>
                </a14:imgProps>
              </a:ext>
              <a:ext uri="{28A0092B-C50C-407E-A947-70E740481C1C}">
                <a14:useLocalDpi xmlns:a14="http://schemas.microsoft.com/office/drawing/2010/main" val="0"/>
              </a:ext>
            </a:extLst>
          </a:blip>
          <a:srcRect l="27042" t="8490" r="29577" b="12223"/>
          <a:stretch/>
        </p:blipFill>
        <p:spPr>
          <a:xfrm>
            <a:off x="121103" y="2025149"/>
            <a:ext cx="1575426" cy="1839109"/>
          </a:xfrm>
          <a:prstGeom prst="rect">
            <a:avLst/>
          </a:prstGeom>
          <a:ln>
            <a:noFill/>
          </a:ln>
          <a:effectLst>
            <a:outerShdw blurRad="292100" dist="139700" dir="2700000" algn="tl" rotWithShape="0">
              <a:srgbClr val="333333">
                <a:alpha val="65000"/>
              </a:srgbClr>
            </a:outerShdw>
          </a:effectLst>
        </p:spPr>
      </p:pic>
      <p:sp>
        <p:nvSpPr>
          <p:cNvPr id="10" name="CuadroTexto 9"/>
          <p:cNvSpPr txBox="1"/>
          <p:nvPr/>
        </p:nvSpPr>
        <p:spPr>
          <a:xfrm>
            <a:off x="342199" y="976546"/>
            <a:ext cx="1298753" cy="523220"/>
          </a:xfrm>
          <a:prstGeom prst="rect">
            <a:avLst/>
          </a:prstGeom>
          <a:noFill/>
        </p:spPr>
        <p:txBody>
          <a:bodyPr wrap="none" rtlCol="0">
            <a:spAutoFit/>
          </a:bodyPr>
          <a:lstStyle/>
          <a:p>
            <a:r>
              <a:rPr lang="es-MX" sz="2800" b="1" dirty="0"/>
              <a:t>PCU U1</a:t>
            </a:r>
          </a:p>
        </p:txBody>
      </p:sp>
      <p:cxnSp>
        <p:nvCxnSpPr>
          <p:cNvPr id="11" name="Conector recto de flecha 10"/>
          <p:cNvCxnSpPr/>
          <p:nvPr/>
        </p:nvCxnSpPr>
        <p:spPr>
          <a:xfrm flipV="1">
            <a:off x="1007624" y="2623687"/>
            <a:ext cx="1044375" cy="1"/>
          </a:xfrm>
          <a:prstGeom prst="straightConnector1">
            <a:avLst/>
          </a:prstGeom>
          <a:ln>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CuadroTexto 11"/>
          <p:cNvSpPr txBox="1"/>
          <p:nvPr/>
        </p:nvSpPr>
        <p:spPr>
          <a:xfrm>
            <a:off x="2767138" y="4468164"/>
            <a:ext cx="4247188" cy="461665"/>
          </a:xfrm>
          <a:prstGeom prst="rect">
            <a:avLst/>
          </a:prstGeom>
          <a:noFill/>
        </p:spPr>
        <p:txBody>
          <a:bodyPr wrap="none" rtlCol="0">
            <a:spAutoFit/>
          </a:bodyPr>
          <a:lstStyle/>
          <a:p>
            <a:r>
              <a:rPr lang="es-MX" sz="2400" b="1" dirty="0"/>
              <a:t>U1 a partir de Puntos de DENUE</a:t>
            </a:r>
          </a:p>
        </p:txBody>
      </p:sp>
      <p:sp>
        <p:nvSpPr>
          <p:cNvPr id="13" name="CuadroTexto 12"/>
          <p:cNvSpPr txBox="1"/>
          <p:nvPr/>
        </p:nvSpPr>
        <p:spPr>
          <a:xfrm>
            <a:off x="343189" y="4862071"/>
            <a:ext cx="4205675" cy="646331"/>
          </a:xfrm>
          <a:prstGeom prst="rect">
            <a:avLst/>
          </a:prstGeom>
          <a:noFill/>
        </p:spPr>
        <p:txBody>
          <a:bodyPr wrap="square" rtlCol="0">
            <a:spAutoFit/>
          </a:bodyPr>
          <a:lstStyle/>
          <a:p>
            <a:r>
              <a:rPr lang="es-MX" sz="1200" dirty="0"/>
              <a:t>1. </a:t>
            </a:r>
            <a:r>
              <a:rPr lang="es-MX" sz="1200" dirty="0" smtClean="0"/>
              <a:t>Más </a:t>
            </a:r>
            <a:r>
              <a:rPr lang="es-MX" sz="1200" dirty="0"/>
              <a:t>de 250 empleos en la orilla de la ciudad y fuera de </a:t>
            </a:r>
            <a:r>
              <a:rPr lang="es-MX" sz="1200" dirty="0" smtClean="0"/>
              <a:t>AGEB</a:t>
            </a:r>
            <a:endParaRPr lang="es-MX" sz="1200" dirty="0"/>
          </a:p>
          <a:p>
            <a:pPr marL="342900" indent="-342900">
              <a:buAutoNum type="arabicPeriod"/>
            </a:pPr>
            <a:endParaRPr lang="es-MX" sz="1200" dirty="0"/>
          </a:p>
          <a:p>
            <a:pPr marL="342900" indent="-342900">
              <a:buAutoNum type="arabicPeriod"/>
            </a:pPr>
            <a:endParaRPr lang="es-MX" sz="1200" dirty="0"/>
          </a:p>
        </p:txBody>
      </p:sp>
      <p:graphicFrame>
        <p:nvGraphicFramePr>
          <p:cNvPr id="14" name="Tabla 13"/>
          <p:cNvGraphicFramePr>
            <a:graphicFrameLocks noGrp="1"/>
          </p:cNvGraphicFramePr>
          <p:nvPr>
            <p:extLst>
              <p:ext uri="{D42A27DB-BD31-4B8C-83A1-F6EECF244321}">
                <p14:modId xmlns:p14="http://schemas.microsoft.com/office/powerpoint/2010/main" val="745477091"/>
              </p:ext>
            </p:extLst>
          </p:nvPr>
        </p:nvGraphicFramePr>
        <p:xfrm>
          <a:off x="668608" y="5222846"/>
          <a:ext cx="2427267" cy="1017270"/>
        </p:xfrm>
        <a:graphic>
          <a:graphicData uri="http://schemas.openxmlformats.org/drawingml/2006/table">
            <a:tbl>
              <a:tblPr/>
              <a:tblGrid>
                <a:gridCol w="543925">
                  <a:extLst>
                    <a:ext uri="{9D8B030D-6E8A-4147-A177-3AD203B41FA5}">
                      <a16:colId xmlns:a16="http://schemas.microsoft.com/office/drawing/2014/main" xmlns="" val="20000"/>
                    </a:ext>
                  </a:extLst>
                </a:gridCol>
                <a:gridCol w="543925">
                  <a:extLst>
                    <a:ext uri="{9D8B030D-6E8A-4147-A177-3AD203B41FA5}">
                      <a16:colId xmlns:a16="http://schemas.microsoft.com/office/drawing/2014/main" xmlns="" val="20001"/>
                    </a:ext>
                  </a:extLst>
                </a:gridCol>
                <a:gridCol w="346752">
                  <a:extLst>
                    <a:ext uri="{9D8B030D-6E8A-4147-A177-3AD203B41FA5}">
                      <a16:colId xmlns:a16="http://schemas.microsoft.com/office/drawing/2014/main" xmlns="" val="20002"/>
                    </a:ext>
                  </a:extLst>
                </a:gridCol>
                <a:gridCol w="448740">
                  <a:extLst>
                    <a:ext uri="{9D8B030D-6E8A-4147-A177-3AD203B41FA5}">
                      <a16:colId xmlns:a16="http://schemas.microsoft.com/office/drawing/2014/main" xmlns="" val="20003"/>
                    </a:ext>
                  </a:extLst>
                </a:gridCol>
                <a:gridCol w="543925">
                  <a:extLst>
                    <a:ext uri="{9D8B030D-6E8A-4147-A177-3AD203B41FA5}">
                      <a16:colId xmlns:a16="http://schemas.microsoft.com/office/drawing/2014/main" xmlns="" val="20004"/>
                    </a:ext>
                  </a:extLst>
                </a:gridCol>
              </a:tblGrid>
              <a:tr h="198445">
                <a:tc gridSpan="4">
                  <a:txBody>
                    <a:bodyPr/>
                    <a:lstStyle/>
                    <a:p>
                      <a:pPr algn="ctr" fontAlgn="b"/>
                      <a:r>
                        <a:rPr lang="es-MX" sz="900" b="1" i="0" u="none" strike="noStrike" dirty="0">
                          <a:solidFill>
                            <a:srgbClr val="000000"/>
                          </a:solidFill>
                          <a:effectLst/>
                          <a:latin typeface="Calibri" panose="020F0502020204030204" pitchFamily="34" charset="0"/>
                        </a:rPr>
                        <a:t>Rango de población por número de habitantes de la ciudad SUN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b"/>
                      <a:r>
                        <a:rPr lang="es-MX" sz="900" b="1" i="0" u="none" strike="noStrike" dirty="0">
                          <a:solidFill>
                            <a:srgbClr val="000000"/>
                          </a:solidFill>
                          <a:effectLst/>
                          <a:latin typeface="Calibri" panose="020F0502020204030204" pitchFamily="34" charset="0"/>
                        </a:rPr>
                        <a:t>Radio de Influencia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2552">
                <a:tc>
                  <a:txBody>
                    <a:bodyPr/>
                    <a:lstStyle/>
                    <a:p>
                      <a:pPr algn="l" fontAlgn="b"/>
                      <a:r>
                        <a:rPr lang="es-MX" sz="900" b="0" i="0" u="none" strike="noStrike">
                          <a:solidFill>
                            <a:srgbClr val="000000"/>
                          </a:solidFill>
                          <a:effectLst/>
                          <a:latin typeface="Calibri" panose="020F0502020204030204" pitchFamily="34" charset="0"/>
                        </a:rPr>
                        <a:t>Más de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s-MX" sz="900" b="0" i="0" u="none" strike="noStrike">
                          <a:solidFill>
                            <a:srgbClr val="000000"/>
                          </a:solidFill>
                          <a:effectLst/>
                          <a:latin typeface="Calibri" panose="020F0502020204030204" pitchFamily="34" charset="0"/>
                        </a:rPr>
                        <a:t>1,000,000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s-MX" sz="900" b="0" i="0" u="none" strike="noStrike" dirty="0">
                          <a:solidFill>
                            <a:srgbClr val="000000"/>
                          </a:solidFill>
                          <a:effectLst/>
                          <a:latin typeface="Calibri" panose="020F0502020204030204" pitchFamily="34" charset="0"/>
                        </a:rPr>
                        <a:t>800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1"/>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dirty="0">
                          <a:solidFill>
                            <a:srgbClr val="000000"/>
                          </a:solidFill>
                          <a:effectLst/>
                          <a:latin typeface="Calibri" panose="020F0502020204030204" pitchFamily="34" charset="0"/>
                        </a:rPr>
                        <a:t>500,000</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999,999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700</a:t>
                      </a:r>
                    </a:p>
                  </a:txBody>
                  <a:tcPr marL="9525" marR="9525" marT="9525" marB="0" anchor="b">
                    <a:lnL>
                      <a:noFill/>
                    </a:lnL>
                    <a:lnR>
                      <a:noFill/>
                    </a:lnR>
                    <a:lnT>
                      <a:noFill/>
                    </a:lnT>
                    <a:lnB>
                      <a:noFill/>
                    </a:lnB>
                  </a:tcPr>
                </a:tc>
                <a:extLst>
                  <a:ext uri="{0D108BD9-81ED-4DB2-BD59-A6C34878D82A}">
                    <a16:rowId xmlns:a16="http://schemas.microsoft.com/office/drawing/2014/main" xmlns="" val="10002"/>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100,000</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499,999</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600</a:t>
                      </a:r>
                    </a:p>
                  </a:txBody>
                  <a:tcPr marL="9525" marR="9525" marT="9525" marB="0" anchor="b">
                    <a:lnL>
                      <a:noFill/>
                    </a:lnL>
                    <a:lnR>
                      <a:noFill/>
                    </a:lnR>
                    <a:lnT>
                      <a:noFill/>
                    </a:lnT>
                    <a:lnB>
                      <a:noFill/>
                    </a:lnB>
                  </a:tcPr>
                </a:tc>
                <a:extLst>
                  <a:ext uri="{0D108BD9-81ED-4DB2-BD59-A6C34878D82A}">
                    <a16:rowId xmlns:a16="http://schemas.microsoft.com/office/drawing/2014/main" xmlns="" val="10003"/>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50,000</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99,999</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500</a:t>
                      </a:r>
                    </a:p>
                  </a:txBody>
                  <a:tcPr marL="9525" marR="9525" marT="9525" marB="0" anchor="b">
                    <a:lnL>
                      <a:noFill/>
                    </a:lnL>
                    <a:lnR>
                      <a:noFill/>
                    </a:lnR>
                    <a:lnT>
                      <a:noFill/>
                    </a:lnT>
                    <a:lnB>
                      <a:noFill/>
                    </a:lnB>
                  </a:tcPr>
                </a:tc>
                <a:extLst>
                  <a:ext uri="{0D108BD9-81ED-4DB2-BD59-A6C34878D82A}">
                    <a16:rowId xmlns:a16="http://schemas.microsoft.com/office/drawing/2014/main" xmlns="" val="10004"/>
                  </a:ext>
                </a:extLst>
              </a:tr>
              <a:tr h="102552">
                <a:tc>
                  <a:txBody>
                    <a:bodyPr/>
                    <a:lstStyle/>
                    <a:p>
                      <a:pPr algn="l" fontAlgn="b"/>
                      <a:r>
                        <a:rPr lang="es-MX" sz="900" b="0" i="0" u="none" strike="noStrike">
                          <a:solidFill>
                            <a:srgbClr val="000000"/>
                          </a:solidFill>
                          <a:effectLst/>
                          <a:latin typeface="Calibri" panose="020F0502020204030204" pitchFamily="34" charset="0"/>
                        </a:rPr>
                        <a:t>Menor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s-MX" sz="900" b="0" i="0" u="none" strike="noStrike" dirty="0">
                          <a:solidFill>
                            <a:srgbClr val="000000"/>
                          </a:solidFill>
                          <a:effectLst/>
                          <a:latin typeface="Calibri" panose="020F0502020204030204" pitchFamily="34" charset="0"/>
                        </a:rPr>
                        <a:t>50,000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MX" sz="900" b="0" i="0" u="none" strike="noStrike" dirty="0">
                          <a:solidFill>
                            <a:srgbClr val="000000"/>
                          </a:solidFill>
                          <a:effectLst/>
                          <a:latin typeface="Calibri" panose="020F0502020204030204" pitchFamily="34" charset="0"/>
                        </a:rPr>
                        <a:t>400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15" name="Rectángulo 14"/>
          <p:cNvSpPr/>
          <p:nvPr/>
        </p:nvSpPr>
        <p:spPr>
          <a:xfrm>
            <a:off x="4570803" y="4861622"/>
            <a:ext cx="4415970" cy="284625"/>
          </a:xfrm>
          <a:prstGeom prst="rect">
            <a:avLst/>
          </a:prstGeom>
        </p:spPr>
        <p:txBody>
          <a:bodyPr wrap="square">
            <a:spAutoFit/>
          </a:bodyPr>
          <a:lstStyle/>
          <a:p>
            <a:r>
              <a:rPr lang="es-MX" sz="1200" dirty="0"/>
              <a:t>2. </a:t>
            </a:r>
            <a:r>
              <a:rPr lang="es-MX" sz="1200" dirty="0" smtClean="0"/>
              <a:t>Aglomeraciones </a:t>
            </a:r>
            <a:r>
              <a:rPr lang="es-MX" sz="1200" dirty="0"/>
              <a:t>económicas que suman más de </a:t>
            </a:r>
            <a:r>
              <a:rPr lang="es-MX" sz="1200" dirty="0" smtClean="0"/>
              <a:t>1000 empleos</a:t>
            </a:r>
            <a:endParaRPr lang="es-MX" dirty="0"/>
          </a:p>
        </p:txBody>
      </p:sp>
      <p:sp>
        <p:nvSpPr>
          <p:cNvPr id="16" name="CuadroTexto 15"/>
          <p:cNvSpPr txBox="1"/>
          <p:nvPr/>
        </p:nvSpPr>
        <p:spPr>
          <a:xfrm>
            <a:off x="490675" y="6215651"/>
            <a:ext cx="2605200" cy="253916"/>
          </a:xfrm>
          <a:prstGeom prst="rect">
            <a:avLst/>
          </a:prstGeom>
          <a:noFill/>
        </p:spPr>
        <p:txBody>
          <a:bodyPr wrap="none" rtlCol="0">
            <a:spAutoFit/>
          </a:bodyPr>
          <a:lstStyle/>
          <a:p>
            <a:r>
              <a:rPr lang="es-MX" sz="1050" dirty="0"/>
              <a:t>Con radio y envolvente U3 al mismo tamaño</a:t>
            </a:r>
          </a:p>
        </p:txBody>
      </p:sp>
      <p:grpSp>
        <p:nvGrpSpPr>
          <p:cNvPr id="17" name="Grupo 16"/>
          <p:cNvGrpSpPr/>
          <p:nvPr/>
        </p:nvGrpSpPr>
        <p:grpSpPr>
          <a:xfrm>
            <a:off x="2051369" y="1532815"/>
            <a:ext cx="6727900" cy="2617841"/>
            <a:chOff x="2380106" y="1597263"/>
            <a:chExt cx="6727900" cy="2617841"/>
          </a:xfrm>
        </p:grpSpPr>
        <p:pic>
          <p:nvPicPr>
            <p:cNvPr id="18" name="27 Image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24" b="87523" l="27100" r="70400">
                          <a14:foregroundMark x1="48600" y1="20550" x2="48600" y2="20550"/>
                          <a14:foregroundMark x1="57800" y1="24587" x2="58200" y2="22569"/>
                          <a14:foregroundMark x1="39600" y1="36697" x2="39600" y2="36697"/>
                          <a14:foregroundMark x1="38100" y1="42385" x2="38100" y2="42385"/>
                          <a14:foregroundMark x1="48400" y1="71927" x2="48400" y2="71927"/>
                          <a14:foregroundMark x1="51700" y1="72477" x2="51700" y2="72477"/>
                          <a14:foregroundMark x1="52900" y1="78165" x2="52900" y2="78165"/>
                          <a14:backgroundMark x1="42100" y1="30826" x2="42900" y2="35413"/>
                          <a14:backgroundMark x1="40400" y1="42569" x2="43300" y2="37982"/>
                          <a14:backgroundMark x1="44200" y1="63853" x2="42100" y2="58349"/>
                          <a14:backgroundMark x1="53900" y1="63853" x2="53900" y2="61468"/>
                          <a14:backgroundMark x1="54200" y1="51927" x2="55000" y2="45688"/>
                          <a14:backgroundMark x1="56100" y1="37615" x2="59200" y2="34495"/>
                          <a14:backgroundMark x1="53500" y1="40550" x2="53500" y2="40550"/>
                          <a14:backgroundMark x1="49900" y1="38532" x2="49900" y2="38532"/>
                          <a14:backgroundMark x1="48400" y1="39633" x2="48400" y2="39633"/>
                          <a14:backgroundMark x1="45200" y1="23303" x2="45200" y2="23303"/>
                          <a14:backgroundMark x1="57800" y1="39266" x2="57800" y2="39266"/>
                          <a14:backgroundMark x1="44200" y1="26239" x2="44800" y2="25505"/>
                          <a14:backgroundMark x1="33000" y1="57615" x2="33000" y2="55963"/>
                          <a14:backgroundMark x1="51200" y1="81101" x2="50900" y2="79450"/>
                          <a14:backgroundMark x1="50800" y1="75780" x2="51400" y2="74128"/>
                        </a14:backgroundRemoval>
                      </a14:imgEffect>
                    </a14:imgLayer>
                  </a14:imgProps>
                </a:ext>
                <a:ext uri="{28A0092B-C50C-407E-A947-70E740481C1C}">
                  <a14:useLocalDpi xmlns:a14="http://schemas.microsoft.com/office/drawing/2010/main" val="0"/>
                </a:ext>
              </a:extLst>
            </a:blip>
            <a:srcRect l="27042" t="8490" r="29577" b="12223"/>
            <a:stretch/>
          </p:blipFill>
          <p:spPr>
            <a:xfrm>
              <a:off x="4099711" y="2070991"/>
              <a:ext cx="882050" cy="1029681"/>
            </a:xfrm>
            <a:prstGeom prst="rect">
              <a:avLst/>
            </a:prstGeom>
            <a:ln>
              <a:noFill/>
            </a:ln>
            <a:effectLst>
              <a:outerShdw blurRad="292100" dist="139700" dir="2700000" algn="tl" rotWithShape="0">
                <a:srgbClr val="333333">
                  <a:alpha val="65000"/>
                </a:srgbClr>
              </a:outerShdw>
            </a:effectLst>
          </p:spPr>
        </p:pic>
        <p:pic>
          <p:nvPicPr>
            <p:cNvPr id="19" name="27 Imagen"/>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624" b="87523" l="27100" r="70400">
                          <a14:foregroundMark x1="48600" y1="20550" x2="48600" y2="20550"/>
                          <a14:foregroundMark x1="57800" y1="24587" x2="58200" y2="22569"/>
                          <a14:foregroundMark x1="39600" y1="36697" x2="39600" y2="36697"/>
                          <a14:foregroundMark x1="38100" y1="42385" x2="38100" y2="42385"/>
                          <a14:foregroundMark x1="48400" y1="71927" x2="48400" y2="71927"/>
                          <a14:foregroundMark x1="51700" y1="72477" x2="51700" y2="72477"/>
                          <a14:foregroundMark x1="52900" y1="78165" x2="52900" y2="78165"/>
                          <a14:backgroundMark x1="42100" y1="30826" x2="42900" y2="35413"/>
                          <a14:backgroundMark x1="40400" y1="42569" x2="43300" y2="37982"/>
                          <a14:backgroundMark x1="44200" y1="63853" x2="42100" y2="58349"/>
                          <a14:backgroundMark x1="53900" y1="63853" x2="53900" y2="61468"/>
                          <a14:backgroundMark x1="54200" y1="51927" x2="55000" y2="45688"/>
                          <a14:backgroundMark x1="56100" y1="37615" x2="59200" y2="34495"/>
                          <a14:backgroundMark x1="53500" y1="40550" x2="53500" y2="40550"/>
                          <a14:backgroundMark x1="49900" y1="38532" x2="49900" y2="38532"/>
                          <a14:backgroundMark x1="48400" y1="39633" x2="48400" y2="39633"/>
                          <a14:backgroundMark x1="45200" y1="23303" x2="45200" y2="23303"/>
                          <a14:backgroundMark x1="57800" y1="39266" x2="57800" y2="39266"/>
                          <a14:backgroundMark x1="44200" y1="26239" x2="44800" y2="25505"/>
                          <a14:backgroundMark x1="33000" y1="57615" x2="33000" y2="55963"/>
                          <a14:backgroundMark x1="51200" y1="81101" x2="50900" y2="79450"/>
                          <a14:backgroundMark x1="50800" y1="75780" x2="51400" y2="74128"/>
                        </a14:backgroundRemoval>
                      </a14:imgEffect>
                    </a14:imgLayer>
                  </a14:imgProps>
                </a:ext>
                <a:ext uri="{28A0092B-C50C-407E-A947-70E740481C1C}">
                  <a14:useLocalDpi xmlns:a14="http://schemas.microsoft.com/office/drawing/2010/main" val="0"/>
                </a:ext>
              </a:extLst>
            </a:blip>
            <a:srcRect l="27042" t="8490" r="29577" b="12223"/>
            <a:stretch/>
          </p:blipFill>
          <p:spPr>
            <a:xfrm>
              <a:off x="4082942" y="2957356"/>
              <a:ext cx="882050" cy="1029681"/>
            </a:xfrm>
            <a:prstGeom prst="rect">
              <a:avLst/>
            </a:prstGeom>
            <a:ln>
              <a:noFill/>
            </a:ln>
            <a:effectLst>
              <a:outerShdw blurRad="292100" dist="139700" dir="2700000" algn="tl" rotWithShape="0">
                <a:srgbClr val="333333">
                  <a:alpha val="65000"/>
                </a:srgbClr>
              </a:outerShdw>
            </a:effectLst>
          </p:spPr>
        </p:pic>
        <p:pic>
          <p:nvPicPr>
            <p:cNvPr id="20" name="Imagen 19"/>
            <p:cNvPicPr>
              <a:picLocks noChangeAspect="1"/>
            </p:cNvPicPr>
            <p:nvPr/>
          </p:nvPicPr>
          <p:blipFill>
            <a:blip r:embed="rId5"/>
            <a:stretch>
              <a:fillRect/>
            </a:stretch>
          </p:blipFill>
          <p:spPr>
            <a:xfrm>
              <a:off x="5659078" y="2786966"/>
              <a:ext cx="593232" cy="607028"/>
            </a:xfrm>
            <a:prstGeom prst="rect">
              <a:avLst/>
            </a:prstGeom>
          </p:spPr>
        </p:pic>
        <p:sp>
          <p:nvSpPr>
            <p:cNvPr id="21" name="20 División"/>
            <p:cNvSpPr/>
            <p:nvPr/>
          </p:nvSpPr>
          <p:spPr>
            <a:xfrm>
              <a:off x="3821605" y="2472165"/>
              <a:ext cx="340440" cy="280409"/>
            </a:xfrm>
            <a:prstGeom prst="mathDivid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22" name="Rectángulo 21"/>
            <p:cNvSpPr/>
            <p:nvPr/>
          </p:nvSpPr>
          <p:spPr>
            <a:xfrm>
              <a:off x="4852653" y="2749239"/>
              <a:ext cx="321608" cy="523220"/>
            </a:xfrm>
            <a:prstGeom prst="rect">
              <a:avLst/>
            </a:prstGeom>
          </p:spPr>
          <p:txBody>
            <a:bodyPr wrap="square">
              <a:spAutoFit/>
            </a:bodyPr>
            <a:lstStyle/>
            <a:p>
              <a:r>
                <a:rPr lang="es-MX" sz="2800" b="1" spc="50" dirty="0">
                  <a:ln w="11430"/>
                  <a:solidFill>
                    <a:srgbClr val="800000"/>
                  </a:solidFill>
                  <a:effectLst>
                    <a:outerShdw blurRad="76200" dist="50800" dir="5400000" algn="tl" rotWithShape="0">
                      <a:srgbClr val="000000">
                        <a:alpha val="65000"/>
                      </a:srgbClr>
                    </a:outerShdw>
                  </a:effectLst>
                  <a:sym typeface="Symbol"/>
                </a:rPr>
                <a:t>=</a:t>
              </a:r>
              <a:endParaRPr lang="es-MX" sz="2800" b="1" spc="50" dirty="0">
                <a:ln w="11430"/>
                <a:solidFill>
                  <a:srgbClr val="800000"/>
                </a:solidFill>
                <a:effectLst>
                  <a:outerShdw blurRad="76200" dist="50800" dir="5400000" algn="tl" rotWithShape="0">
                    <a:srgbClr val="000000">
                      <a:alpha val="65000"/>
                    </a:srgbClr>
                  </a:outerShdw>
                </a:effectLst>
              </a:endParaRPr>
            </a:p>
          </p:txBody>
        </p:sp>
        <p:sp>
          <p:nvSpPr>
            <p:cNvPr id="23" name="CuadroTexto 22"/>
            <p:cNvSpPr txBox="1"/>
            <p:nvPr/>
          </p:nvSpPr>
          <p:spPr>
            <a:xfrm>
              <a:off x="5283086" y="2710371"/>
              <a:ext cx="372984" cy="523220"/>
            </a:xfrm>
            <a:prstGeom prst="rect">
              <a:avLst/>
            </a:prstGeom>
            <a:noFill/>
          </p:spPr>
          <p:txBody>
            <a:bodyPr wrap="square" rtlCol="0">
              <a:spAutoFit/>
            </a:bodyPr>
            <a:lstStyle/>
            <a:p>
              <a:r>
                <a:rPr lang="es-MX" sz="2800" b="1" spc="50" dirty="0">
                  <a:ln w="11430"/>
                  <a:solidFill>
                    <a:srgbClr val="800000"/>
                  </a:solidFill>
                  <a:effectLst>
                    <a:outerShdw blurRad="76200" dist="50800" dir="5400000" algn="tl" rotWithShape="0">
                      <a:srgbClr val="000000">
                        <a:alpha val="65000"/>
                      </a:srgbClr>
                    </a:outerShdw>
                  </a:effectLst>
                </a:rPr>
                <a:t>1 </a:t>
              </a:r>
            </a:p>
          </p:txBody>
        </p:sp>
        <p:sp>
          <p:nvSpPr>
            <p:cNvPr id="24" name="Rectángulo 23"/>
            <p:cNvSpPr/>
            <p:nvPr/>
          </p:nvSpPr>
          <p:spPr>
            <a:xfrm>
              <a:off x="5098508" y="2710371"/>
              <a:ext cx="245279" cy="523220"/>
            </a:xfrm>
            <a:prstGeom prst="rect">
              <a:avLst/>
            </a:prstGeom>
          </p:spPr>
          <p:txBody>
            <a:bodyPr wrap="square">
              <a:spAutoFit/>
            </a:bodyPr>
            <a:lstStyle/>
            <a:p>
              <a:r>
                <a:rPr lang="es-MX" sz="2800" b="1" spc="50" dirty="0">
                  <a:ln w="11430"/>
                  <a:solidFill>
                    <a:srgbClr val="800000"/>
                  </a:solidFill>
                  <a:effectLst>
                    <a:outerShdw blurRad="76200" dist="50800" dir="5400000" algn="tl" rotWithShape="0">
                      <a:srgbClr val="000000">
                        <a:alpha val="65000"/>
                      </a:srgbClr>
                    </a:outerShdw>
                  </a:effectLst>
                </a:rPr>
                <a:t>&gt;</a:t>
              </a:r>
            </a:p>
          </p:txBody>
        </p:sp>
        <p:sp>
          <p:nvSpPr>
            <p:cNvPr id="25" name="20 División"/>
            <p:cNvSpPr/>
            <p:nvPr/>
          </p:nvSpPr>
          <p:spPr>
            <a:xfrm>
              <a:off x="3820808" y="3343232"/>
              <a:ext cx="340440" cy="280409"/>
            </a:xfrm>
            <a:prstGeom prst="mathDivid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cxnSp>
          <p:nvCxnSpPr>
            <p:cNvPr id="26" name="Conector recto 25"/>
            <p:cNvCxnSpPr/>
            <p:nvPr/>
          </p:nvCxnSpPr>
          <p:spPr>
            <a:xfrm>
              <a:off x="2998044" y="3039577"/>
              <a:ext cx="1901496" cy="0"/>
            </a:xfrm>
            <a:prstGeom prst="line">
              <a:avLst/>
            </a:prstGeom>
            <a:ln w="22225">
              <a:solidFill>
                <a:srgbClr val="800000"/>
              </a:solidFill>
            </a:ln>
          </p:spPr>
          <p:style>
            <a:lnRef idx="1">
              <a:schemeClr val="dk1"/>
            </a:lnRef>
            <a:fillRef idx="0">
              <a:schemeClr val="dk1"/>
            </a:fillRef>
            <a:effectRef idx="0">
              <a:schemeClr val="dk1"/>
            </a:effectRef>
            <a:fontRef idx="minor">
              <a:schemeClr val="tx1"/>
            </a:fontRef>
          </p:style>
        </p:cxnSp>
        <p:pic>
          <p:nvPicPr>
            <p:cNvPr id="27" name="3 Marcador de contenido"/>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77" b="98560" l="27804" r="75537">
                          <a14:foregroundMark x1="38902" y1="33333" x2="39499" y2="34156"/>
                          <a14:foregroundMark x1="51551" y1="83951" x2="56086" y2="84568"/>
                          <a14:foregroundMark x1="37232" y1="42798" x2="37232" y2="42798"/>
                          <a14:backgroundMark x1="42840" y1="23045" x2="44272" y2="38889"/>
                          <a14:backgroundMark x1="40931" y1="69753" x2="45823" y2="68930"/>
                          <a14:backgroundMark x1="60382" y1="49383" x2="61098" y2="48971"/>
                          <a14:backgroundMark x1="57041" y1="65432" x2="57160" y2="64198"/>
                          <a14:backgroundMark x1="60143" y1="54938" x2="60382" y2="51235"/>
                          <a14:backgroundMark x1="52745" y1="38066" x2="53819" y2="37449"/>
                          <a14:backgroundMark x1="58234" y1="39712" x2="59308" y2="38272"/>
                          <a14:backgroundMark x1="64797" y1="44239" x2="64797" y2="44239"/>
                          <a14:backgroundMark x1="37351" y1="55350" x2="37351" y2="55350"/>
                          <a14:backgroundMark x1="40095" y1="54527" x2="40095" y2="54527"/>
                          <a14:backgroundMark x1="31026" y1="52675" x2="31026" y2="52675"/>
                        </a14:backgroundRemoval>
                      </a14:imgEffect>
                    </a14:imgLayer>
                  </a14:imgProps>
                </a:ext>
                <a:ext uri="{28A0092B-C50C-407E-A947-70E740481C1C}">
                  <a14:useLocalDpi xmlns:a14="http://schemas.microsoft.com/office/drawing/2010/main" val="0"/>
                </a:ext>
              </a:extLst>
            </a:blip>
            <a:srcRect l="24622" t="9249" r="24014" b="1541"/>
            <a:stretch/>
          </p:blipFill>
          <p:spPr>
            <a:xfrm>
              <a:off x="3122852" y="2239494"/>
              <a:ext cx="715921" cy="720157"/>
            </a:xfrm>
            <a:prstGeom prst="rect">
              <a:avLst/>
            </a:prstGeom>
          </p:spPr>
        </p:pic>
        <p:sp>
          <p:nvSpPr>
            <p:cNvPr id="28" name="CuadroTexto 27"/>
            <p:cNvSpPr txBox="1"/>
            <p:nvPr/>
          </p:nvSpPr>
          <p:spPr>
            <a:xfrm>
              <a:off x="2538236" y="1597263"/>
              <a:ext cx="2854692" cy="461665"/>
            </a:xfrm>
            <a:prstGeom prst="rect">
              <a:avLst/>
            </a:prstGeom>
            <a:noFill/>
          </p:spPr>
          <p:txBody>
            <a:bodyPr wrap="none" rtlCol="0">
              <a:spAutoFit/>
            </a:bodyPr>
            <a:lstStyle/>
            <a:p>
              <a:r>
                <a:rPr lang="es-MX" sz="2400" b="1" dirty="0"/>
                <a:t>U1 a partir de AGEBS</a:t>
              </a:r>
            </a:p>
          </p:txBody>
        </p:sp>
        <p:pic>
          <p:nvPicPr>
            <p:cNvPr id="29" name="3 Marcador de contenido"/>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77" b="98560" l="27804" r="75537">
                          <a14:foregroundMark x1="38902" y1="33333" x2="39499" y2="34156"/>
                          <a14:foregroundMark x1="51551" y1="83951" x2="56086" y2="84568"/>
                          <a14:foregroundMark x1="37232" y1="42798" x2="37232" y2="42798"/>
                          <a14:backgroundMark x1="42840" y1="23045" x2="44272" y2="38889"/>
                          <a14:backgroundMark x1="40931" y1="69753" x2="45823" y2="68930"/>
                          <a14:backgroundMark x1="60382" y1="49383" x2="61098" y2="48971"/>
                          <a14:backgroundMark x1="57041" y1="65432" x2="57160" y2="64198"/>
                          <a14:backgroundMark x1="60143" y1="54938" x2="60382" y2="51235"/>
                          <a14:backgroundMark x1="52745" y1="38066" x2="53819" y2="37449"/>
                          <a14:backgroundMark x1="58234" y1="39712" x2="59308" y2="38272"/>
                          <a14:backgroundMark x1="64797" y1="44239" x2="64797" y2="44239"/>
                          <a14:backgroundMark x1="37351" y1="55350" x2="37351" y2="55350"/>
                          <a14:backgroundMark x1="40095" y1="54527" x2="40095" y2="54527"/>
                          <a14:backgroundMark x1="31026" y1="52675" x2="31026" y2="52675"/>
                        </a14:backgroundRemoval>
                      </a14:imgEffect>
                    </a14:imgLayer>
                  </a14:imgProps>
                </a:ext>
                <a:ext uri="{28A0092B-C50C-407E-A947-70E740481C1C}">
                  <a14:useLocalDpi xmlns:a14="http://schemas.microsoft.com/office/drawing/2010/main" val="0"/>
                </a:ext>
              </a:extLst>
            </a:blip>
            <a:srcRect l="24622" t="9249" r="24014" b="1541"/>
            <a:stretch/>
          </p:blipFill>
          <p:spPr>
            <a:xfrm>
              <a:off x="3095875" y="3062528"/>
              <a:ext cx="715921" cy="720157"/>
            </a:xfrm>
            <a:prstGeom prst="rect">
              <a:avLst/>
            </a:prstGeom>
          </p:spPr>
        </p:pic>
        <p:sp>
          <p:nvSpPr>
            <p:cNvPr id="30" name="CuadroTexto 29"/>
            <p:cNvSpPr txBox="1"/>
            <p:nvPr/>
          </p:nvSpPr>
          <p:spPr>
            <a:xfrm>
              <a:off x="2380106" y="2753352"/>
              <a:ext cx="937251" cy="523220"/>
            </a:xfrm>
            <a:prstGeom prst="rect">
              <a:avLst/>
            </a:prstGeom>
            <a:noFill/>
          </p:spPr>
          <p:txBody>
            <a:bodyPr wrap="square" rtlCol="0">
              <a:spAutoFit/>
            </a:bodyPr>
            <a:lstStyle/>
            <a:p>
              <a:r>
                <a:rPr lang="es-MX" sz="2800" b="1" spc="50" dirty="0" err="1">
                  <a:ln w="11430"/>
                  <a:solidFill>
                    <a:srgbClr val="800000"/>
                  </a:solidFill>
                  <a:effectLst>
                    <a:outerShdw blurRad="76200" dist="50800" dir="5400000" algn="tl" rotWithShape="0">
                      <a:srgbClr val="000000">
                        <a:alpha val="65000"/>
                      </a:srgbClr>
                    </a:outerShdw>
                  </a:effectLst>
                </a:rPr>
                <a:t>Ri</a:t>
              </a:r>
              <a:r>
                <a:rPr lang="es-MX" sz="2800" b="1" spc="50" dirty="0">
                  <a:ln w="11430"/>
                  <a:solidFill>
                    <a:srgbClr val="800000"/>
                  </a:solidFill>
                  <a:effectLst>
                    <a:outerShdw blurRad="76200" dist="50800" dir="5400000" algn="tl" rotWithShape="0">
                      <a:srgbClr val="000000">
                        <a:alpha val="65000"/>
                      </a:srgbClr>
                    </a:outerShdw>
                  </a:effectLst>
                </a:rPr>
                <a:t>=</a:t>
              </a:r>
            </a:p>
          </p:txBody>
        </p:sp>
        <p:sp>
          <p:nvSpPr>
            <p:cNvPr id="31" name="CuadroTexto 30"/>
            <p:cNvSpPr txBox="1"/>
            <p:nvPr/>
          </p:nvSpPr>
          <p:spPr>
            <a:xfrm>
              <a:off x="3215161" y="2398936"/>
              <a:ext cx="561116" cy="461665"/>
            </a:xfrm>
            <a:prstGeom prst="rect">
              <a:avLst/>
            </a:prstGeom>
            <a:noFill/>
          </p:spPr>
          <p:txBody>
            <a:bodyPr wrap="none" rtlCol="0">
              <a:spAutoFit/>
            </a:bodyPr>
            <a:lstStyle/>
            <a:p>
              <a:pPr algn="ctr"/>
              <a:r>
                <a:rPr lang="es-MX" sz="1200" b="1" spc="50" dirty="0" err="1">
                  <a:ln w="11430"/>
                  <a:sym typeface="Symbol"/>
                </a:rPr>
                <a:t>PO</a:t>
              </a:r>
              <a:r>
                <a:rPr lang="es-MX" sz="1000" b="1" spc="50" dirty="0" err="1">
                  <a:ln w="11430"/>
                  <a:sym typeface="Symbol"/>
                </a:rPr>
                <a:t>i</a:t>
              </a:r>
              <a:endParaRPr lang="es-MX" sz="1200" b="1" spc="50" dirty="0">
                <a:ln w="11430"/>
                <a:sym typeface="Symbol"/>
              </a:endParaRPr>
            </a:p>
            <a:p>
              <a:pPr algn="ctr"/>
              <a:r>
                <a:rPr lang="es-MX" sz="1200" b="1" spc="50" dirty="0">
                  <a:ln w="11430"/>
                  <a:sym typeface="Symbol"/>
                </a:rPr>
                <a:t>AGEB</a:t>
              </a:r>
              <a:endParaRPr lang="es-MX" sz="1200" b="1" spc="50" dirty="0">
                <a:ln w="11430"/>
              </a:endParaRPr>
            </a:p>
          </p:txBody>
        </p:sp>
        <p:sp>
          <p:nvSpPr>
            <p:cNvPr id="32" name="CuadroTexto 31"/>
            <p:cNvSpPr txBox="1"/>
            <p:nvPr/>
          </p:nvSpPr>
          <p:spPr>
            <a:xfrm>
              <a:off x="3197243" y="3221225"/>
              <a:ext cx="561116" cy="461665"/>
            </a:xfrm>
            <a:prstGeom prst="rect">
              <a:avLst/>
            </a:prstGeom>
            <a:noFill/>
          </p:spPr>
          <p:txBody>
            <a:bodyPr wrap="none" rtlCol="0">
              <a:spAutoFit/>
            </a:bodyPr>
            <a:lstStyle/>
            <a:p>
              <a:pPr algn="ctr"/>
              <a:r>
                <a:rPr lang="es-MX" sz="1200" b="1" spc="50" dirty="0" err="1">
                  <a:ln w="11430"/>
                  <a:sym typeface="Symbol"/>
                </a:rPr>
                <a:t>PR</a:t>
              </a:r>
              <a:r>
                <a:rPr lang="es-MX" sz="1000" b="1" spc="50" dirty="0" err="1">
                  <a:ln w="11430"/>
                  <a:sym typeface="Symbol"/>
                </a:rPr>
                <a:t>i</a:t>
              </a:r>
              <a:endParaRPr lang="es-MX" sz="1200" b="1" spc="50" dirty="0">
                <a:ln w="11430"/>
                <a:sym typeface="Symbol"/>
              </a:endParaRPr>
            </a:p>
            <a:p>
              <a:pPr algn="ctr"/>
              <a:r>
                <a:rPr lang="es-MX" sz="1200" b="1" spc="50" dirty="0">
                  <a:ln w="11430"/>
                  <a:sym typeface="Symbol"/>
                </a:rPr>
                <a:t>AGEB</a:t>
              </a:r>
              <a:endParaRPr lang="es-MX" sz="1200" b="1" spc="50" dirty="0">
                <a:ln w="11430"/>
              </a:endParaRPr>
            </a:p>
          </p:txBody>
        </p:sp>
        <p:sp>
          <p:nvSpPr>
            <p:cNvPr id="33" name="CuadroTexto 32"/>
            <p:cNvSpPr txBox="1"/>
            <p:nvPr/>
          </p:nvSpPr>
          <p:spPr>
            <a:xfrm>
              <a:off x="4170801" y="2390333"/>
              <a:ext cx="666273" cy="461665"/>
            </a:xfrm>
            <a:prstGeom prst="rect">
              <a:avLst/>
            </a:prstGeom>
            <a:noFill/>
          </p:spPr>
          <p:txBody>
            <a:bodyPr wrap="none" rtlCol="0">
              <a:spAutoFit/>
            </a:bodyPr>
            <a:lstStyle/>
            <a:p>
              <a:pPr algn="ctr"/>
              <a:r>
                <a:rPr lang="es-MX" sz="1200" b="1" spc="50" dirty="0">
                  <a:ln w="11430"/>
                  <a:sym typeface="Symbol"/>
                </a:rPr>
                <a:t></a:t>
              </a:r>
              <a:r>
                <a:rPr lang="es-MX" sz="1200" b="1" spc="50" dirty="0" err="1">
                  <a:ln w="11430"/>
                  <a:sym typeface="Symbol"/>
                </a:rPr>
                <a:t>PO</a:t>
              </a:r>
              <a:r>
                <a:rPr lang="es-MX" sz="1000" b="1" spc="50" dirty="0" err="1">
                  <a:ln w="11430"/>
                  <a:sym typeface="Symbol"/>
                </a:rPr>
                <a:t>i</a:t>
              </a:r>
              <a:endParaRPr lang="es-MX" sz="1200" b="1" spc="50" dirty="0">
                <a:ln w="11430"/>
                <a:sym typeface="Symbol"/>
              </a:endParaRPr>
            </a:p>
            <a:p>
              <a:pPr algn="ctr"/>
              <a:r>
                <a:rPr lang="es-MX" sz="1200" b="1" spc="50" dirty="0" err="1">
                  <a:ln w="11430"/>
                  <a:sym typeface="Symbol"/>
                </a:rPr>
                <a:t>AGEB’s</a:t>
              </a:r>
              <a:endParaRPr lang="es-MX" sz="1200" b="1" spc="50" dirty="0">
                <a:ln w="11430"/>
              </a:endParaRPr>
            </a:p>
          </p:txBody>
        </p:sp>
        <p:sp>
          <p:nvSpPr>
            <p:cNvPr id="34" name="CuadroTexto 33"/>
            <p:cNvSpPr txBox="1"/>
            <p:nvPr/>
          </p:nvSpPr>
          <p:spPr>
            <a:xfrm>
              <a:off x="4181221" y="3276572"/>
              <a:ext cx="666273" cy="461665"/>
            </a:xfrm>
            <a:prstGeom prst="rect">
              <a:avLst/>
            </a:prstGeom>
            <a:noFill/>
          </p:spPr>
          <p:txBody>
            <a:bodyPr wrap="none" rtlCol="0">
              <a:spAutoFit/>
            </a:bodyPr>
            <a:lstStyle/>
            <a:p>
              <a:pPr algn="ctr"/>
              <a:r>
                <a:rPr lang="es-MX" sz="1200" b="1" spc="50" dirty="0">
                  <a:ln w="11430"/>
                  <a:sym typeface="Symbol"/>
                </a:rPr>
                <a:t></a:t>
              </a:r>
              <a:r>
                <a:rPr lang="es-MX" sz="1200" b="1" spc="50" dirty="0" err="1">
                  <a:ln w="11430"/>
                  <a:sym typeface="Symbol"/>
                </a:rPr>
                <a:t>PR</a:t>
              </a:r>
              <a:r>
                <a:rPr lang="es-MX" sz="1000" b="1" spc="50" dirty="0" err="1">
                  <a:ln w="11430"/>
                  <a:sym typeface="Symbol"/>
                </a:rPr>
                <a:t>i</a:t>
              </a:r>
              <a:endParaRPr lang="es-MX" sz="1200" b="1" spc="50" dirty="0">
                <a:ln w="11430"/>
                <a:sym typeface="Symbol"/>
              </a:endParaRPr>
            </a:p>
            <a:p>
              <a:pPr algn="ctr"/>
              <a:r>
                <a:rPr lang="es-MX" sz="1200" b="1" spc="50" dirty="0" err="1">
                  <a:ln w="11430"/>
                  <a:sym typeface="Symbol"/>
                </a:rPr>
                <a:t>AGEB’s</a:t>
              </a:r>
              <a:endParaRPr lang="es-MX" sz="1200" b="1" spc="50" dirty="0">
                <a:ln w="11430"/>
              </a:endParaRPr>
            </a:p>
          </p:txBody>
        </p:sp>
        <p:sp>
          <p:nvSpPr>
            <p:cNvPr id="35" name="CuadroTexto 34"/>
            <p:cNvSpPr txBox="1"/>
            <p:nvPr/>
          </p:nvSpPr>
          <p:spPr>
            <a:xfrm>
              <a:off x="5681577" y="2336032"/>
              <a:ext cx="570733" cy="461665"/>
            </a:xfrm>
            <a:prstGeom prst="rect">
              <a:avLst/>
            </a:prstGeom>
            <a:noFill/>
          </p:spPr>
          <p:txBody>
            <a:bodyPr wrap="none" rtlCol="0">
              <a:spAutoFit/>
            </a:bodyPr>
            <a:lstStyle/>
            <a:p>
              <a:pPr algn="ctr"/>
              <a:r>
                <a:rPr lang="es-MX" sz="1200" b="1" dirty="0">
                  <a:effectLst>
                    <a:outerShdw blurRad="38100" dist="38100" dir="2700000" algn="tl">
                      <a:srgbClr val="000000">
                        <a:alpha val="43137"/>
                      </a:srgbClr>
                    </a:outerShdw>
                  </a:effectLst>
                </a:rPr>
                <a:t>AGEB </a:t>
              </a:r>
            </a:p>
            <a:p>
              <a:pPr algn="ctr"/>
              <a:r>
                <a:rPr lang="es-MX" sz="1200" b="1" dirty="0">
                  <a:effectLst>
                    <a:outerShdw blurRad="38100" dist="38100" dir="2700000" algn="tl">
                      <a:srgbClr val="000000">
                        <a:alpha val="43137"/>
                      </a:srgbClr>
                    </a:outerShdw>
                  </a:effectLst>
                </a:rPr>
                <a:t>U1</a:t>
              </a:r>
            </a:p>
          </p:txBody>
        </p:sp>
        <p:cxnSp>
          <p:nvCxnSpPr>
            <p:cNvPr id="36" name="Conector recto de flecha 35"/>
            <p:cNvCxnSpPr/>
            <p:nvPr/>
          </p:nvCxnSpPr>
          <p:spPr>
            <a:xfrm flipV="1">
              <a:off x="5610819" y="3029048"/>
              <a:ext cx="71932" cy="1659"/>
            </a:xfrm>
            <a:prstGeom prst="straightConnector1">
              <a:avLst/>
            </a:prstGeom>
            <a:ln>
              <a:gradFill>
                <a:gsLst>
                  <a:gs pos="0">
                    <a:srgbClr val="FFC000"/>
                  </a:gs>
                  <a:gs pos="95000">
                    <a:srgbClr val="FFFF00"/>
                  </a:gs>
                </a:gsLst>
                <a:lin ang="5400000" scaled="1"/>
              </a:gradFill>
              <a:tailEnd type="triangle"/>
            </a:ln>
          </p:spPr>
          <p:style>
            <a:lnRef idx="2">
              <a:schemeClr val="accent1"/>
            </a:lnRef>
            <a:fillRef idx="0">
              <a:schemeClr val="accent1"/>
            </a:fillRef>
            <a:effectRef idx="1">
              <a:schemeClr val="accent1"/>
            </a:effectRef>
            <a:fontRef idx="minor">
              <a:schemeClr val="tx1"/>
            </a:fontRef>
          </p:style>
        </p:cxnSp>
        <p:sp>
          <p:nvSpPr>
            <p:cNvPr id="37" name="Rectángulo 36"/>
            <p:cNvSpPr/>
            <p:nvPr/>
          </p:nvSpPr>
          <p:spPr>
            <a:xfrm>
              <a:off x="6332146" y="1919411"/>
              <a:ext cx="2775860" cy="2295693"/>
            </a:xfrm>
            <a:prstGeom prst="rect">
              <a:avLst/>
            </a:prstGeom>
          </p:spPr>
          <p:txBody>
            <a:bodyPr wrap="square">
              <a:spAutoFit/>
            </a:bodyPr>
            <a:lstStyle/>
            <a:p>
              <a:pPr lvl="0" defTabSz="914400" fontAlgn="auto">
                <a:lnSpc>
                  <a:spcPct val="107000"/>
                </a:lnSpc>
                <a:spcBef>
                  <a:spcPts val="0"/>
                </a:spcBef>
                <a:spcAft>
                  <a:spcPts val="0"/>
                </a:spcAft>
              </a:pPr>
              <a:r>
                <a:rPr lang="es-MX" sz="900" b="1" i="1" dirty="0">
                  <a:solidFill>
                    <a:srgbClr val="000000"/>
                  </a:solidFill>
                  <a:ea typeface="Calibri" panose="020F0502020204030204" pitchFamily="34" charset="0"/>
                  <a:cs typeface="Times New Roman" panose="02020603050405020304" pitchFamily="18" charset="0"/>
                </a:rPr>
                <a:t>Donde:</a:t>
              </a:r>
            </a:p>
            <a:p>
              <a:pPr lvl="0" defTabSz="914400" fontAlgn="auto">
                <a:lnSpc>
                  <a:spcPct val="107000"/>
                </a:lnSpc>
                <a:spcBef>
                  <a:spcPts val="0"/>
                </a:spcBef>
                <a:spcAft>
                  <a:spcPts val="0"/>
                </a:spcAft>
              </a:pPr>
              <a:r>
                <a:rPr lang="es-MX" sz="900" b="1" i="1" dirty="0" err="1">
                  <a:solidFill>
                    <a:srgbClr val="000000"/>
                  </a:solidFill>
                  <a:ea typeface="Calibri" panose="020F0502020204030204" pitchFamily="34" charset="0"/>
                  <a:cs typeface="Times New Roman" panose="02020603050405020304" pitchFamily="18" charset="0"/>
                </a:rPr>
                <a:t>R</a:t>
              </a:r>
              <a:r>
                <a:rPr lang="es-MX" sz="900" b="1" i="1" baseline="-25000" dirty="0" err="1">
                  <a:solidFill>
                    <a:srgbClr val="000000"/>
                  </a:solidFill>
                  <a:ea typeface="Calibri" panose="020F0502020204030204" pitchFamily="34" charset="0"/>
                  <a:cs typeface="Times New Roman" panose="02020603050405020304" pitchFamily="18" charset="0"/>
                </a:rPr>
                <a:t>i</a:t>
              </a:r>
              <a:r>
                <a:rPr lang="es-MX" sz="900" b="1" dirty="0">
                  <a:solidFill>
                    <a:srgbClr val="000000"/>
                  </a:solidFill>
                  <a:ea typeface="Calibri" panose="020F0502020204030204" pitchFamily="34" charset="0"/>
                  <a:cs typeface="Times New Roman" panose="02020603050405020304" pitchFamily="18" charset="0"/>
                </a:rPr>
                <a:t>              es la razón personal ocupado-población </a:t>
              </a:r>
            </a:p>
            <a:p>
              <a:pPr lvl="0" defTabSz="914400" fontAlgn="auto">
                <a:lnSpc>
                  <a:spcPct val="107000"/>
                </a:lnSpc>
                <a:spcBef>
                  <a:spcPts val="0"/>
                </a:spcBef>
                <a:spcAft>
                  <a:spcPts val="0"/>
                </a:spcAft>
              </a:pPr>
              <a:r>
                <a:rPr lang="es-MX" sz="900" b="1" dirty="0">
                  <a:solidFill>
                    <a:srgbClr val="000000"/>
                  </a:solidFill>
                  <a:ea typeface="Calibri" panose="020F0502020204030204" pitchFamily="34" charset="0"/>
                  <a:cs typeface="Times New Roman" panose="02020603050405020304" pitchFamily="18" charset="0"/>
                </a:rPr>
                <a:t>                  residente del AGEB i,</a:t>
              </a:r>
            </a:p>
            <a:p>
              <a:pPr marL="447675" lvl="0" indent="-447675" defTabSz="914400" fontAlgn="auto">
                <a:lnSpc>
                  <a:spcPct val="107000"/>
                </a:lnSpc>
                <a:spcBef>
                  <a:spcPts val="0"/>
                </a:spcBef>
                <a:spcAft>
                  <a:spcPts val="0"/>
                </a:spcAft>
              </a:pPr>
              <a:r>
                <a:rPr lang="es-MX" sz="900" b="1" i="1" dirty="0" err="1">
                  <a:solidFill>
                    <a:srgbClr val="000000"/>
                  </a:solidFill>
                  <a:ea typeface="Calibri" panose="020F0502020204030204" pitchFamily="34" charset="0"/>
                  <a:cs typeface="Times New Roman" panose="02020603050405020304" pitchFamily="18" charset="0"/>
                </a:rPr>
                <a:t>PO</a:t>
              </a:r>
              <a:r>
                <a:rPr lang="es-MX" sz="900" b="1" i="1" baseline="-25000" dirty="0" err="1">
                  <a:solidFill>
                    <a:srgbClr val="000000"/>
                  </a:solidFill>
                  <a:ea typeface="Calibri" panose="020F0502020204030204" pitchFamily="34" charset="0"/>
                  <a:cs typeface="Times New Roman" panose="02020603050405020304" pitchFamily="18" charset="0"/>
                </a:rPr>
                <a:t>i</a:t>
              </a:r>
              <a:r>
                <a:rPr lang="es-MX" sz="900" b="1" dirty="0">
                  <a:solidFill>
                    <a:srgbClr val="000000"/>
                  </a:solidFill>
                  <a:ea typeface="Calibri" panose="020F0502020204030204" pitchFamily="34" charset="0"/>
                  <a:cs typeface="Times New Roman" panose="02020603050405020304" pitchFamily="18" charset="0"/>
                </a:rPr>
                <a:t>	es el personal ocupado del AGEB </a:t>
              </a:r>
              <a:r>
                <a:rPr lang="es-MX" sz="900" b="1" i="1" dirty="0">
                  <a:solidFill>
                    <a:srgbClr val="000000"/>
                  </a:solidFill>
                  <a:ea typeface="Calibri" panose="020F0502020204030204" pitchFamily="34" charset="0"/>
                  <a:cs typeface="Times New Roman" panose="02020603050405020304" pitchFamily="18" charset="0"/>
                </a:rPr>
                <a:t>i</a:t>
              </a:r>
              <a:r>
                <a:rPr lang="es-MX" sz="900" b="1" dirty="0">
                  <a:solidFill>
                    <a:srgbClr val="000000"/>
                  </a:solidFill>
                  <a:ea typeface="Calibri" panose="020F0502020204030204" pitchFamily="34" charset="0"/>
                  <a:cs typeface="Times New Roman" panose="02020603050405020304" pitchFamily="18" charset="0"/>
                </a:rPr>
                <a:t>, calculado con base en los </a:t>
              </a:r>
              <a:r>
                <a:rPr lang="es-MX" sz="900" b="1" u="sng" dirty="0">
                  <a:solidFill>
                    <a:srgbClr val="000000"/>
                  </a:solidFill>
                  <a:ea typeface="Calibri" panose="020F0502020204030204" pitchFamily="34" charset="0"/>
                  <a:cs typeface="Times New Roman" panose="02020603050405020304" pitchFamily="18" charset="0"/>
                </a:rPr>
                <a:t>Censos Económicos 2009, </a:t>
              </a:r>
              <a:r>
                <a:rPr lang="es-MX" sz="900" dirty="0">
                  <a:solidFill>
                    <a:srgbClr val="000000"/>
                  </a:solidFill>
                  <a:ea typeface="Calibri" panose="020F0502020204030204" pitchFamily="34" charset="0"/>
                  <a:cs typeface="Times New Roman" panose="02020603050405020304" pitchFamily="18" charset="0"/>
                </a:rPr>
                <a:t>Personal ocupado (total), comprende a todas las personas que trabajaron durante el periodo de referencia dependiendo contractualmente o no de la unidad económica, sujetas a su dirección y control</a:t>
              </a:r>
              <a:r>
                <a:rPr lang="es-MX" sz="900" b="1" dirty="0">
                  <a:solidFill>
                    <a:srgbClr val="000000"/>
                  </a:solidFill>
                  <a:ea typeface="Calibri" panose="020F0502020204030204" pitchFamily="34" charset="0"/>
                  <a:cs typeface="Times New Roman" panose="02020603050405020304" pitchFamily="18" charset="0"/>
                </a:rPr>
                <a:t>,</a:t>
              </a:r>
            </a:p>
            <a:p>
              <a:pPr marL="447675" lvl="0" indent="-447675" defTabSz="914400" fontAlgn="auto">
                <a:lnSpc>
                  <a:spcPct val="107000"/>
                </a:lnSpc>
                <a:spcBef>
                  <a:spcPts val="0"/>
                </a:spcBef>
                <a:spcAft>
                  <a:spcPts val="0"/>
                </a:spcAft>
              </a:pPr>
              <a:r>
                <a:rPr lang="es-MX" sz="900" b="1" i="1" dirty="0" err="1">
                  <a:solidFill>
                    <a:srgbClr val="000000"/>
                  </a:solidFill>
                  <a:ea typeface="Calibri" panose="020F0502020204030204" pitchFamily="34" charset="0"/>
                  <a:cs typeface="Times New Roman" panose="02020603050405020304" pitchFamily="18" charset="0"/>
                </a:rPr>
                <a:t>Pr</a:t>
              </a:r>
              <a:r>
                <a:rPr lang="es-MX" sz="900" b="1" i="1" baseline="-25000" dirty="0" err="1">
                  <a:solidFill>
                    <a:srgbClr val="000000"/>
                  </a:solidFill>
                  <a:ea typeface="Calibri" panose="020F0502020204030204" pitchFamily="34" charset="0"/>
                  <a:cs typeface="Times New Roman" panose="02020603050405020304" pitchFamily="18" charset="0"/>
                </a:rPr>
                <a:t>i</a:t>
              </a:r>
              <a:r>
                <a:rPr lang="es-MX" sz="900" b="1" dirty="0">
                  <a:solidFill>
                    <a:srgbClr val="000000"/>
                  </a:solidFill>
                  <a:ea typeface="Calibri" panose="020F0502020204030204" pitchFamily="34" charset="0"/>
                  <a:cs typeface="Times New Roman" panose="02020603050405020304" pitchFamily="18" charset="0"/>
                </a:rPr>
                <a:t>	es la población residente del AGEB </a:t>
              </a:r>
              <a:r>
                <a:rPr lang="es-MX" sz="900" b="1" i="1" dirty="0">
                  <a:solidFill>
                    <a:srgbClr val="000000"/>
                  </a:solidFill>
                  <a:ea typeface="Calibri" panose="020F0502020204030204" pitchFamily="34" charset="0"/>
                  <a:cs typeface="Times New Roman" panose="02020603050405020304" pitchFamily="18" charset="0"/>
                </a:rPr>
                <a:t>i</a:t>
              </a:r>
              <a:r>
                <a:rPr lang="es-MX" sz="900" b="1" dirty="0">
                  <a:solidFill>
                    <a:srgbClr val="000000"/>
                  </a:solidFill>
                  <a:ea typeface="Calibri" panose="020F0502020204030204" pitchFamily="34" charset="0"/>
                  <a:cs typeface="Times New Roman" panose="02020603050405020304" pitchFamily="18" charset="0"/>
                </a:rPr>
                <a:t>, de acuerdo con el </a:t>
              </a:r>
              <a:r>
                <a:rPr lang="es-MX" sz="900" b="1" u="sng" dirty="0">
                  <a:solidFill>
                    <a:srgbClr val="000000"/>
                  </a:solidFill>
                  <a:ea typeface="Calibri" panose="020F0502020204030204" pitchFamily="34" charset="0"/>
                  <a:cs typeface="Times New Roman" panose="02020603050405020304" pitchFamily="18" charset="0"/>
                </a:rPr>
                <a:t>Censo de Población y Vivienda 2010,</a:t>
              </a:r>
              <a:endParaRPr lang="es-MX" sz="900" b="1" dirty="0">
                <a:solidFill>
                  <a:prstClr val="black"/>
                </a:solidFill>
                <a:ea typeface="Calibri" panose="020F0502020204030204" pitchFamily="34" charset="0"/>
                <a:cs typeface="Times New Roman" panose="02020603050405020304" pitchFamily="18" charset="0"/>
              </a:endParaRPr>
            </a:p>
            <a:p>
              <a:pPr lvl="0" defTabSz="914400" fontAlgn="auto">
                <a:spcBef>
                  <a:spcPts val="0"/>
                </a:spcBef>
                <a:spcAft>
                  <a:spcPts val="0"/>
                </a:spcAft>
              </a:pPr>
              <a:r>
                <a:rPr lang="es-MX" sz="900" b="1" i="1" dirty="0">
                  <a:solidFill>
                    <a:srgbClr val="000000"/>
                  </a:solidFill>
                  <a:ea typeface="Calibri" panose="020F0502020204030204" pitchFamily="34" charset="0"/>
                  <a:cs typeface="Times New Roman" panose="02020603050405020304" pitchFamily="18" charset="0"/>
                </a:rPr>
                <a:t>i</a:t>
              </a:r>
              <a:r>
                <a:rPr lang="es-MX" sz="900" b="1" dirty="0">
                  <a:solidFill>
                    <a:srgbClr val="000000"/>
                  </a:solidFill>
                  <a:ea typeface="Calibri" panose="020F0502020204030204" pitchFamily="34" charset="0"/>
                  <a:cs typeface="Times New Roman" panose="02020603050405020304" pitchFamily="18" charset="0"/>
                </a:rPr>
                <a:t> = 1,2,3,…,</a:t>
              </a:r>
              <a:r>
                <a:rPr lang="es-MX" sz="900" b="1" i="1" dirty="0">
                  <a:solidFill>
                    <a:srgbClr val="000000"/>
                  </a:solidFill>
                  <a:ea typeface="Calibri" panose="020F0502020204030204" pitchFamily="34" charset="0"/>
                  <a:cs typeface="Times New Roman" panose="02020603050405020304" pitchFamily="18" charset="0"/>
                </a:rPr>
                <a:t>n</a:t>
              </a:r>
              <a:r>
                <a:rPr lang="es-MX" sz="900" b="1" dirty="0">
                  <a:solidFill>
                    <a:srgbClr val="000000"/>
                  </a:solidFill>
                  <a:ea typeface="Calibri" panose="020F0502020204030204" pitchFamily="34" charset="0"/>
                  <a:cs typeface="Times New Roman" panose="02020603050405020304" pitchFamily="18" charset="0"/>
                </a:rPr>
                <a:t>    son las </a:t>
              </a:r>
              <a:r>
                <a:rPr lang="es-MX" sz="900" b="1" dirty="0" err="1">
                  <a:solidFill>
                    <a:srgbClr val="000000"/>
                  </a:solidFill>
                  <a:ea typeface="Calibri" panose="020F0502020204030204" pitchFamily="34" charset="0"/>
                  <a:cs typeface="Times New Roman" panose="02020603050405020304" pitchFamily="18" charset="0"/>
                </a:rPr>
                <a:t>AGEB´s</a:t>
              </a:r>
              <a:r>
                <a:rPr lang="es-MX" sz="900" b="1" dirty="0">
                  <a:solidFill>
                    <a:srgbClr val="000000"/>
                  </a:solidFill>
                  <a:ea typeface="Calibri" panose="020F0502020204030204" pitchFamily="34" charset="0"/>
                  <a:cs typeface="Times New Roman" panose="02020603050405020304" pitchFamily="18" charset="0"/>
                </a:rPr>
                <a:t> de la ciudad en</a:t>
              </a:r>
            </a:p>
            <a:p>
              <a:pPr lvl="0" defTabSz="914400" fontAlgn="auto">
                <a:spcBef>
                  <a:spcPts val="0"/>
                </a:spcBef>
                <a:spcAft>
                  <a:spcPts val="0"/>
                </a:spcAft>
              </a:pPr>
              <a:r>
                <a:rPr lang="es-MX" sz="900" b="1" dirty="0">
                  <a:solidFill>
                    <a:srgbClr val="000000"/>
                  </a:solidFill>
                  <a:ea typeface="Calibri" panose="020F0502020204030204" pitchFamily="34" charset="0"/>
                  <a:cs typeface="Times New Roman" panose="02020603050405020304" pitchFamily="18" charset="0"/>
                </a:rPr>
                <a:t>                          cuestión.</a:t>
              </a:r>
              <a:endParaRPr lang="es-MX" sz="900" b="1" dirty="0">
                <a:solidFill>
                  <a:prstClr val="black"/>
                </a:solidFill>
                <a:latin typeface="Calibri"/>
                <a:ea typeface="+mn-ea"/>
              </a:endParaRPr>
            </a:p>
          </p:txBody>
        </p:sp>
      </p:grpSp>
      <p:graphicFrame>
        <p:nvGraphicFramePr>
          <p:cNvPr id="38" name="Tabla 37"/>
          <p:cNvGraphicFramePr>
            <a:graphicFrameLocks noGrp="1"/>
          </p:cNvGraphicFramePr>
          <p:nvPr>
            <p:extLst>
              <p:ext uri="{D42A27DB-BD31-4B8C-83A1-F6EECF244321}">
                <p14:modId xmlns:p14="http://schemas.microsoft.com/office/powerpoint/2010/main" val="2251210163"/>
              </p:ext>
            </p:extLst>
          </p:nvPr>
        </p:nvGraphicFramePr>
        <p:xfrm>
          <a:off x="5343787" y="5253751"/>
          <a:ext cx="2427267" cy="1017270"/>
        </p:xfrm>
        <a:graphic>
          <a:graphicData uri="http://schemas.openxmlformats.org/drawingml/2006/table">
            <a:tbl>
              <a:tblPr/>
              <a:tblGrid>
                <a:gridCol w="543925">
                  <a:extLst>
                    <a:ext uri="{9D8B030D-6E8A-4147-A177-3AD203B41FA5}">
                      <a16:colId xmlns:a16="http://schemas.microsoft.com/office/drawing/2014/main" xmlns="" val="20000"/>
                    </a:ext>
                  </a:extLst>
                </a:gridCol>
                <a:gridCol w="543925">
                  <a:extLst>
                    <a:ext uri="{9D8B030D-6E8A-4147-A177-3AD203B41FA5}">
                      <a16:colId xmlns:a16="http://schemas.microsoft.com/office/drawing/2014/main" xmlns="" val="20001"/>
                    </a:ext>
                  </a:extLst>
                </a:gridCol>
                <a:gridCol w="346752">
                  <a:extLst>
                    <a:ext uri="{9D8B030D-6E8A-4147-A177-3AD203B41FA5}">
                      <a16:colId xmlns:a16="http://schemas.microsoft.com/office/drawing/2014/main" xmlns="" val="20002"/>
                    </a:ext>
                  </a:extLst>
                </a:gridCol>
                <a:gridCol w="448740">
                  <a:extLst>
                    <a:ext uri="{9D8B030D-6E8A-4147-A177-3AD203B41FA5}">
                      <a16:colId xmlns:a16="http://schemas.microsoft.com/office/drawing/2014/main" xmlns="" val="20003"/>
                    </a:ext>
                  </a:extLst>
                </a:gridCol>
                <a:gridCol w="543925">
                  <a:extLst>
                    <a:ext uri="{9D8B030D-6E8A-4147-A177-3AD203B41FA5}">
                      <a16:colId xmlns:a16="http://schemas.microsoft.com/office/drawing/2014/main" xmlns="" val="20004"/>
                    </a:ext>
                  </a:extLst>
                </a:gridCol>
              </a:tblGrid>
              <a:tr h="198445">
                <a:tc gridSpan="4">
                  <a:txBody>
                    <a:bodyPr/>
                    <a:lstStyle/>
                    <a:p>
                      <a:pPr algn="ctr" fontAlgn="b"/>
                      <a:r>
                        <a:rPr lang="es-MX" sz="900" b="1" i="0" u="none" strike="noStrike" dirty="0">
                          <a:solidFill>
                            <a:srgbClr val="000000"/>
                          </a:solidFill>
                          <a:effectLst/>
                          <a:latin typeface="Calibri" panose="020F0502020204030204" pitchFamily="34" charset="0"/>
                        </a:rPr>
                        <a:t>Rango de población por número de habitantes de la ciudad SUN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b"/>
                      <a:r>
                        <a:rPr lang="es-MX" sz="900" b="1" i="0" u="none" strike="noStrike" dirty="0">
                          <a:solidFill>
                            <a:srgbClr val="000000"/>
                          </a:solidFill>
                          <a:effectLst/>
                          <a:latin typeface="Calibri" panose="020F0502020204030204" pitchFamily="34" charset="0"/>
                        </a:rPr>
                        <a:t>Radio de Influencia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2552">
                <a:tc>
                  <a:txBody>
                    <a:bodyPr/>
                    <a:lstStyle/>
                    <a:p>
                      <a:pPr algn="l" fontAlgn="b"/>
                      <a:r>
                        <a:rPr lang="es-MX" sz="900" b="0" i="0" u="none" strike="noStrike" dirty="0">
                          <a:solidFill>
                            <a:srgbClr val="000000"/>
                          </a:solidFill>
                          <a:effectLst/>
                          <a:latin typeface="Calibri" panose="020F0502020204030204" pitchFamily="34" charset="0"/>
                        </a:rPr>
                        <a:t>Más de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s-MX" sz="900" b="0" i="0" u="none" strike="noStrike">
                          <a:solidFill>
                            <a:srgbClr val="000000"/>
                          </a:solidFill>
                          <a:effectLst/>
                          <a:latin typeface="Calibri" panose="020F0502020204030204" pitchFamily="34" charset="0"/>
                        </a:rPr>
                        <a:t>1,000,000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s-MX" sz="900" b="0" i="0" u="none" strike="noStrike" dirty="0">
                          <a:solidFill>
                            <a:srgbClr val="000000"/>
                          </a:solidFill>
                          <a:effectLst/>
                          <a:latin typeface="Calibri" panose="020F0502020204030204" pitchFamily="34" charset="0"/>
                        </a:rPr>
                        <a:t>400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1"/>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dirty="0">
                          <a:solidFill>
                            <a:srgbClr val="000000"/>
                          </a:solidFill>
                          <a:effectLst/>
                          <a:latin typeface="Calibri" panose="020F0502020204030204" pitchFamily="34" charset="0"/>
                        </a:rPr>
                        <a:t>500,000</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999,999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350</a:t>
                      </a:r>
                    </a:p>
                  </a:txBody>
                  <a:tcPr marL="9525" marR="9525" marT="9525" marB="0" anchor="b">
                    <a:lnL>
                      <a:noFill/>
                    </a:lnL>
                    <a:lnR>
                      <a:noFill/>
                    </a:lnR>
                    <a:lnT>
                      <a:noFill/>
                    </a:lnT>
                    <a:lnB>
                      <a:noFill/>
                    </a:lnB>
                  </a:tcPr>
                </a:tc>
                <a:extLst>
                  <a:ext uri="{0D108BD9-81ED-4DB2-BD59-A6C34878D82A}">
                    <a16:rowId xmlns:a16="http://schemas.microsoft.com/office/drawing/2014/main" xmlns="" val="10002"/>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100,000</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499,999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300</a:t>
                      </a:r>
                    </a:p>
                  </a:txBody>
                  <a:tcPr marL="9525" marR="9525" marT="9525" marB="0" anchor="b">
                    <a:lnL>
                      <a:noFill/>
                    </a:lnL>
                    <a:lnR>
                      <a:noFill/>
                    </a:lnR>
                    <a:lnT>
                      <a:noFill/>
                    </a:lnT>
                    <a:lnB>
                      <a:noFill/>
                    </a:lnB>
                  </a:tcPr>
                </a:tc>
                <a:extLst>
                  <a:ext uri="{0D108BD9-81ED-4DB2-BD59-A6C34878D82A}">
                    <a16:rowId xmlns:a16="http://schemas.microsoft.com/office/drawing/2014/main" xmlns="" val="10003"/>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50,000</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extLst>
                  <a:ext uri="{0D108BD9-81ED-4DB2-BD59-A6C34878D82A}">
                    <a16:rowId xmlns:a16="http://schemas.microsoft.com/office/drawing/2014/main" xmlns="" val="10004"/>
                  </a:ext>
                </a:extLst>
              </a:tr>
              <a:tr h="102552">
                <a:tc>
                  <a:txBody>
                    <a:bodyPr/>
                    <a:lstStyle/>
                    <a:p>
                      <a:pPr algn="l" fontAlgn="b"/>
                      <a:r>
                        <a:rPr lang="es-MX" sz="900" b="0" i="0" u="none" strike="noStrike">
                          <a:solidFill>
                            <a:srgbClr val="000000"/>
                          </a:solidFill>
                          <a:effectLst/>
                          <a:latin typeface="Calibri" panose="020F0502020204030204" pitchFamily="34" charset="0"/>
                        </a:rPr>
                        <a:t>Menor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s-MX" sz="900" b="0" i="0" u="none" strike="noStrike" dirty="0">
                          <a:solidFill>
                            <a:srgbClr val="000000"/>
                          </a:solidFill>
                          <a:effectLst/>
                          <a:latin typeface="Calibri" panose="020F0502020204030204" pitchFamily="34" charset="0"/>
                        </a:rPr>
                        <a:t>50,000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MX" sz="900" b="0" i="0" u="none" strike="noStrike" dirty="0">
                          <a:solidFill>
                            <a:srgbClr val="000000"/>
                          </a:solidFill>
                          <a:effectLst/>
                          <a:latin typeface="Calibri" panose="020F0502020204030204" pitchFamily="34" charset="0"/>
                        </a:rPr>
                        <a:t>200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39" name="CuadroTexto 38"/>
          <p:cNvSpPr txBox="1"/>
          <p:nvPr/>
        </p:nvSpPr>
        <p:spPr>
          <a:xfrm>
            <a:off x="5330971" y="6250499"/>
            <a:ext cx="2605200" cy="253916"/>
          </a:xfrm>
          <a:prstGeom prst="rect">
            <a:avLst/>
          </a:prstGeom>
          <a:noFill/>
        </p:spPr>
        <p:txBody>
          <a:bodyPr wrap="none" rtlCol="0">
            <a:spAutoFit/>
          </a:bodyPr>
          <a:lstStyle/>
          <a:p>
            <a:r>
              <a:rPr lang="es-MX" sz="1050" dirty="0"/>
              <a:t>Con radio y envolvente U3 al mismo tamaño</a:t>
            </a:r>
          </a:p>
        </p:txBody>
      </p:sp>
      <p:cxnSp>
        <p:nvCxnSpPr>
          <p:cNvPr id="40" name="Conector recto de flecha 39"/>
          <p:cNvCxnSpPr/>
          <p:nvPr/>
        </p:nvCxnSpPr>
        <p:spPr>
          <a:xfrm>
            <a:off x="1051560" y="3637835"/>
            <a:ext cx="0" cy="830328"/>
          </a:xfrm>
          <a:prstGeom prst="straightConnector1">
            <a:avLst/>
          </a:prstGeom>
          <a:ln>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CuadroTexto 40"/>
          <p:cNvSpPr txBox="1"/>
          <p:nvPr/>
        </p:nvSpPr>
        <p:spPr>
          <a:xfrm>
            <a:off x="1741280" y="1063308"/>
            <a:ext cx="2228795" cy="369332"/>
          </a:xfrm>
          <a:prstGeom prst="rect">
            <a:avLst/>
          </a:prstGeom>
          <a:noFill/>
        </p:spPr>
        <p:txBody>
          <a:bodyPr wrap="none" rtlCol="0">
            <a:spAutoFit/>
          </a:bodyPr>
          <a:lstStyle/>
          <a:p>
            <a:r>
              <a:rPr lang="es-MX" dirty="0" smtClean="0"/>
              <a:t>EMPLOYMENT ZONES </a:t>
            </a:r>
            <a:endParaRPr lang="es-MX"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479507" y="1765306"/>
            <a:ext cx="579705" cy="419682"/>
          </a:xfrm>
          <a:prstGeom prst="rect">
            <a:avLst/>
          </a:prstGeom>
        </p:spPr>
      </p:pic>
      <p:grpSp>
        <p:nvGrpSpPr>
          <p:cNvPr id="3" name="Grupo 2"/>
          <p:cNvGrpSpPr/>
          <p:nvPr/>
        </p:nvGrpSpPr>
        <p:grpSpPr>
          <a:xfrm>
            <a:off x="4519184" y="5005485"/>
            <a:ext cx="608955" cy="579822"/>
            <a:chOff x="3962833" y="2212430"/>
            <a:chExt cx="635129" cy="665117"/>
          </a:xfrm>
        </p:grpSpPr>
        <p:pic>
          <p:nvPicPr>
            <p:cNvPr id="4" name="2 Imagen"/>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484" b="41667" l="36000" r="62667">
                          <a14:foregroundMark x1="44222" y1="35484" x2="38667" y2="33065"/>
                          <a14:foregroundMark x1="44000" y1="36290" x2="46889" y2="38978"/>
                        </a14:backgroundRemoval>
                      </a14:imgEffect>
                    </a14:imgLayer>
                  </a14:imgProps>
                </a:ext>
                <a:ext uri="{28A0092B-C50C-407E-A947-70E740481C1C}">
                  <a14:useLocalDpi xmlns:a14="http://schemas.microsoft.com/office/drawing/2010/main" val="0"/>
                </a:ext>
              </a:extLst>
            </a:blip>
            <a:srcRect l="36762" t="12056" r="37096" b="57111"/>
            <a:stretch/>
          </p:blipFill>
          <p:spPr>
            <a:xfrm>
              <a:off x="3962833" y="2212430"/>
              <a:ext cx="635129" cy="496941"/>
            </a:xfrm>
            <a:prstGeom prst="rect">
              <a:avLst/>
            </a:prstGeom>
          </p:spPr>
        </p:pic>
        <p:pic>
          <p:nvPicPr>
            <p:cNvPr id="5" name="11 Imagen"/>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4738" b="86251" l="59000" r="92250"/>
                      </a14:imgEffect>
                    </a14:imgLayer>
                  </a14:imgProps>
                </a:ext>
                <a:ext uri="{28A0092B-C50C-407E-A947-70E740481C1C}">
                  <a14:useLocalDpi xmlns:a14="http://schemas.microsoft.com/office/drawing/2010/main" val="0"/>
                </a:ext>
              </a:extLst>
            </a:blip>
            <a:srcRect l="56895" t="14722" r="8109" b="13626"/>
            <a:stretch/>
          </p:blipFill>
          <p:spPr>
            <a:xfrm flipH="1">
              <a:off x="4433912" y="2717462"/>
              <a:ext cx="115647" cy="160085"/>
            </a:xfrm>
            <a:prstGeom prst="rect">
              <a:avLst/>
            </a:prstGeom>
          </p:spPr>
        </p:pic>
      </p:grpSp>
      <p:pic>
        <p:nvPicPr>
          <p:cNvPr id="6" name="3 Imagen"/>
          <p:cNvPicPr>
            <a:picLocks noChangeAspect="1"/>
          </p:cNvPicPr>
          <p:nvPr/>
        </p:nvPicPr>
        <p:blipFill rotWithShape="1">
          <a:blip r:embed="rId8">
            <a:extLst>
              <a:ext uri="{BEBA8EAE-BF5A-486C-A8C5-ECC9F3942E4B}">
                <a14:imgProps xmlns:a14="http://schemas.microsoft.com/office/drawing/2010/main">
                  <a14:imgLayer r:embed="rId9">
                    <a14:imgEffect>
                      <a14:backgroundRemoval t="3926" b="97107" l="19231" r="80239"/>
                    </a14:imgEffect>
                  </a14:imgLayer>
                </a14:imgProps>
              </a:ext>
              <a:ext uri="{28A0092B-C50C-407E-A947-70E740481C1C}">
                <a14:useLocalDpi xmlns:a14="http://schemas.microsoft.com/office/drawing/2010/main" val="0"/>
              </a:ext>
            </a:extLst>
          </a:blip>
          <a:srcRect l="22144" t="5123" r="23214" b="3969"/>
          <a:stretch/>
        </p:blipFill>
        <p:spPr>
          <a:xfrm>
            <a:off x="-25384" y="1635833"/>
            <a:ext cx="4021849" cy="3986034"/>
          </a:xfrm>
          <a:prstGeom prst="rect">
            <a:avLst/>
          </a:prstGeom>
          <a:ln>
            <a:noFill/>
          </a:ln>
          <a:effectLst>
            <a:outerShdw blurRad="292100" dist="139700" dir="2700000" algn="tl" rotWithShape="0">
              <a:srgbClr val="333333">
                <a:alpha val="65000"/>
              </a:srgbClr>
            </a:outerShdw>
          </a:effectLst>
        </p:spPr>
      </p:pic>
      <p:sp>
        <p:nvSpPr>
          <p:cNvPr id="7" name="CuadroTexto 6"/>
          <p:cNvSpPr txBox="1"/>
          <p:nvPr/>
        </p:nvSpPr>
        <p:spPr>
          <a:xfrm>
            <a:off x="160376" y="918756"/>
            <a:ext cx="1298753" cy="523220"/>
          </a:xfrm>
          <a:prstGeom prst="rect">
            <a:avLst/>
          </a:prstGeom>
          <a:noFill/>
        </p:spPr>
        <p:txBody>
          <a:bodyPr wrap="none" rtlCol="0">
            <a:spAutoFit/>
          </a:bodyPr>
          <a:lstStyle/>
          <a:p>
            <a:r>
              <a:rPr lang="es-MX" sz="2800" b="1" dirty="0"/>
              <a:t>PCU U2</a:t>
            </a:r>
          </a:p>
        </p:txBody>
      </p:sp>
      <p:sp>
        <p:nvSpPr>
          <p:cNvPr id="8" name="CuadroTexto 7"/>
          <p:cNvSpPr txBox="1"/>
          <p:nvPr/>
        </p:nvSpPr>
        <p:spPr>
          <a:xfrm>
            <a:off x="639344" y="5722430"/>
            <a:ext cx="2926891" cy="338554"/>
          </a:xfrm>
          <a:prstGeom prst="rect">
            <a:avLst/>
          </a:prstGeom>
          <a:solidFill>
            <a:schemeClr val="bg1">
              <a:lumMod val="85000"/>
            </a:schemeClr>
          </a:solidFill>
          <a:ln w="19050">
            <a:solidFill>
              <a:srgbClr val="800000"/>
            </a:solidFill>
            <a:prstDash val="sysDot"/>
          </a:ln>
        </p:spPr>
        <p:txBody>
          <a:bodyPr wrap="none" rtlCol="0">
            <a:spAutoFit/>
          </a:bodyPr>
          <a:lstStyle/>
          <a:p>
            <a:r>
              <a:rPr lang="es-MX" sz="1600" dirty="0"/>
              <a:t>No puede haber U2 </a:t>
            </a:r>
            <a:r>
              <a:rPr lang="es-MX" sz="1600" dirty="0" smtClean="0"/>
              <a:t>si no hay </a:t>
            </a:r>
            <a:r>
              <a:rPr lang="es-MX" sz="1600" dirty="0"/>
              <a:t>U1</a:t>
            </a:r>
          </a:p>
        </p:txBody>
      </p:sp>
      <p:pic>
        <p:nvPicPr>
          <p:cNvPr id="9" name="Picture 2" descr="Resultado de imagen para drenaje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9793" y="5899736"/>
            <a:ext cx="602839" cy="56242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uadroTexto 9"/>
          <p:cNvSpPr txBox="1"/>
          <p:nvPr/>
        </p:nvSpPr>
        <p:spPr>
          <a:xfrm>
            <a:off x="5256524" y="3921385"/>
            <a:ext cx="1034257" cy="523220"/>
          </a:xfrm>
          <a:prstGeom prst="rect">
            <a:avLst/>
          </a:prstGeom>
          <a:noFill/>
        </p:spPr>
        <p:txBody>
          <a:bodyPr wrap="none" rtlCol="0">
            <a:spAutoFit/>
          </a:bodyPr>
          <a:lstStyle/>
          <a:p>
            <a:r>
              <a:rPr lang="es-MX" sz="1400" b="1" dirty="0"/>
              <a:t>Densidad</a:t>
            </a:r>
          </a:p>
          <a:p>
            <a:r>
              <a:rPr lang="es-MX" sz="1400" b="1" dirty="0"/>
              <a:t>&gt; 20 </a:t>
            </a:r>
            <a:r>
              <a:rPr lang="es-MX" sz="1400" b="1" dirty="0" err="1"/>
              <a:t>Viv</a:t>
            </a:r>
            <a:r>
              <a:rPr lang="es-MX" sz="1400" b="1" dirty="0"/>
              <a:t>/ha</a:t>
            </a:r>
          </a:p>
        </p:txBody>
      </p:sp>
      <p:sp>
        <p:nvSpPr>
          <p:cNvPr id="11" name="CuadroTexto 10"/>
          <p:cNvSpPr txBox="1"/>
          <p:nvPr/>
        </p:nvSpPr>
        <p:spPr>
          <a:xfrm>
            <a:off x="4560766" y="1142759"/>
            <a:ext cx="710836" cy="646331"/>
          </a:xfrm>
          <a:prstGeom prst="rect">
            <a:avLst/>
          </a:prstGeom>
          <a:noFill/>
        </p:spPr>
        <p:txBody>
          <a:bodyPr wrap="none" rtlCol="0">
            <a:spAutoFit/>
          </a:bodyPr>
          <a:lstStyle/>
          <a:p>
            <a:pPr algn="ctr"/>
            <a:r>
              <a:rPr lang="es-MX" b="1" dirty="0"/>
              <a:t>AGEB</a:t>
            </a:r>
          </a:p>
          <a:p>
            <a:pPr algn="ctr"/>
            <a:r>
              <a:rPr lang="es-MX" b="1" dirty="0"/>
              <a:t>U2</a:t>
            </a:r>
          </a:p>
        </p:txBody>
      </p:sp>
      <p:sp>
        <p:nvSpPr>
          <p:cNvPr id="12" name="Rectángulo 11"/>
          <p:cNvSpPr/>
          <p:nvPr/>
        </p:nvSpPr>
        <p:spPr>
          <a:xfrm>
            <a:off x="118791" y="1839282"/>
            <a:ext cx="1234890" cy="307777"/>
          </a:xfrm>
          <a:prstGeom prst="rect">
            <a:avLst/>
          </a:prstGeom>
        </p:spPr>
        <p:txBody>
          <a:bodyPr wrap="none">
            <a:spAutoFit/>
          </a:bodyPr>
          <a:lstStyle/>
          <a:p>
            <a:r>
              <a:rPr lang="es-MX" sz="1400" dirty="0"/>
              <a:t>Sólo en </a:t>
            </a:r>
            <a:r>
              <a:rPr lang="es-MX" sz="1400" dirty="0" err="1"/>
              <a:t>AGEBs</a:t>
            </a:r>
            <a:endParaRPr lang="es-MX" sz="1400" dirty="0"/>
          </a:p>
        </p:txBody>
      </p:sp>
      <p:sp>
        <p:nvSpPr>
          <p:cNvPr id="13" name="Rectángulo 12"/>
          <p:cNvSpPr/>
          <p:nvPr/>
        </p:nvSpPr>
        <p:spPr>
          <a:xfrm>
            <a:off x="5340218" y="4834075"/>
            <a:ext cx="974738" cy="523220"/>
          </a:xfrm>
          <a:prstGeom prst="rect">
            <a:avLst/>
          </a:prstGeom>
        </p:spPr>
        <p:txBody>
          <a:bodyPr wrap="square">
            <a:spAutoFit/>
          </a:bodyPr>
          <a:lstStyle/>
          <a:p>
            <a:r>
              <a:rPr lang="es-MX" sz="1400" b="1" dirty="0"/>
              <a:t>&gt; 75%</a:t>
            </a:r>
          </a:p>
          <a:p>
            <a:r>
              <a:rPr lang="es-MX" sz="1400" b="1" dirty="0"/>
              <a:t>Agua</a:t>
            </a:r>
          </a:p>
        </p:txBody>
      </p:sp>
      <p:sp>
        <p:nvSpPr>
          <p:cNvPr id="14" name="Rectángulo 13"/>
          <p:cNvSpPr/>
          <p:nvPr/>
        </p:nvSpPr>
        <p:spPr>
          <a:xfrm>
            <a:off x="5294036" y="5899736"/>
            <a:ext cx="974738" cy="523220"/>
          </a:xfrm>
          <a:prstGeom prst="rect">
            <a:avLst/>
          </a:prstGeom>
        </p:spPr>
        <p:txBody>
          <a:bodyPr wrap="square">
            <a:spAutoFit/>
          </a:bodyPr>
          <a:lstStyle/>
          <a:p>
            <a:r>
              <a:rPr lang="es-MX" sz="1400" b="1" dirty="0"/>
              <a:t>&gt; 75%</a:t>
            </a:r>
          </a:p>
          <a:p>
            <a:r>
              <a:rPr lang="es-MX" sz="1400" b="1" dirty="0"/>
              <a:t>Drenaje</a:t>
            </a:r>
          </a:p>
        </p:txBody>
      </p:sp>
      <p:sp>
        <p:nvSpPr>
          <p:cNvPr id="15" name="Rectángulo 14"/>
          <p:cNvSpPr/>
          <p:nvPr/>
        </p:nvSpPr>
        <p:spPr>
          <a:xfrm>
            <a:off x="5330417" y="4243573"/>
            <a:ext cx="541180"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cap="none" spc="0" dirty="0">
                <a:ln/>
                <a:solidFill>
                  <a:srgbClr val="FFD347"/>
                </a:solidFill>
                <a:effectLst/>
              </a:rPr>
              <a:t>+</a:t>
            </a:r>
          </a:p>
        </p:txBody>
      </p:sp>
      <p:cxnSp>
        <p:nvCxnSpPr>
          <p:cNvPr id="16" name="Conector: angular 9"/>
          <p:cNvCxnSpPr/>
          <p:nvPr/>
        </p:nvCxnSpPr>
        <p:spPr>
          <a:xfrm flipV="1">
            <a:off x="2342957" y="2076552"/>
            <a:ext cx="2145120" cy="954229"/>
          </a:xfrm>
          <a:prstGeom prst="bentConnector3">
            <a:avLst>
              <a:gd name="adj1" fmla="val 50000"/>
            </a:avLst>
          </a:prstGeom>
          <a:ln>
            <a:solidFill>
              <a:schemeClr val="tx1">
                <a:lumMod val="95000"/>
                <a:lumOff val="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Rectángulo 16"/>
          <p:cNvSpPr/>
          <p:nvPr/>
        </p:nvSpPr>
        <p:spPr>
          <a:xfrm>
            <a:off x="5343626" y="5313015"/>
            <a:ext cx="541180"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cap="none" spc="0" dirty="0">
                <a:ln/>
                <a:solidFill>
                  <a:srgbClr val="FFD347"/>
                </a:solidFill>
                <a:effectLst/>
              </a:rPr>
              <a:t>+</a:t>
            </a:r>
          </a:p>
        </p:txBody>
      </p:sp>
      <p:sp>
        <p:nvSpPr>
          <p:cNvPr id="18" name="CuadroTexto 17"/>
          <p:cNvSpPr txBox="1"/>
          <p:nvPr/>
        </p:nvSpPr>
        <p:spPr>
          <a:xfrm>
            <a:off x="6289948" y="3980789"/>
            <a:ext cx="2781409" cy="461665"/>
          </a:xfrm>
          <a:prstGeom prst="rect">
            <a:avLst/>
          </a:prstGeom>
          <a:noFill/>
        </p:spPr>
        <p:txBody>
          <a:bodyPr wrap="square" rtlCol="0">
            <a:spAutoFit/>
          </a:bodyPr>
          <a:lstStyle/>
          <a:p>
            <a:r>
              <a:rPr lang="es-MX" sz="1200" dirty="0"/>
              <a:t>La densidad deberá ser mayor a 20 viviendas por hectárea en la AGEB</a:t>
            </a:r>
          </a:p>
        </p:txBody>
      </p:sp>
      <p:sp>
        <p:nvSpPr>
          <p:cNvPr id="19" name="CuadroTexto 18"/>
          <p:cNvSpPr txBox="1"/>
          <p:nvPr/>
        </p:nvSpPr>
        <p:spPr>
          <a:xfrm>
            <a:off x="6268774" y="4808927"/>
            <a:ext cx="2781409" cy="646331"/>
          </a:xfrm>
          <a:prstGeom prst="rect">
            <a:avLst/>
          </a:prstGeom>
          <a:noFill/>
        </p:spPr>
        <p:txBody>
          <a:bodyPr wrap="square" rtlCol="0">
            <a:spAutoFit/>
          </a:bodyPr>
          <a:lstStyle/>
          <a:p>
            <a:r>
              <a:rPr lang="es-MX" sz="1200" dirty="0"/>
              <a:t>De total de viviendas en la AGEB, por lo menos el 75% deben tener agua dentro de la vivienda</a:t>
            </a:r>
          </a:p>
        </p:txBody>
      </p:sp>
      <p:sp>
        <p:nvSpPr>
          <p:cNvPr id="20" name="CuadroTexto 19"/>
          <p:cNvSpPr txBox="1"/>
          <p:nvPr/>
        </p:nvSpPr>
        <p:spPr>
          <a:xfrm>
            <a:off x="6268773" y="5930513"/>
            <a:ext cx="2781409" cy="461665"/>
          </a:xfrm>
          <a:prstGeom prst="rect">
            <a:avLst/>
          </a:prstGeom>
          <a:noFill/>
        </p:spPr>
        <p:txBody>
          <a:bodyPr wrap="square" rtlCol="0">
            <a:spAutoFit/>
          </a:bodyPr>
          <a:lstStyle/>
          <a:p>
            <a:r>
              <a:rPr lang="es-MX" sz="1200" dirty="0"/>
              <a:t>De total de viviendas en la AGEB, por lo menos el 75% deben tener drenaje</a:t>
            </a:r>
          </a:p>
        </p:txBody>
      </p:sp>
      <p:grpSp>
        <p:nvGrpSpPr>
          <p:cNvPr id="21" name="Grupo 20"/>
          <p:cNvGrpSpPr/>
          <p:nvPr/>
        </p:nvGrpSpPr>
        <p:grpSpPr>
          <a:xfrm>
            <a:off x="4479507" y="4126304"/>
            <a:ext cx="601056" cy="288429"/>
            <a:chOff x="6514244" y="6138805"/>
            <a:chExt cx="672066" cy="327296"/>
          </a:xfrm>
        </p:grpSpPr>
        <p:pic>
          <p:nvPicPr>
            <p:cNvPr id="22" name="Picture 2" descr="Resultado de imagen para cas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4244" y="6138805"/>
              <a:ext cx="261154" cy="266144"/>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Resultado de imagen para cas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93971" y="6138805"/>
              <a:ext cx="261154" cy="266144"/>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Resultado de imagen para cas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1525" y="6138805"/>
              <a:ext cx="261154" cy="266144"/>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Resultado de imagen para cas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0371" y="6183726"/>
              <a:ext cx="261154" cy="26614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Resultado de imagen para cas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48421" y="6186606"/>
              <a:ext cx="261154" cy="266144"/>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Resultado de imagen para casa 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25156" y="6199957"/>
              <a:ext cx="261154" cy="266144"/>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28" name="CuadroTexto 27"/>
          <p:cNvSpPr txBox="1"/>
          <p:nvPr/>
        </p:nvSpPr>
        <p:spPr>
          <a:xfrm>
            <a:off x="5967270" y="1163047"/>
            <a:ext cx="3176730" cy="830997"/>
          </a:xfrm>
          <a:prstGeom prst="rect">
            <a:avLst/>
          </a:prstGeom>
          <a:noFill/>
        </p:spPr>
        <p:txBody>
          <a:bodyPr wrap="square" rtlCol="0">
            <a:spAutoFit/>
          </a:bodyPr>
          <a:lstStyle/>
          <a:p>
            <a:r>
              <a:rPr lang="es-MX" sz="1200" dirty="0"/>
              <a:t>Los PCU U2, son </a:t>
            </a:r>
            <a:r>
              <a:rPr lang="es-MX" sz="1200" dirty="0" err="1"/>
              <a:t>AGEBs</a:t>
            </a:r>
            <a:r>
              <a:rPr lang="es-MX" sz="1200" dirty="0"/>
              <a:t> </a:t>
            </a:r>
            <a:r>
              <a:rPr lang="es-MX" sz="1200" dirty="0" smtClean="0"/>
              <a:t>que </a:t>
            </a:r>
            <a:r>
              <a:rPr lang="es-MX" sz="1200" dirty="0"/>
              <a:t>cuentan con servicios e </a:t>
            </a:r>
            <a:r>
              <a:rPr lang="es-MX" sz="1200" dirty="0" smtClean="0"/>
              <a:t>infraestructura y que  al estar en </a:t>
            </a:r>
            <a:r>
              <a:rPr lang="es-MX" sz="1200" dirty="0" err="1" smtClean="0"/>
              <a:t>AGEBs</a:t>
            </a:r>
            <a:r>
              <a:rPr lang="es-MX" sz="1200" dirty="0" smtClean="0"/>
              <a:t>, se encuentran dentro de las zonas urbanas. </a:t>
            </a:r>
          </a:p>
        </p:txBody>
      </p:sp>
      <p:cxnSp>
        <p:nvCxnSpPr>
          <p:cNvPr id="29" name="Conector recto 28"/>
          <p:cNvCxnSpPr/>
          <p:nvPr/>
        </p:nvCxnSpPr>
        <p:spPr>
          <a:xfrm flipV="1">
            <a:off x="2112169" y="2945606"/>
            <a:ext cx="195262" cy="6429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Conector recto 29"/>
          <p:cNvCxnSpPr/>
          <p:nvPr/>
        </p:nvCxnSpPr>
        <p:spPr>
          <a:xfrm flipV="1">
            <a:off x="2307431" y="2914650"/>
            <a:ext cx="197644" cy="3095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Conector recto 30"/>
          <p:cNvCxnSpPr/>
          <p:nvPr/>
        </p:nvCxnSpPr>
        <p:spPr>
          <a:xfrm>
            <a:off x="2128838" y="3009900"/>
            <a:ext cx="26193" cy="166688"/>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Conector recto 31"/>
          <p:cNvCxnSpPr/>
          <p:nvPr/>
        </p:nvCxnSpPr>
        <p:spPr>
          <a:xfrm flipV="1">
            <a:off x="2155031" y="3131344"/>
            <a:ext cx="285750" cy="4524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Conector recto 32"/>
          <p:cNvCxnSpPr/>
          <p:nvPr/>
        </p:nvCxnSpPr>
        <p:spPr>
          <a:xfrm flipH="1">
            <a:off x="2440781" y="2914650"/>
            <a:ext cx="64294" cy="21669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Conector recto 33"/>
          <p:cNvCxnSpPr/>
          <p:nvPr/>
        </p:nvCxnSpPr>
        <p:spPr>
          <a:xfrm flipV="1">
            <a:off x="4492859" y="1828677"/>
            <a:ext cx="253282" cy="9136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Conector recto 34"/>
          <p:cNvCxnSpPr/>
          <p:nvPr/>
        </p:nvCxnSpPr>
        <p:spPr>
          <a:xfrm flipV="1">
            <a:off x="4742212" y="1783098"/>
            <a:ext cx="295410" cy="45579"/>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ector recto 35"/>
          <p:cNvCxnSpPr/>
          <p:nvPr/>
        </p:nvCxnSpPr>
        <p:spPr>
          <a:xfrm>
            <a:off x="4499984" y="1923342"/>
            <a:ext cx="35526" cy="24542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Conector recto 36"/>
          <p:cNvCxnSpPr/>
          <p:nvPr/>
        </p:nvCxnSpPr>
        <p:spPr>
          <a:xfrm flipV="1">
            <a:off x="4535510" y="2102153"/>
            <a:ext cx="387565" cy="6661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Conector recto 37"/>
          <p:cNvCxnSpPr/>
          <p:nvPr/>
        </p:nvCxnSpPr>
        <p:spPr>
          <a:xfrm flipH="1">
            <a:off x="4923077" y="1783098"/>
            <a:ext cx="107838" cy="3190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Rectángulo 38"/>
          <p:cNvSpPr/>
          <p:nvPr/>
        </p:nvSpPr>
        <p:spPr>
          <a:xfrm>
            <a:off x="4444984" y="2484144"/>
            <a:ext cx="4572000" cy="584775"/>
          </a:xfrm>
          <a:prstGeom prst="rect">
            <a:avLst/>
          </a:prstGeom>
        </p:spPr>
        <p:txBody>
          <a:bodyPr>
            <a:spAutoFit/>
          </a:bodyPr>
          <a:lstStyle/>
          <a:p>
            <a:r>
              <a:rPr lang="es-MX" sz="1600" dirty="0"/>
              <a:t>Los </a:t>
            </a:r>
            <a:r>
              <a:rPr lang="es-MX" sz="1600" b="1" dirty="0"/>
              <a:t>U2</a:t>
            </a:r>
            <a:r>
              <a:rPr lang="es-MX" sz="1600" dirty="0"/>
              <a:t>, responden a la existencia de 4 condiciones </a:t>
            </a:r>
            <a:r>
              <a:rPr lang="es-MX" sz="1600" dirty="0" smtClean="0"/>
              <a:t>básicas:</a:t>
            </a:r>
          </a:p>
        </p:txBody>
      </p:sp>
      <p:sp>
        <p:nvSpPr>
          <p:cNvPr id="40" name="Rectángulo 39"/>
          <p:cNvSpPr/>
          <p:nvPr/>
        </p:nvSpPr>
        <p:spPr>
          <a:xfrm>
            <a:off x="5219579" y="3163142"/>
            <a:ext cx="2016193" cy="307777"/>
          </a:xfrm>
          <a:prstGeom prst="rect">
            <a:avLst/>
          </a:prstGeom>
        </p:spPr>
        <p:txBody>
          <a:bodyPr wrap="none">
            <a:spAutoFit/>
          </a:bodyPr>
          <a:lstStyle/>
          <a:p>
            <a:r>
              <a:rPr lang="es-MX" sz="1400" b="1" dirty="0"/>
              <a:t> que exista U1 de </a:t>
            </a:r>
            <a:r>
              <a:rPr lang="es-MX" sz="1400" b="1" dirty="0" err="1"/>
              <a:t>AGEBs</a:t>
            </a:r>
            <a:r>
              <a:rPr lang="es-MX" sz="1400" b="1" dirty="0"/>
              <a:t> </a:t>
            </a:r>
          </a:p>
        </p:txBody>
      </p:sp>
      <p:pic>
        <p:nvPicPr>
          <p:cNvPr id="41" name="Imagen 40"/>
          <p:cNvPicPr>
            <a:picLocks noChangeAspect="1"/>
          </p:cNvPicPr>
          <p:nvPr/>
        </p:nvPicPr>
        <p:blipFill>
          <a:blip r:embed="rId12"/>
          <a:stretch>
            <a:fillRect/>
          </a:stretch>
        </p:blipFill>
        <p:spPr>
          <a:xfrm>
            <a:off x="4542075" y="3166882"/>
            <a:ext cx="405371" cy="440373"/>
          </a:xfrm>
          <a:prstGeom prst="rect">
            <a:avLst/>
          </a:prstGeom>
        </p:spPr>
      </p:pic>
      <p:sp>
        <p:nvSpPr>
          <p:cNvPr id="42" name="Rectángulo 41"/>
          <p:cNvSpPr/>
          <p:nvPr/>
        </p:nvSpPr>
        <p:spPr>
          <a:xfrm>
            <a:off x="5352995" y="3358750"/>
            <a:ext cx="541180"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cap="none" spc="0" dirty="0">
                <a:ln/>
                <a:solidFill>
                  <a:srgbClr val="FFD347"/>
                </a:solidFill>
                <a:effectLst/>
              </a:rPr>
              <a:t>+</a:t>
            </a:r>
          </a:p>
        </p:txBody>
      </p:sp>
      <p:sp>
        <p:nvSpPr>
          <p:cNvPr id="43" name="CuadroTexto 42"/>
          <p:cNvSpPr txBox="1"/>
          <p:nvPr/>
        </p:nvSpPr>
        <p:spPr>
          <a:xfrm>
            <a:off x="1540388" y="995700"/>
            <a:ext cx="1740643" cy="369332"/>
          </a:xfrm>
          <a:prstGeom prst="rect">
            <a:avLst/>
          </a:prstGeom>
          <a:noFill/>
        </p:spPr>
        <p:txBody>
          <a:bodyPr wrap="none" rtlCol="0">
            <a:spAutoFit/>
          </a:bodyPr>
          <a:lstStyle/>
          <a:p>
            <a:r>
              <a:rPr lang="es-MX" dirty="0" smtClean="0"/>
              <a:t>SERVICES ZONES</a:t>
            </a:r>
            <a:endParaRPr lang="es-MX" dirty="0"/>
          </a:p>
        </p:txBody>
      </p:sp>
    </p:spTree>
    <p:extLst>
      <p:ext uri="{BB962C8B-B14F-4D97-AF65-F5344CB8AC3E}">
        <p14:creationId xmlns:p14="http://schemas.microsoft.com/office/powerpoint/2010/main" val="3416486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42199" y="4841541"/>
            <a:ext cx="8437070" cy="164155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Rectángulo 2"/>
          <p:cNvSpPr/>
          <p:nvPr/>
        </p:nvSpPr>
        <p:spPr>
          <a:xfrm>
            <a:off x="342199" y="1427230"/>
            <a:ext cx="8437070" cy="3238407"/>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pic>
        <p:nvPicPr>
          <p:cNvPr id="4" name="Imagen 3"/>
          <p:cNvPicPr>
            <a:picLocks noChangeAspect="1"/>
          </p:cNvPicPr>
          <p:nvPr/>
        </p:nvPicPr>
        <p:blipFill>
          <a:blip r:embed="rId3"/>
          <a:stretch>
            <a:fillRect/>
          </a:stretch>
        </p:blipFill>
        <p:spPr>
          <a:xfrm>
            <a:off x="5590618" y="1457915"/>
            <a:ext cx="2839563" cy="3144451"/>
          </a:xfrm>
          <a:prstGeom prst="rect">
            <a:avLst/>
          </a:prstGeom>
          <a:ln>
            <a:noFill/>
          </a:ln>
          <a:effectLst>
            <a:outerShdw blurRad="292100" dist="139700" dir="2700000" algn="tl" rotWithShape="0">
              <a:srgbClr val="333333">
                <a:alpha val="65000"/>
              </a:srgbClr>
            </a:outerShdw>
          </a:effectLst>
        </p:spPr>
      </p:pic>
      <p:sp>
        <p:nvSpPr>
          <p:cNvPr id="5" name="CuadroTexto 4"/>
          <p:cNvSpPr txBox="1"/>
          <p:nvPr/>
        </p:nvSpPr>
        <p:spPr>
          <a:xfrm>
            <a:off x="182337" y="857026"/>
            <a:ext cx="1298753" cy="523220"/>
          </a:xfrm>
          <a:prstGeom prst="rect">
            <a:avLst/>
          </a:prstGeom>
          <a:noFill/>
        </p:spPr>
        <p:txBody>
          <a:bodyPr wrap="none" rtlCol="0">
            <a:spAutoFit/>
          </a:bodyPr>
          <a:lstStyle>
            <a:defPPr>
              <a:defRPr lang="es-ES"/>
            </a:defPPr>
            <a:lvl1pPr>
              <a:defRPr sz="2800" b="1"/>
            </a:lvl1pPr>
          </a:lstStyle>
          <a:p>
            <a:r>
              <a:rPr lang="es-MX" dirty="0"/>
              <a:t>PCU U3</a:t>
            </a:r>
          </a:p>
        </p:txBody>
      </p:sp>
      <p:sp>
        <p:nvSpPr>
          <p:cNvPr id="6" name="Rectángulo 5"/>
          <p:cNvSpPr/>
          <p:nvPr/>
        </p:nvSpPr>
        <p:spPr>
          <a:xfrm>
            <a:off x="1481089" y="967825"/>
            <a:ext cx="7567115" cy="369332"/>
          </a:xfrm>
          <a:prstGeom prst="rect">
            <a:avLst/>
          </a:prstGeom>
        </p:spPr>
        <p:txBody>
          <a:bodyPr wrap="square">
            <a:spAutoFit/>
          </a:bodyPr>
          <a:lstStyle/>
          <a:p>
            <a:pPr lvl="0" algn="just"/>
            <a:r>
              <a:rPr lang="es-ES_tradnl" dirty="0" smtClean="0"/>
              <a:t>EXPANSION ZONES AND GROWTH CONTAINMENT CLOSE TO URBAN AREAS</a:t>
            </a:r>
            <a:endParaRPr lang="es-ES_tradnl" dirty="0"/>
          </a:p>
        </p:txBody>
      </p:sp>
      <p:sp>
        <p:nvSpPr>
          <p:cNvPr id="7" name="Rectángulo 6"/>
          <p:cNvSpPr/>
          <p:nvPr/>
        </p:nvSpPr>
        <p:spPr>
          <a:xfrm>
            <a:off x="406138" y="1727952"/>
            <a:ext cx="4262657" cy="1200329"/>
          </a:xfrm>
          <a:prstGeom prst="rect">
            <a:avLst/>
          </a:prstGeom>
        </p:spPr>
        <p:txBody>
          <a:bodyPr wrap="square">
            <a:spAutoFit/>
          </a:bodyPr>
          <a:lstStyle/>
          <a:p>
            <a:pPr marL="171450" indent="-171450" algn="just">
              <a:buFont typeface="Wingdings" panose="05000000000000000000" pitchFamily="2" charset="2"/>
              <a:buChar char="§"/>
            </a:pPr>
            <a:r>
              <a:rPr lang="es-MX" sz="1200" dirty="0"/>
              <a:t>Quedan conformadas por un buffer o envolvente que cubre los contornos U1 y U2 </a:t>
            </a:r>
          </a:p>
          <a:p>
            <a:pPr marL="171450" indent="-171450" algn="just">
              <a:buFont typeface="Wingdings" panose="05000000000000000000" pitchFamily="2" charset="2"/>
              <a:buChar char="§"/>
            </a:pPr>
            <a:r>
              <a:rPr lang="es-MX" sz="1200" dirty="0"/>
              <a:t>De acuerdo con el rango de población de la ciudad se determina el perímetro de expansión </a:t>
            </a:r>
          </a:p>
          <a:p>
            <a:pPr marL="171450" indent="-171450" algn="just">
              <a:buFont typeface="Wingdings" panose="05000000000000000000" pitchFamily="2" charset="2"/>
              <a:buChar char="§"/>
            </a:pPr>
            <a:r>
              <a:rPr lang="es-MX" sz="1200" dirty="0"/>
              <a:t>Constituye un borde virtual de contención del crecimiento de las ciudades</a:t>
            </a:r>
          </a:p>
        </p:txBody>
      </p:sp>
      <p:graphicFrame>
        <p:nvGraphicFramePr>
          <p:cNvPr id="8" name="Tabla 7"/>
          <p:cNvGraphicFramePr>
            <a:graphicFrameLocks noGrp="1"/>
          </p:cNvGraphicFramePr>
          <p:nvPr>
            <p:extLst>
              <p:ext uri="{D42A27DB-BD31-4B8C-83A1-F6EECF244321}">
                <p14:modId xmlns:p14="http://schemas.microsoft.com/office/powerpoint/2010/main" val="24809340"/>
              </p:ext>
            </p:extLst>
          </p:nvPr>
        </p:nvGraphicFramePr>
        <p:xfrm>
          <a:off x="711095" y="3016574"/>
          <a:ext cx="3402749" cy="1216152"/>
        </p:xfrm>
        <a:graphic>
          <a:graphicData uri="http://schemas.openxmlformats.org/drawingml/2006/table">
            <a:tbl>
              <a:tblPr/>
              <a:tblGrid>
                <a:gridCol w="449148">
                  <a:extLst>
                    <a:ext uri="{9D8B030D-6E8A-4147-A177-3AD203B41FA5}">
                      <a16:colId xmlns:a16="http://schemas.microsoft.com/office/drawing/2014/main" xmlns="" val="20000"/>
                    </a:ext>
                  </a:extLst>
                </a:gridCol>
                <a:gridCol w="632078">
                  <a:extLst>
                    <a:ext uri="{9D8B030D-6E8A-4147-A177-3AD203B41FA5}">
                      <a16:colId xmlns:a16="http://schemas.microsoft.com/office/drawing/2014/main" xmlns="" val="20001"/>
                    </a:ext>
                  </a:extLst>
                </a:gridCol>
                <a:gridCol w="397598">
                  <a:extLst>
                    <a:ext uri="{9D8B030D-6E8A-4147-A177-3AD203B41FA5}">
                      <a16:colId xmlns:a16="http://schemas.microsoft.com/office/drawing/2014/main" xmlns="" val="20002"/>
                    </a:ext>
                  </a:extLst>
                </a:gridCol>
                <a:gridCol w="458766">
                  <a:extLst>
                    <a:ext uri="{9D8B030D-6E8A-4147-A177-3AD203B41FA5}">
                      <a16:colId xmlns:a16="http://schemas.microsoft.com/office/drawing/2014/main" xmlns="" val="20003"/>
                    </a:ext>
                  </a:extLst>
                </a:gridCol>
                <a:gridCol w="1465159">
                  <a:extLst>
                    <a:ext uri="{9D8B030D-6E8A-4147-A177-3AD203B41FA5}">
                      <a16:colId xmlns:a16="http://schemas.microsoft.com/office/drawing/2014/main" xmlns="" val="20004"/>
                    </a:ext>
                  </a:extLst>
                </a:gridCol>
              </a:tblGrid>
              <a:tr h="198445">
                <a:tc gridSpan="4">
                  <a:txBody>
                    <a:bodyPr/>
                    <a:lstStyle/>
                    <a:p>
                      <a:pPr algn="ctr" fontAlgn="b"/>
                      <a:r>
                        <a:rPr lang="es-MX" sz="900" b="1" i="0" u="none" strike="noStrike" dirty="0">
                          <a:solidFill>
                            <a:srgbClr val="000000"/>
                          </a:solidFill>
                          <a:effectLst/>
                          <a:latin typeface="Calibri" panose="020F0502020204030204" pitchFamily="34" charset="0"/>
                        </a:rPr>
                        <a:t>Rango de población por número de habitantes de la ciudad SUN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lnSpc>
                          <a:spcPct val="115000"/>
                        </a:lnSpc>
                        <a:spcAft>
                          <a:spcPts val="0"/>
                        </a:spcAft>
                      </a:pPr>
                      <a:r>
                        <a:rPr lang="es-MX" sz="900" b="1" dirty="0">
                          <a:effectLst/>
                        </a:rPr>
                        <a:t>Distancia máxima del perímetro de U1 y U2 </a:t>
                      </a:r>
                    </a:p>
                    <a:p>
                      <a:pPr algn="ctr">
                        <a:lnSpc>
                          <a:spcPct val="115000"/>
                        </a:lnSpc>
                        <a:spcAft>
                          <a:spcPts val="0"/>
                        </a:spcAft>
                      </a:pPr>
                      <a:r>
                        <a:rPr lang="es-MX" sz="900" b="1" dirty="0">
                          <a:effectLst/>
                        </a:rPr>
                        <a:t>al límite del buffer </a:t>
                      </a:r>
                      <a:endParaRPr lang="es-MX" sz="900" b="1" dirty="0">
                        <a:effectLst/>
                        <a:latin typeface="+mn-lt"/>
                        <a:ea typeface="Calibri"/>
                        <a:cs typeface="Times New Roman"/>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2552">
                <a:tc>
                  <a:txBody>
                    <a:bodyPr/>
                    <a:lstStyle/>
                    <a:p>
                      <a:pPr algn="l" fontAlgn="b"/>
                      <a:r>
                        <a:rPr lang="es-MX" sz="900" b="0" i="0" u="none" strike="noStrike">
                          <a:solidFill>
                            <a:srgbClr val="000000"/>
                          </a:solidFill>
                          <a:effectLst/>
                          <a:latin typeface="Calibri" panose="020F0502020204030204" pitchFamily="34" charset="0"/>
                        </a:rPr>
                        <a:t>Más de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s-MX" sz="900" b="0" i="0" u="none" strike="noStrike">
                          <a:solidFill>
                            <a:srgbClr val="000000"/>
                          </a:solidFill>
                          <a:effectLst/>
                          <a:latin typeface="Calibri" panose="020F0502020204030204" pitchFamily="34" charset="0"/>
                        </a:rPr>
                        <a:t>1,000,000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s-MX" sz="900" b="0" i="0" u="none" strike="noStrike" dirty="0">
                          <a:solidFill>
                            <a:srgbClr val="000000"/>
                          </a:solidFill>
                          <a:effectLst/>
                          <a:latin typeface="Calibri" panose="020F0502020204030204" pitchFamily="34" charset="0"/>
                        </a:rPr>
                        <a:t>900m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1"/>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dirty="0">
                          <a:solidFill>
                            <a:srgbClr val="000000"/>
                          </a:solidFill>
                          <a:effectLst/>
                          <a:latin typeface="Calibri" panose="020F0502020204030204" pitchFamily="34" charset="0"/>
                        </a:rPr>
                        <a:t>500,000</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999,999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800m</a:t>
                      </a:r>
                    </a:p>
                  </a:txBody>
                  <a:tcPr marL="9525" marR="9525" marT="9525" marB="0" anchor="b">
                    <a:lnL>
                      <a:noFill/>
                    </a:lnL>
                    <a:lnR>
                      <a:noFill/>
                    </a:lnR>
                    <a:lnT>
                      <a:noFill/>
                    </a:lnT>
                    <a:lnB>
                      <a:noFill/>
                    </a:lnB>
                  </a:tcPr>
                </a:tc>
                <a:extLst>
                  <a:ext uri="{0D108BD9-81ED-4DB2-BD59-A6C34878D82A}">
                    <a16:rowId xmlns:a16="http://schemas.microsoft.com/office/drawing/2014/main" xmlns="" val="10002"/>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100,000</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499,999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700m</a:t>
                      </a:r>
                    </a:p>
                  </a:txBody>
                  <a:tcPr marL="9525" marR="9525" marT="9525" marB="0" anchor="b">
                    <a:lnL>
                      <a:noFill/>
                    </a:lnL>
                    <a:lnR>
                      <a:noFill/>
                    </a:lnR>
                    <a:lnT>
                      <a:noFill/>
                    </a:lnT>
                    <a:lnB>
                      <a:noFill/>
                    </a:lnB>
                  </a:tcPr>
                </a:tc>
                <a:extLst>
                  <a:ext uri="{0D108BD9-81ED-4DB2-BD59-A6C34878D82A}">
                    <a16:rowId xmlns:a16="http://schemas.microsoft.com/office/drawing/2014/main" xmlns="" val="10003"/>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50,000</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600m</a:t>
                      </a:r>
                    </a:p>
                  </a:txBody>
                  <a:tcPr marL="9525" marR="9525" marT="9525" marB="0" anchor="b">
                    <a:lnL>
                      <a:noFill/>
                    </a:lnL>
                    <a:lnR>
                      <a:noFill/>
                    </a:lnR>
                    <a:lnT>
                      <a:noFill/>
                    </a:lnT>
                    <a:lnB>
                      <a:noFill/>
                    </a:lnB>
                  </a:tcPr>
                </a:tc>
                <a:extLst>
                  <a:ext uri="{0D108BD9-81ED-4DB2-BD59-A6C34878D82A}">
                    <a16:rowId xmlns:a16="http://schemas.microsoft.com/office/drawing/2014/main" xmlns="" val="10004"/>
                  </a:ext>
                </a:extLst>
              </a:tr>
              <a:tr h="102552">
                <a:tc>
                  <a:txBody>
                    <a:bodyPr/>
                    <a:lstStyle/>
                    <a:p>
                      <a:pPr algn="l" fontAlgn="b"/>
                      <a:r>
                        <a:rPr lang="es-MX" sz="900" b="0" i="0" u="none" strike="noStrike">
                          <a:solidFill>
                            <a:srgbClr val="000000"/>
                          </a:solidFill>
                          <a:effectLst/>
                          <a:latin typeface="Calibri" panose="020F0502020204030204" pitchFamily="34" charset="0"/>
                        </a:rPr>
                        <a:t>Menor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s-MX" sz="900" b="0" i="0" u="none" strike="noStrike" dirty="0">
                          <a:solidFill>
                            <a:srgbClr val="000000"/>
                          </a:solidFill>
                          <a:effectLst/>
                          <a:latin typeface="Calibri" panose="020F0502020204030204" pitchFamily="34" charset="0"/>
                        </a:rPr>
                        <a:t>50,000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MX" sz="900" b="0" i="0" u="none" strike="noStrike" dirty="0">
                          <a:solidFill>
                            <a:srgbClr val="000000"/>
                          </a:solidFill>
                          <a:effectLst/>
                          <a:latin typeface="Calibri" panose="020F0502020204030204" pitchFamily="34" charset="0"/>
                        </a:rPr>
                        <a:t>500m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pic>
        <p:nvPicPr>
          <p:cNvPr id="9" name="Imagen 8"/>
          <p:cNvPicPr>
            <a:picLocks noChangeAspect="1"/>
          </p:cNvPicPr>
          <p:nvPr/>
        </p:nvPicPr>
        <p:blipFill>
          <a:blip r:embed="rId4"/>
          <a:stretch>
            <a:fillRect/>
          </a:stretch>
        </p:blipFill>
        <p:spPr>
          <a:xfrm>
            <a:off x="491993" y="4888525"/>
            <a:ext cx="1299150" cy="1276847"/>
          </a:xfrm>
          <a:prstGeom prst="rect">
            <a:avLst/>
          </a:prstGeom>
          <a:ln>
            <a:noFill/>
          </a:ln>
          <a:effectLst>
            <a:outerShdw blurRad="292100" dist="139700" dir="2700000" algn="tl" rotWithShape="0">
              <a:srgbClr val="333333">
                <a:alpha val="65000"/>
              </a:srgbClr>
            </a:outerShdw>
          </a:effectLst>
        </p:spPr>
      </p:pic>
      <p:sp>
        <p:nvSpPr>
          <p:cNvPr id="10" name="Rectángulo 9"/>
          <p:cNvSpPr/>
          <p:nvPr/>
        </p:nvSpPr>
        <p:spPr>
          <a:xfrm>
            <a:off x="4972595" y="5210807"/>
            <a:ext cx="4075610" cy="738664"/>
          </a:xfrm>
          <a:prstGeom prst="rect">
            <a:avLst/>
          </a:prstGeom>
        </p:spPr>
        <p:txBody>
          <a:bodyPr wrap="square">
            <a:spAutoFit/>
          </a:bodyPr>
          <a:lstStyle/>
          <a:p>
            <a:r>
              <a:rPr lang="es-MX" sz="1200" dirty="0"/>
              <a:t>A partir de los puntos de DENUE identificados como U1, se crean los radios de influencia al mismo tamaño del radio.</a:t>
            </a:r>
          </a:p>
          <a:p>
            <a:endParaRPr lang="es-MX" dirty="0"/>
          </a:p>
        </p:txBody>
      </p:sp>
      <p:graphicFrame>
        <p:nvGraphicFramePr>
          <p:cNvPr id="11" name="Tabla 10"/>
          <p:cNvGraphicFramePr>
            <a:graphicFrameLocks noGrp="1"/>
          </p:cNvGraphicFramePr>
          <p:nvPr>
            <p:extLst>
              <p:ext uri="{D42A27DB-BD31-4B8C-83A1-F6EECF244321}">
                <p14:modId xmlns:p14="http://schemas.microsoft.com/office/powerpoint/2010/main" val="2594934906"/>
              </p:ext>
            </p:extLst>
          </p:nvPr>
        </p:nvGraphicFramePr>
        <p:xfrm>
          <a:off x="2222143" y="5018313"/>
          <a:ext cx="2427267" cy="1017270"/>
        </p:xfrm>
        <a:graphic>
          <a:graphicData uri="http://schemas.openxmlformats.org/drawingml/2006/table">
            <a:tbl>
              <a:tblPr/>
              <a:tblGrid>
                <a:gridCol w="543925">
                  <a:extLst>
                    <a:ext uri="{9D8B030D-6E8A-4147-A177-3AD203B41FA5}">
                      <a16:colId xmlns:a16="http://schemas.microsoft.com/office/drawing/2014/main" xmlns="" val="20000"/>
                    </a:ext>
                  </a:extLst>
                </a:gridCol>
                <a:gridCol w="543925">
                  <a:extLst>
                    <a:ext uri="{9D8B030D-6E8A-4147-A177-3AD203B41FA5}">
                      <a16:colId xmlns:a16="http://schemas.microsoft.com/office/drawing/2014/main" xmlns="" val="20001"/>
                    </a:ext>
                  </a:extLst>
                </a:gridCol>
                <a:gridCol w="346752">
                  <a:extLst>
                    <a:ext uri="{9D8B030D-6E8A-4147-A177-3AD203B41FA5}">
                      <a16:colId xmlns:a16="http://schemas.microsoft.com/office/drawing/2014/main" xmlns="" val="20002"/>
                    </a:ext>
                  </a:extLst>
                </a:gridCol>
                <a:gridCol w="448740">
                  <a:extLst>
                    <a:ext uri="{9D8B030D-6E8A-4147-A177-3AD203B41FA5}">
                      <a16:colId xmlns:a16="http://schemas.microsoft.com/office/drawing/2014/main" xmlns="" val="20003"/>
                    </a:ext>
                  </a:extLst>
                </a:gridCol>
                <a:gridCol w="543925">
                  <a:extLst>
                    <a:ext uri="{9D8B030D-6E8A-4147-A177-3AD203B41FA5}">
                      <a16:colId xmlns:a16="http://schemas.microsoft.com/office/drawing/2014/main" xmlns="" val="20004"/>
                    </a:ext>
                  </a:extLst>
                </a:gridCol>
              </a:tblGrid>
              <a:tr h="198445">
                <a:tc gridSpan="4">
                  <a:txBody>
                    <a:bodyPr/>
                    <a:lstStyle/>
                    <a:p>
                      <a:pPr algn="ctr" fontAlgn="b"/>
                      <a:r>
                        <a:rPr lang="es-MX" sz="900" b="1" i="0" u="none" strike="noStrike" dirty="0">
                          <a:solidFill>
                            <a:srgbClr val="000000"/>
                          </a:solidFill>
                          <a:effectLst/>
                          <a:latin typeface="Calibri" panose="020F0502020204030204" pitchFamily="34" charset="0"/>
                        </a:rPr>
                        <a:t>Rango de población por número de habitantes de la ciudad SUN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b"/>
                      <a:r>
                        <a:rPr lang="es-MX" sz="900" b="1" i="0" u="none" strike="noStrike" dirty="0">
                          <a:solidFill>
                            <a:srgbClr val="000000"/>
                          </a:solidFill>
                          <a:effectLst/>
                          <a:latin typeface="Calibri" panose="020F0502020204030204" pitchFamily="34" charset="0"/>
                        </a:rPr>
                        <a:t>Radio de Influencia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02552">
                <a:tc>
                  <a:txBody>
                    <a:bodyPr/>
                    <a:lstStyle/>
                    <a:p>
                      <a:pPr algn="l" fontAlgn="b"/>
                      <a:r>
                        <a:rPr lang="es-MX" sz="900" b="0" i="0" u="none" strike="noStrike" dirty="0">
                          <a:solidFill>
                            <a:srgbClr val="000000"/>
                          </a:solidFill>
                          <a:effectLst/>
                          <a:latin typeface="Calibri" panose="020F0502020204030204" pitchFamily="34" charset="0"/>
                        </a:rPr>
                        <a:t>Más de</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s-MX" sz="900" b="0" i="0" u="none" strike="noStrike">
                          <a:solidFill>
                            <a:srgbClr val="000000"/>
                          </a:solidFill>
                          <a:effectLst/>
                          <a:latin typeface="Calibri" panose="020F0502020204030204" pitchFamily="34" charset="0"/>
                        </a:rPr>
                        <a:t>1,000,000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s-MX" sz="9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s-MX" sz="900" b="0" i="0" u="none" strike="noStrike" dirty="0">
                          <a:solidFill>
                            <a:srgbClr val="000000"/>
                          </a:solidFill>
                          <a:effectLst/>
                          <a:latin typeface="Calibri" panose="020F0502020204030204" pitchFamily="34" charset="0"/>
                        </a:rPr>
                        <a:t>400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1"/>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dirty="0">
                          <a:solidFill>
                            <a:srgbClr val="000000"/>
                          </a:solidFill>
                          <a:effectLst/>
                          <a:latin typeface="Calibri" panose="020F0502020204030204" pitchFamily="34" charset="0"/>
                        </a:rPr>
                        <a:t>500,000</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dirty="0">
                          <a:solidFill>
                            <a:srgbClr val="000000"/>
                          </a:solidFill>
                          <a:effectLst/>
                          <a:latin typeface="Calibri" panose="020F0502020204030204" pitchFamily="34" charset="0"/>
                        </a:rPr>
                        <a:t>999,999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350</a:t>
                      </a:r>
                    </a:p>
                  </a:txBody>
                  <a:tcPr marL="9525" marR="9525" marT="9525" marB="0" anchor="b">
                    <a:lnL>
                      <a:noFill/>
                    </a:lnL>
                    <a:lnR>
                      <a:noFill/>
                    </a:lnR>
                    <a:lnT>
                      <a:noFill/>
                    </a:lnT>
                    <a:lnB>
                      <a:noFill/>
                    </a:lnB>
                  </a:tcPr>
                </a:tc>
                <a:extLst>
                  <a:ext uri="{0D108BD9-81ED-4DB2-BD59-A6C34878D82A}">
                    <a16:rowId xmlns:a16="http://schemas.microsoft.com/office/drawing/2014/main" xmlns="" val="10002"/>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100,000</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499,999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300</a:t>
                      </a:r>
                    </a:p>
                  </a:txBody>
                  <a:tcPr marL="9525" marR="9525" marT="9525" marB="0" anchor="b">
                    <a:lnL>
                      <a:noFill/>
                    </a:lnL>
                    <a:lnR>
                      <a:noFill/>
                    </a:lnR>
                    <a:lnT>
                      <a:noFill/>
                    </a:lnT>
                    <a:lnB>
                      <a:noFill/>
                    </a:lnB>
                  </a:tcPr>
                </a:tc>
                <a:extLst>
                  <a:ext uri="{0D108BD9-81ED-4DB2-BD59-A6C34878D82A}">
                    <a16:rowId xmlns:a16="http://schemas.microsoft.com/office/drawing/2014/main" xmlns="" val="10003"/>
                  </a:ext>
                </a:extLst>
              </a:tr>
              <a:tr h="102552">
                <a:tc>
                  <a:txBody>
                    <a:bodyPr/>
                    <a:lstStyle/>
                    <a:p>
                      <a:pPr algn="l" fontAlgn="b"/>
                      <a:r>
                        <a:rPr lang="es-MX" sz="900" b="0" i="0" u="none" strike="noStrike">
                          <a:solidFill>
                            <a:srgbClr val="000000"/>
                          </a:solidFill>
                          <a:effectLst/>
                          <a:latin typeface="Calibri" panose="020F0502020204030204" pitchFamily="34" charset="0"/>
                        </a:rPr>
                        <a:t>De</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50,000</a:t>
                      </a:r>
                    </a:p>
                  </a:txBody>
                  <a:tcPr marL="9525" marR="9525" marT="9525" marB="0" anchor="b">
                    <a:lnL>
                      <a:noFill/>
                    </a:lnL>
                    <a:lnR>
                      <a:noFill/>
                    </a:lnR>
                    <a:lnT>
                      <a:noFill/>
                    </a:lnT>
                    <a:lnB>
                      <a:noFill/>
                    </a:lnB>
                  </a:tcPr>
                </a:tc>
                <a:tc>
                  <a:txBody>
                    <a:bodyPr/>
                    <a:lstStyle/>
                    <a:p>
                      <a:pPr algn="ctr" fontAlgn="b"/>
                      <a:r>
                        <a:rPr lang="es-MX" sz="900" b="0" i="0" u="none" strike="noStrike">
                          <a:solidFill>
                            <a:srgbClr val="000000"/>
                          </a:solidFill>
                          <a:effectLst/>
                          <a:latin typeface="Calibri" panose="020F0502020204030204" pitchFamily="34" charset="0"/>
                        </a:rPr>
                        <a:t>a</a:t>
                      </a:r>
                    </a:p>
                  </a:txBody>
                  <a:tcPr marL="9525" marR="9525" marT="9525" marB="0" anchor="b">
                    <a:lnL>
                      <a:noFill/>
                    </a:lnL>
                    <a:lnR>
                      <a:noFill/>
                    </a:lnR>
                    <a:lnT>
                      <a:noFill/>
                    </a:lnT>
                    <a:lnB>
                      <a:noFill/>
                    </a:lnB>
                  </a:tcPr>
                </a:tc>
                <a:tc>
                  <a:txBody>
                    <a:bodyPr/>
                    <a:lstStyle/>
                    <a:p>
                      <a:pPr algn="r" fontAlgn="b"/>
                      <a:r>
                        <a:rPr lang="es-MX" sz="900" b="0" i="0" u="none" strike="noStrike">
                          <a:solidFill>
                            <a:srgbClr val="000000"/>
                          </a:solidFill>
                          <a:effectLst/>
                          <a:latin typeface="Calibri" panose="020F0502020204030204" pitchFamily="34" charset="0"/>
                        </a:rPr>
                        <a:t>99,999</a:t>
                      </a:r>
                    </a:p>
                  </a:txBody>
                  <a:tcPr marL="9525" marR="9525" marT="9525" marB="0" anchor="b">
                    <a:lnL>
                      <a:noFill/>
                    </a:lnL>
                    <a:lnR>
                      <a:noFill/>
                    </a:lnR>
                    <a:lnT>
                      <a:noFill/>
                    </a:lnT>
                    <a:lnB>
                      <a:noFill/>
                    </a:lnB>
                  </a:tcPr>
                </a:tc>
                <a:tc>
                  <a:txBody>
                    <a:bodyPr/>
                    <a:lstStyle/>
                    <a:p>
                      <a:pPr algn="ctr" fontAlgn="b"/>
                      <a:r>
                        <a:rPr lang="es-MX" sz="900" b="0" i="0" u="none" strike="noStrike" dirty="0">
                          <a:solidFill>
                            <a:srgbClr val="000000"/>
                          </a:solidFill>
                          <a:effectLst/>
                          <a:latin typeface="Calibri" panose="020F0502020204030204" pitchFamily="34" charset="0"/>
                        </a:rPr>
                        <a:t>250</a:t>
                      </a:r>
                    </a:p>
                  </a:txBody>
                  <a:tcPr marL="9525" marR="9525" marT="9525" marB="0" anchor="b">
                    <a:lnL>
                      <a:noFill/>
                    </a:lnL>
                    <a:lnR>
                      <a:noFill/>
                    </a:lnR>
                    <a:lnT>
                      <a:noFill/>
                    </a:lnT>
                    <a:lnB>
                      <a:noFill/>
                    </a:lnB>
                  </a:tcPr>
                </a:tc>
                <a:extLst>
                  <a:ext uri="{0D108BD9-81ED-4DB2-BD59-A6C34878D82A}">
                    <a16:rowId xmlns:a16="http://schemas.microsoft.com/office/drawing/2014/main" xmlns="" val="10004"/>
                  </a:ext>
                </a:extLst>
              </a:tr>
              <a:tr h="102552">
                <a:tc>
                  <a:txBody>
                    <a:bodyPr/>
                    <a:lstStyle/>
                    <a:p>
                      <a:pPr algn="l" fontAlgn="b"/>
                      <a:r>
                        <a:rPr lang="es-MX" sz="900" b="0" i="0" u="none" strike="noStrike">
                          <a:solidFill>
                            <a:srgbClr val="000000"/>
                          </a:solidFill>
                          <a:effectLst/>
                          <a:latin typeface="Calibri" panose="020F0502020204030204" pitchFamily="34" charset="0"/>
                        </a:rPr>
                        <a:t>Menor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s-MX" sz="900" b="0" i="0" u="none" strike="noStrike" dirty="0">
                          <a:solidFill>
                            <a:srgbClr val="000000"/>
                          </a:solidFill>
                          <a:effectLst/>
                          <a:latin typeface="Calibri" panose="020F0502020204030204" pitchFamily="34" charset="0"/>
                        </a:rPr>
                        <a:t>50,000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900" b="0" i="0" u="none" strike="noStrike" dirty="0">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s-MX" sz="9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MX" sz="900" b="0" i="0" u="none" strike="noStrike" dirty="0">
                          <a:solidFill>
                            <a:srgbClr val="000000"/>
                          </a:solidFill>
                          <a:effectLst/>
                          <a:latin typeface="Calibri" panose="020F0502020204030204" pitchFamily="34" charset="0"/>
                        </a:rPr>
                        <a:t>200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0178260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5150" y="1328738"/>
            <a:ext cx="2857500" cy="162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3" name="Imagen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175" y="1374775"/>
            <a:ext cx="4448175" cy="1582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Imagen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663" y="3648075"/>
            <a:ext cx="2366962"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Imagen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6038" y="3786188"/>
            <a:ext cx="3289300" cy="209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Rectángulo 6"/>
          <p:cNvSpPr>
            <a:spLocks noChangeArrowheads="1"/>
          </p:cNvSpPr>
          <p:nvPr/>
        </p:nvSpPr>
        <p:spPr bwMode="auto">
          <a:xfrm rot="-5400000">
            <a:off x="-1004887" y="4799012"/>
            <a:ext cx="270986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4800">
                <a:latin typeface="Helvetica Neue"/>
              </a:rPr>
              <a:t>DATA</a:t>
            </a:r>
            <a:endParaRPr lang="es-MX" altLang="es-MX" sz="4800"/>
          </a:p>
        </p:txBody>
      </p:sp>
    </p:spTree>
    <p:extLst>
      <p:ext uri="{BB962C8B-B14F-4D97-AF65-F5344CB8AC3E}">
        <p14:creationId xmlns:p14="http://schemas.microsoft.com/office/powerpoint/2010/main" val="10433311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Imagen 1"/>
          <p:cNvPicPr>
            <a:picLocks noChangeAspect="1" noChangeArrowheads="1"/>
          </p:cNvPicPr>
          <p:nvPr/>
        </p:nvPicPr>
        <p:blipFill>
          <a:blip r:embed="rId3">
            <a:extLst>
              <a:ext uri="{28A0092B-C50C-407E-A947-70E740481C1C}">
                <a14:useLocalDpi xmlns:a14="http://schemas.microsoft.com/office/drawing/2010/main" val="0"/>
              </a:ext>
            </a:extLst>
          </a:blip>
          <a:srcRect l="16078" t="9129" r="12646" b="3725"/>
          <a:stretch>
            <a:fillRect/>
          </a:stretch>
        </p:blipFill>
        <p:spPr bwMode="auto">
          <a:xfrm>
            <a:off x="627063" y="1885950"/>
            <a:ext cx="3376612" cy="232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CuadroTexto 25"/>
          <p:cNvSpPr txBox="1">
            <a:spLocks noChangeArrowheads="1"/>
          </p:cNvSpPr>
          <p:nvPr/>
        </p:nvSpPr>
        <p:spPr bwMode="auto">
          <a:xfrm>
            <a:off x="-223838" y="992188"/>
            <a:ext cx="972661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2400" b="1">
                <a:solidFill>
                  <a:srgbClr val="00CCCC"/>
                </a:solidFill>
                <a:latin typeface="Helvetica Neue"/>
              </a:rPr>
              <a:t>Sistema Nacional de Información e Indicadores de Vivienda (SNIIV)</a:t>
            </a:r>
          </a:p>
        </p:txBody>
      </p:sp>
      <p:pic>
        <p:nvPicPr>
          <p:cNvPr id="48132" name="Imagen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325" y="4033838"/>
            <a:ext cx="4176713"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Imagen 5"/>
          <p:cNvPicPr>
            <a:picLocks noChangeAspect="1" noChangeArrowheads="1"/>
          </p:cNvPicPr>
          <p:nvPr/>
        </p:nvPicPr>
        <p:blipFill>
          <a:blip r:embed="rId5">
            <a:extLst>
              <a:ext uri="{28A0092B-C50C-407E-A947-70E740481C1C}">
                <a14:useLocalDpi xmlns:a14="http://schemas.microsoft.com/office/drawing/2010/main" val="0"/>
              </a:ext>
            </a:extLst>
          </a:blip>
          <a:srcRect l="18234" t="8430" r="21568" b="20633"/>
          <a:stretch>
            <a:fillRect/>
          </a:stretch>
        </p:blipFill>
        <p:spPr bwMode="auto">
          <a:xfrm>
            <a:off x="627063" y="4340225"/>
            <a:ext cx="3082925" cy="204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Rectángulo 1"/>
          <p:cNvSpPr>
            <a:spLocks noChangeArrowheads="1"/>
          </p:cNvSpPr>
          <p:nvPr/>
        </p:nvSpPr>
        <p:spPr bwMode="auto">
          <a:xfrm>
            <a:off x="4124325" y="1906588"/>
            <a:ext cx="4572000"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2000">
                <a:latin typeface="Helvetica Light" charset="0"/>
                <a:cs typeface="Helvetica" panose="020B0604020202020204" pitchFamily="34" charset="0"/>
              </a:rPr>
              <a:t>Compile, Generate and Distribute the required information for the adequate planning, based with instrumentation and following the National Housing Policy, reinforcing the articulated offering of housing in the country </a:t>
            </a:r>
            <a:endParaRPr lang="es-MX" altLang="es-MX" sz="2000">
              <a:latin typeface="Helvetica Light" charset="0"/>
              <a:cs typeface="Helvetica"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2376071834"/>
              </p:ext>
            </p:extLst>
          </p:nvPr>
        </p:nvGraphicFramePr>
        <p:xfrm>
          <a:off x="4248097" y="1593959"/>
          <a:ext cx="5064084" cy="4716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21"/>
          <p:cNvSpPr txBox="1">
            <a:spLocks noChangeArrowheads="1"/>
          </p:cNvSpPr>
          <p:nvPr/>
        </p:nvSpPr>
        <p:spPr bwMode="auto">
          <a:xfrm>
            <a:off x="3286125" y="1022350"/>
            <a:ext cx="3008313"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s-ES"/>
            </a:defPPr>
            <a:lvl1pPr algn="ctr">
              <a:defRPr sz="2800" b="1">
                <a:solidFill>
                  <a:srgbClr val="586D2D"/>
                </a:solidFill>
              </a:defRPr>
            </a:lvl1pPr>
            <a:lvl2pPr marL="742950" indent="-285750"/>
            <a:lvl3pPr marL="1143000" indent="-228600"/>
            <a:lvl4pPr marL="1600200" indent="-228600"/>
            <a:lvl5pPr marL="2057400" indent="-228600"/>
            <a:lvl6pPr marL="2514600" indent="-228600" defTabSz="457200" eaLnBrk="0" fontAlgn="base" hangingPunct="0">
              <a:spcBef>
                <a:spcPct val="0"/>
              </a:spcBef>
              <a:spcAft>
                <a:spcPct val="0"/>
              </a:spcAft>
            </a:lvl6pPr>
            <a:lvl7pPr marL="2971800" indent="-228600" defTabSz="457200" eaLnBrk="0" fontAlgn="base" hangingPunct="0">
              <a:spcBef>
                <a:spcPct val="0"/>
              </a:spcBef>
              <a:spcAft>
                <a:spcPct val="0"/>
              </a:spcAft>
            </a:lvl7pPr>
            <a:lvl8pPr marL="3429000" indent="-228600" defTabSz="457200" eaLnBrk="0" fontAlgn="base" hangingPunct="0">
              <a:spcBef>
                <a:spcPct val="0"/>
              </a:spcBef>
              <a:spcAft>
                <a:spcPct val="0"/>
              </a:spcAft>
            </a:lvl8pPr>
            <a:lvl9pPr marL="3886200" indent="-228600" defTabSz="457200" eaLnBrk="0" fontAlgn="base" hangingPunct="0">
              <a:spcBef>
                <a:spcPct val="0"/>
              </a:spcBef>
              <a:spcAft>
                <a:spcPct val="0"/>
              </a:spcAft>
            </a:lvl9pPr>
          </a:lstStyle>
          <a:p>
            <a:r>
              <a:rPr lang="es-MX" altLang="es-MX" dirty="0"/>
              <a:t>SNIIV 2.0</a:t>
            </a:r>
          </a:p>
        </p:txBody>
      </p:sp>
      <p:graphicFrame>
        <p:nvGraphicFramePr>
          <p:cNvPr id="9" name="Diagrama 8"/>
          <p:cNvGraphicFramePr/>
          <p:nvPr>
            <p:extLst>
              <p:ext uri="{D42A27DB-BD31-4B8C-83A1-F6EECF244321}">
                <p14:modId xmlns:p14="http://schemas.microsoft.com/office/powerpoint/2010/main" val="1967695681"/>
              </p:ext>
            </p:extLst>
          </p:nvPr>
        </p:nvGraphicFramePr>
        <p:xfrm>
          <a:off x="-295234" y="1593959"/>
          <a:ext cx="5064084" cy="47163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CuadroTexto 9"/>
          <p:cNvSpPr txBox="1"/>
          <p:nvPr/>
        </p:nvSpPr>
        <p:spPr>
          <a:xfrm>
            <a:off x="271605" y="1394234"/>
            <a:ext cx="1122630" cy="369332"/>
          </a:xfrm>
          <a:prstGeom prst="rect">
            <a:avLst/>
          </a:prstGeom>
          <a:noFill/>
        </p:spPr>
        <p:txBody>
          <a:bodyPr wrap="square" rtlCol="0">
            <a:spAutoFit/>
          </a:bodyPr>
          <a:lstStyle/>
          <a:p>
            <a:r>
              <a:rPr lang="es-MX" dirty="0">
                <a:solidFill>
                  <a:schemeClr val="bg1">
                    <a:lumMod val="50000"/>
                  </a:schemeClr>
                </a:solidFill>
              </a:rPr>
              <a:t>Subsidios</a:t>
            </a:r>
          </a:p>
        </p:txBody>
      </p:sp>
      <p:sp>
        <p:nvSpPr>
          <p:cNvPr id="11" name="CuadroTexto 10"/>
          <p:cNvSpPr txBox="1"/>
          <p:nvPr/>
        </p:nvSpPr>
        <p:spPr>
          <a:xfrm>
            <a:off x="271605" y="2977081"/>
            <a:ext cx="1122630" cy="369332"/>
          </a:xfrm>
          <a:prstGeom prst="rect">
            <a:avLst/>
          </a:prstGeom>
          <a:noFill/>
        </p:spPr>
        <p:txBody>
          <a:bodyPr wrap="square" rtlCol="0">
            <a:spAutoFit/>
          </a:bodyPr>
          <a:lstStyle/>
          <a:p>
            <a:r>
              <a:rPr lang="es-MX" dirty="0">
                <a:solidFill>
                  <a:schemeClr val="bg1">
                    <a:lumMod val="50000"/>
                  </a:schemeClr>
                </a:solidFill>
              </a:rPr>
              <a:t>Análisis</a:t>
            </a:r>
          </a:p>
        </p:txBody>
      </p:sp>
      <p:sp>
        <p:nvSpPr>
          <p:cNvPr id="12" name="CuadroTexto 11"/>
          <p:cNvSpPr txBox="1"/>
          <p:nvPr/>
        </p:nvSpPr>
        <p:spPr>
          <a:xfrm>
            <a:off x="292486" y="4676893"/>
            <a:ext cx="2016148" cy="369332"/>
          </a:xfrm>
          <a:prstGeom prst="rect">
            <a:avLst/>
          </a:prstGeom>
          <a:noFill/>
        </p:spPr>
        <p:txBody>
          <a:bodyPr wrap="square" rtlCol="0">
            <a:spAutoFit/>
          </a:bodyPr>
          <a:lstStyle/>
          <a:p>
            <a:r>
              <a:rPr lang="es-MX" dirty="0">
                <a:solidFill>
                  <a:schemeClr val="bg1">
                    <a:lumMod val="50000"/>
                  </a:schemeClr>
                </a:solidFill>
              </a:rPr>
              <a:t>Oferta de vivienda</a:t>
            </a:r>
          </a:p>
        </p:txBody>
      </p:sp>
      <p:sp>
        <p:nvSpPr>
          <p:cNvPr id="13" name="CuadroTexto 12"/>
          <p:cNvSpPr txBox="1"/>
          <p:nvPr/>
        </p:nvSpPr>
        <p:spPr>
          <a:xfrm>
            <a:off x="5162496" y="4671284"/>
            <a:ext cx="831652" cy="369332"/>
          </a:xfrm>
          <a:prstGeom prst="rect">
            <a:avLst/>
          </a:prstGeom>
          <a:noFill/>
        </p:spPr>
        <p:txBody>
          <a:bodyPr wrap="square" rtlCol="0">
            <a:spAutoFit/>
          </a:bodyPr>
          <a:lstStyle/>
          <a:p>
            <a:r>
              <a:rPr lang="es-MX" dirty="0">
                <a:solidFill>
                  <a:schemeClr val="bg1">
                    <a:lumMod val="50000"/>
                  </a:schemeClr>
                </a:solidFill>
              </a:rPr>
              <a:t>APP</a:t>
            </a:r>
          </a:p>
        </p:txBody>
      </p:sp>
      <p:sp>
        <p:nvSpPr>
          <p:cNvPr id="14" name="CuadroTexto 13"/>
          <p:cNvSpPr txBox="1"/>
          <p:nvPr/>
        </p:nvSpPr>
        <p:spPr>
          <a:xfrm>
            <a:off x="4768850" y="2977081"/>
            <a:ext cx="1613268" cy="369332"/>
          </a:xfrm>
          <a:prstGeom prst="rect">
            <a:avLst/>
          </a:prstGeom>
          <a:noFill/>
        </p:spPr>
        <p:txBody>
          <a:bodyPr wrap="square" rtlCol="0">
            <a:spAutoFit/>
          </a:bodyPr>
          <a:lstStyle/>
          <a:p>
            <a:r>
              <a:rPr lang="es-MX" dirty="0">
                <a:solidFill>
                  <a:schemeClr val="bg1">
                    <a:lumMod val="50000"/>
                  </a:schemeClr>
                </a:solidFill>
              </a:rPr>
              <a:t>Financiamiento</a:t>
            </a:r>
          </a:p>
        </p:txBody>
      </p:sp>
      <p:sp>
        <p:nvSpPr>
          <p:cNvPr id="15" name="CuadroTexto 14"/>
          <p:cNvSpPr txBox="1"/>
          <p:nvPr/>
        </p:nvSpPr>
        <p:spPr>
          <a:xfrm>
            <a:off x="4768850" y="1391216"/>
            <a:ext cx="1999633" cy="369332"/>
          </a:xfrm>
          <a:prstGeom prst="rect">
            <a:avLst/>
          </a:prstGeom>
          <a:noFill/>
        </p:spPr>
        <p:txBody>
          <a:bodyPr wrap="square" rtlCol="0">
            <a:spAutoFit/>
          </a:bodyPr>
          <a:lstStyle/>
          <a:p>
            <a:r>
              <a:rPr lang="es-MX" dirty="0">
                <a:solidFill>
                  <a:schemeClr val="bg1">
                    <a:lumMod val="50000"/>
                  </a:schemeClr>
                </a:solidFill>
              </a:rPr>
              <a:t>Reserva territorial</a:t>
            </a:r>
          </a:p>
        </p:txBody>
      </p:sp>
    </p:spTree>
    <p:extLst>
      <p:ext uri="{BB962C8B-B14F-4D97-AF65-F5344CB8AC3E}">
        <p14:creationId xmlns:p14="http://schemas.microsoft.com/office/powerpoint/2010/main" val="44187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95C5FF9-4633-4C74-BAB3-B9E5782C4E6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graphicEl>
                                              <a:dgm id="{2EFED158-CF39-4141-8D2D-6C5DA8E42369}"/>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graphicEl>
                                              <a:dgm id="{1B82AFC2-ED6A-428F-8792-1AFF7BD898E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graphicEl>
                                              <a:dgm id="{B3DA6161-CBFC-4032-A077-931C345BCC8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E8113631-9FFE-4AC7-BF6E-2678143D78B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graphicEl>
                                              <a:dgm id="{9A1A52FD-2D45-46A8-A889-3154D35E7A8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graphicEl>
                                              <a:dgm id="{495C5FF9-4633-4C74-BAB3-B9E5782C4E62}"/>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graphicEl>
                                              <a:dgm id="{2EFED158-CF39-4141-8D2D-6C5DA8E42369}"/>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graphicEl>
                                              <a:dgm id="{1B82AFC2-ED6A-428F-8792-1AFF7BD898E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graphicEl>
                                              <a:dgm id="{B3DA6161-CBFC-4032-A077-931C345BCC8C}"/>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graphicEl>
                                              <a:dgm id="{E8113631-9FFE-4AC7-BF6E-2678143D78B2}"/>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graphicEl>
                                              <a:dgm id="{9A1A52FD-2D45-46A8-A889-3154D35E7A8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Graphic spid="9"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2B0271B6-891A-44BA-91EA-E4F1DCEDFE77}"/>
              </a:ext>
            </a:extLst>
          </p:cNvPr>
          <p:cNvSpPr>
            <a:spLocks noChangeArrowheads="1"/>
          </p:cNvSpPr>
          <p:nvPr/>
        </p:nvSpPr>
        <p:spPr bwMode="auto">
          <a:xfrm>
            <a:off x="0" y="879475"/>
            <a:ext cx="9144000" cy="5689600"/>
          </a:xfrm>
          <a:prstGeom prst="rect">
            <a:avLst/>
          </a:prstGeom>
          <a:solidFill>
            <a:srgbClr val="00CCCC">
              <a:alpha val="47058"/>
            </a:srgbClr>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a:defRPr/>
            </a:pPr>
            <a:r>
              <a:rPr lang="es-MX" dirty="0">
                <a:solidFill>
                  <a:schemeClr val="lt1"/>
                </a:solidFill>
                <a:latin typeface="+mn-lt"/>
                <a:ea typeface="+mn-ea"/>
              </a:rPr>
              <a:t> </a:t>
            </a:r>
          </a:p>
        </p:txBody>
      </p:sp>
      <p:sp>
        <p:nvSpPr>
          <p:cNvPr id="12291" name="Rectángulo 1"/>
          <p:cNvSpPr>
            <a:spLocks noChangeArrowheads="1"/>
          </p:cNvSpPr>
          <p:nvPr/>
        </p:nvSpPr>
        <p:spPr bwMode="auto">
          <a:xfrm>
            <a:off x="161925" y="1298575"/>
            <a:ext cx="5407025"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1600" b="1">
                <a:solidFill>
                  <a:schemeClr val="bg1"/>
                </a:solidFill>
                <a:latin typeface="Helvetica Light" charset="0"/>
                <a:cs typeface="Calibri" panose="020F0502020204030204" pitchFamily="34" charset="0"/>
              </a:rPr>
              <a:t>Cities that adopt </a:t>
            </a:r>
            <a:r>
              <a:rPr lang="en-US" altLang="es-ES" sz="1600" b="1">
                <a:solidFill>
                  <a:schemeClr val="bg1"/>
                </a:solidFill>
                <a:latin typeface="Helvetica Light" charset="0"/>
                <a:cs typeface="Calibri" panose="020F0502020204030204" pitchFamily="34" charset="0"/>
              </a:rPr>
              <a:t>‘</a:t>
            </a:r>
            <a:r>
              <a:rPr lang="en-US" altLang="es-MX" sz="1600" b="1">
                <a:solidFill>
                  <a:schemeClr val="bg1"/>
                </a:solidFill>
                <a:latin typeface="Helvetica Light" charset="0"/>
                <a:cs typeface="Calibri" panose="020F0502020204030204" pitchFamily="34" charset="0"/>
              </a:rPr>
              <a:t>scalable solutions that take advantage of information and communications technology (ICT) to increase efficiencies, reduce costs, and enhance quality of life</a:t>
            </a:r>
            <a:r>
              <a:rPr lang="en-US" altLang="es-ES" sz="1600" b="1">
                <a:solidFill>
                  <a:schemeClr val="bg1"/>
                </a:solidFill>
                <a:latin typeface="Helvetica Light" charset="0"/>
                <a:cs typeface="Calibri" panose="020F0502020204030204" pitchFamily="34" charset="0"/>
              </a:rPr>
              <a:t>’</a:t>
            </a:r>
            <a:r>
              <a:rPr lang="en-US" altLang="es-MX" sz="1600" b="1">
                <a:solidFill>
                  <a:schemeClr val="bg1"/>
                </a:solidFill>
                <a:latin typeface="Helvetica Light" charset="0"/>
                <a:cs typeface="Calibri" panose="020F0502020204030204" pitchFamily="34" charset="0"/>
              </a:rPr>
              <a:t> Cities that take this approach are commonly referred to as Smart Cities, or Smart+Connected Communities (S+CC)</a:t>
            </a:r>
            <a:endParaRPr lang="es-MX" altLang="es-MX" sz="1600">
              <a:solidFill>
                <a:schemeClr val="bg1"/>
              </a:solidFill>
              <a:latin typeface="Helvetica Light" charset="0"/>
              <a:cs typeface="Calibri" panose="020F0502020204030204" pitchFamily="34" charset="0"/>
            </a:endParaRPr>
          </a:p>
        </p:txBody>
      </p:sp>
      <p:pic>
        <p:nvPicPr>
          <p:cNvPr id="26636" name="Picture 12" descr="Image result for cisc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288" y="1298575"/>
            <a:ext cx="2611437" cy="153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4" descr="Image result for symant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988" y="5419725"/>
            <a:ext cx="2486025"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Rectángulo 29"/>
          <p:cNvSpPr>
            <a:spLocks noChangeArrowheads="1"/>
          </p:cNvSpPr>
          <p:nvPr/>
        </p:nvSpPr>
        <p:spPr bwMode="auto">
          <a:xfrm>
            <a:off x="1077913" y="4216400"/>
            <a:ext cx="7491412"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1600" b="1">
                <a:solidFill>
                  <a:srgbClr val="FFFFFF"/>
                </a:solidFill>
                <a:latin typeface="Helvetica Light" charset="0"/>
                <a:cs typeface="Calibri" panose="020F0502020204030204" pitchFamily="34" charset="0"/>
              </a:rPr>
              <a:t>Cities that adopt </a:t>
            </a:r>
            <a:r>
              <a:rPr lang="en-US" altLang="es-ES" sz="1600" b="1">
                <a:solidFill>
                  <a:srgbClr val="FFFFFF"/>
                </a:solidFill>
                <a:latin typeface="Helvetica Light" charset="0"/>
                <a:cs typeface="Calibri" panose="020F0502020204030204" pitchFamily="34" charset="0"/>
              </a:rPr>
              <a:t>‘</a:t>
            </a:r>
            <a:r>
              <a:rPr lang="en-US" altLang="es-MX" sz="1600" b="1">
                <a:solidFill>
                  <a:srgbClr val="FFFFFF"/>
                </a:solidFill>
                <a:latin typeface="Helvetica Light" charset="0"/>
                <a:cs typeface="Calibri" panose="020F0502020204030204" pitchFamily="34" charset="0"/>
              </a:rPr>
              <a:t> </a:t>
            </a:r>
            <a:r>
              <a:rPr lang="en-US" altLang="es-ES" sz="1600" b="1">
                <a:solidFill>
                  <a:srgbClr val="FFFFFF"/>
                </a:solidFill>
                <a:latin typeface="Helvetica Light" charset="0"/>
                <a:cs typeface="Calibri" panose="020F0502020204030204" pitchFamily="34" charset="0"/>
              </a:rPr>
              <a:t>‘</a:t>
            </a:r>
            <a:r>
              <a:rPr lang="en-US" altLang="es-MX" sz="1600" b="1">
                <a:solidFill>
                  <a:srgbClr val="FFFFFF"/>
                </a:solidFill>
                <a:latin typeface="Helvetica Light" charset="0"/>
                <a:cs typeface="Calibri" panose="020F0502020204030204" pitchFamily="34" charset="0"/>
              </a:rPr>
              <a:t>Smart</a:t>
            </a:r>
            <a:r>
              <a:rPr lang="en-US" altLang="es-ES" sz="1600" b="1">
                <a:solidFill>
                  <a:srgbClr val="FFFFFF"/>
                </a:solidFill>
                <a:latin typeface="Helvetica Light" charset="0"/>
                <a:cs typeface="Calibri" panose="020F0502020204030204" pitchFamily="34" charset="0"/>
              </a:rPr>
              <a:t>’</a:t>
            </a:r>
            <a:r>
              <a:rPr lang="en-US" altLang="es-MX" sz="1600" b="1">
                <a:solidFill>
                  <a:srgbClr val="FFFFFF"/>
                </a:solidFill>
                <a:latin typeface="Helvetica Light" charset="0"/>
                <a:cs typeface="Calibri" panose="020F0502020204030204" pitchFamily="34" charset="0"/>
              </a:rPr>
              <a:t> delivery of services relies on Information and Communication Technology (ICT) as key enabler and that the systems involved can profit from the ability to be highly interconnected through various technologies</a:t>
            </a:r>
            <a:r>
              <a:rPr lang="en-US" altLang="es-ES" sz="1600" b="1">
                <a:solidFill>
                  <a:srgbClr val="FFFFFF"/>
                </a:solidFill>
                <a:latin typeface="Helvetica Light" charset="0"/>
                <a:cs typeface="Calibri" panose="020F0502020204030204" pitchFamily="34" charset="0"/>
              </a:rPr>
              <a:t>’</a:t>
            </a:r>
            <a:r>
              <a:rPr lang="en-US" altLang="es-MX" sz="1600" b="1">
                <a:solidFill>
                  <a:srgbClr val="FFFFFF"/>
                </a:solidFill>
                <a:latin typeface="Helvetica Light" charset="0"/>
                <a:cs typeface="Calibri" panose="020F0502020204030204" pitchFamily="34" charset="0"/>
              </a:rPr>
              <a:t>. </a:t>
            </a:r>
            <a:r>
              <a:rPr lang="en-US" altLang="es-MX" sz="1800" b="1">
                <a:solidFill>
                  <a:srgbClr val="FFFFFF"/>
                </a:solidFill>
                <a:latin typeface="Helvetica Light" charset="0"/>
                <a:cs typeface="Calibri" panose="020F0502020204030204" pitchFamily="34" charset="0"/>
              </a:rPr>
              <a:t/>
            </a:r>
            <a:br>
              <a:rPr lang="en-US" altLang="es-MX" sz="1800" b="1">
                <a:solidFill>
                  <a:srgbClr val="FFFFFF"/>
                </a:solidFill>
                <a:latin typeface="Helvetica Light" charset="0"/>
                <a:cs typeface="Calibri" panose="020F0502020204030204" pitchFamily="34" charset="0"/>
              </a:rPr>
            </a:br>
            <a:endParaRPr lang="es-MX" altLang="es-MX" sz="1800">
              <a:solidFill>
                <a:srgbClr val="FFFFFF"/>
              </a:solidFill>
              <a:latin typeface="Helvetica Light" charset="0"/>
              <a:cs typeface="Calibri" panose="020F0502020204030204" pitchFamily="34" charset="0"/>
            </a:endParaRPr>
          </a:p>
        </p:txBody>
      </p:sp>
      <p:sp>
        <p:nvSpPr>
          <p:cNvPr id="12295" name="Rectángulo 1"/>
          <p:cNvSpPr>
            <a:spLocks noChangeArrowheads="1"/>
          </p:cNvSpPr>
          <p:nvPr/>
        </p:nvSpPr>
        <p:spPr bwMode="auto">
          <a:xfrm rot="-5400000">
            <a:off x="-1035843" y="4718843"/>
            <a:ext cx="2870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4800">
                <a:solidFill>
                  <a:srgbClr val="FFFFFF"/>
                </a:solidFill>
                <a:latin typeface="Helvetica Neue"/>
              </a:rPr>
              <a:t>PRIVATE</a:t>
            </a:r>
            <a:endParaRPr lang="es-MX" altLang="es-MX" sz="4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Effect transition="in" filter="wipe(down)">
                                      <p:cBhvr>
                                        <p:cTn id="7" dur="1000"/>
                                        <p:tgtEl>
                                          <p:spTgt spid="26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20521" t="14445" r="21042" b="6667"/>
          <a:stretch/>
        </p:blipFill>
        <p:spPr>
          <a:xfrm>
            <a:off x="876300" y="1193120"/>
            <a:ext cx="6858000" cy="5207679"/>
          </a:xfrm>
          <a:prstGeom prst="rect">
            <a:avLst/>
          </a:prstGeom>
        </p:spPr>
      </p:pic>
    </p:spTree>
    <p:extLst>
      <p:ext uri="{BB962C8B-B14F-4D97-AF65-F5344CB8AC3E}">
        <p14:creationId xmlns:p14="http://schemas.microsoft.com/office/powerpoint/2010/main" val="9261056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n 2">
            <a:extLst>
              <a:ext uri="{FF2B5EF4-FFF2-40B4-BE49-F238E27FC236}">
                <a16:creationId xmlns:a16="http://schemas.microsoft.com/office/drawing/2014/main" xmlns="" id="{B2AE249B-9C72-4ED9-B63A-DE8DB06E5605}"/>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86263" y="1168400"/>
            <a:ext cx="4624387" cy="4624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9" name="Picture 2" descr="http://blog.doxiamexico.com/wp-content/uploads/2016/10/logogob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0975" y="4354513"/>
            <a:ext cx="2436813"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Rectángulo 1"/>
          <p:cNvSpPr>
            <a:spLocks noChangeArrowheads="1"/>
          </p:cNvSpPr>
          <p:nvPr/>
        </p:nvSpPr>
        <p:spPr bwMode="auto">
          <a:xfrm>
            <a:off x="173038" y="1104900"/>
            <a:ext cx="4205287"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ct val="150000"/>
              </a:lnSpc>
              <a:spcBef>
                <a:spcPct val="0"/>
              </a:spcBef>
              <a:buFontTx/>
              <a:buNone/>
            </a:pPr>
            <a:r>
              <a:rPr lang="es-MX" altLang="es-MX" sz="2000" b="1">
                <a:latin typeface="Helvetica Neue"/>
                <a:cs typeface="Calibri" panose="020F0502020204030204" pitchFamily="34" charset="0"/>
              </a:rPr>
              <a:t>The National Digital Strategy is an national action plan which encourages the development of México towards a transformation into a Digital Government </a:t>
            </a:r>
            <a:r>
              <a:rPr lang="es-MX" altLang="es-ES" sz="2000" b="1">
                <a:latin typeface="Helvetica Neue"/>
                <a:cs typeface="Calibri" panose="020F0502020204030204" pitchFamily="34" charset="0"/>
              </a:rPr>
              <a:t>“</a:t>
            </a:r>
            <a:r>
              <a:rPr lang="es-MX" altLang="es-MX" sz="2000" b="1">
                <a:latin typeface="Helvetica Neue"/>
                <a:cs typeface="Calibri" panose="020F0502020204030204" pitchFamily="34" charset="0"/>
              </a:rPr>
              <a:t>México Digital</a:t>
            </a:r>
            <a:r>
              <a:rPr lang="es-MX" altLang="es-ES" sz="2000" b="1">
                <a:latin typeface="Helvetica Neue"/>
                <a:cs typeface="Calibri" panose="020F0502020204030204" pitchFamily="34" charset="0"/>
              </a:rPr>
              <a:t>”</a:t>
            </a:r>
            <a:endParaRPr lang="es-MX" altLang="es-MX" sz="2000" b="1">
              <a:solidFill>
                <a:srgbClr val="545454"/>
              </a:solidFill>
              <a:latin typeface="Helvetica Neue"/>
              <a:cs typeface="Calibri" panose="020F0502020204030204"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ángulo 4"/>
          <p:cNvSpPr>
            <a:spLocks noChangeArrowheads="1"/>
          </p:cNvSpPr>
          <p:nvPr/>
        </p:nvSpPr>
        <p:spPr bwMode="auto">
          <a:xfrm>
            <a:off x="255588" y="1166813"/>
            <a:ext cx="23209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s-MX" altLang="es-MX" sz="2400">
                <a:latin typeface="Helvetica" panose="020B0604020202020204" pitchFamily="34" charset="0"/>
                <a:cs typeface="Helvetica" panose="020B0604020202020204" pitchFamily="34" charset="0"/>
              </a:rPr>
              <a:t>The main goals</a:t>
            </a:r>
          </a:p>
          <a:p>
            <a:pPr eaLnBrk="1" hangingPunct="1">
              <a:spcBef>
                <a:spcPct val="0"/>
              </a:spcBef>
              <a:buFontTx/>
              <a:buNone/>
            </a:pPr>
            <a:r>
              <a:rPr lang="es-MX" altLang="es-MX" sz="2400">
                <a:latin typeface="Helvetica" panose="020B0604020202020204" pitchFamily="34" charset="0"/>
                <a:cs typeface="Helvetica" panose="020B0604020202020204" pitchFamily="34" charset="0"/>
              </a:rPr>
              <a:t>of this Strategy </a:t>
            </a:r>
          </a:p>
          <a:p>
            <a:pPr eaLnBrk="1" hangingPunct="1">
              <a:spcBef>
                <a:spcPct val="0"/>
              </a:spcBef>
              <a:buFontTx/>
              <a:buNone/>
            </a:pPr>
            <a:r>
              <a:rPr lang="es-MX" altLang="es-MX" sz="2400">
                <a:latin typeface="Helvetica" panose="020B0604020202020204" pitchFamily="34" charset="0"/>
                <a:cs typeface="Helvetica" panose="020B0604020202020204" pitchFamily="34" charset="0"/>
              </a:rPr>
              <a:t>are: </a:t>
            </a:r>
          </a:p>
        </p:txBody>
      </p:sp>
      <p:graphicFrame>
        <p:nvGraphicFramePr>
          <p:cNvPr id="6" name="Diagrama 5">
            <a:extLst>
              <a:ext uri="{FF2B5EF4-FFF2-40B4-BE49-F238E27FC236}">
                <a16:creationId xmlns:a16="http://schemas.microsoft.com/office/drawing/2014/main" xmlns="" id="{BD1955FA-EFEB-42BE-A4AA-B5E00B0EC28A}"/>
              </a:ext>
            </a:extLst>
          </p:cNvPr>
          <p:cNvGraphicFramePr/>
          <p:nvPr/>
        </p:nvGraphicFramePr>
        <p:xfrm>
          <a:off x="535432" y="1064909"/>
          <a:ext cx="8047828" cy="5365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6"/>
          <p:cNvGrpSpPr>
            <a:grpSpLocks/>
          </p:cNvGrpSpPr>
          <p:nvPr/>
        </p:nvGrpSpPr>
        <p:grpSpPr bwMode="auto">
          <a:xfrm>
            <a:off x="-12700" y="1081985"/>
            <a:ext cx="9040813" cy="5369035"/>
            <a:chOff x="-12356" y="1298359"/>
            <a:chExt cx="9040681" cy="5369617"/>
          </a:xfrm>
        </p:grpSpPr>
        <p:pic>
          <p:nvPicPr>
            <p:cNvPr id="29" name="Picture 2" descr="Related image">
              <a:extLst>
                <a:ext uri="{FF2B5EF4-FFF2-40B4-BE49-F238E27FC236}">
                  <a16:creationId xmlns:a16="http://schemas.microsoft.com/office/drawing/2014/main" xmlns="" id="{F5835FD4-9D3A-466E-AE34-B5C529D7FD80}"/>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1804" y="3701244"/>
              <a:ext cx="1091571" cy="1091571"/>
            </a:xfrm>
            <a:prstGeom prst="rect">
              <a:avLst/>
            </a:prstGeom>
            <a:noFill/>
          </p:spPr>
        </p:pic>
        <p:grpSp>
          <p:nvGrpSpPr>
            <p:cNvPr id="30" name="Grupo 29"/>
            <p:cNvGrpSpPr>
              <a:grpSpLocks/>
            </p:cNvGrpSpPr>
            <p:nvPr/>
          </p:nvGrpSpPr>
          <p:grpSpPr bwMode="auto">
            <a:xfrm>
              <a:off x="4866108" y="1524772"/>
              <a:ext cx="4114148" cy="951418"/>
              <a:chOff x="309397" y="1788638"/>
              <a:chExt cx="4114148" cy="951418"/>
            </a:xfrm>
          </p:grpSpPr>
          <p:sp>
            <p:nvSpPr>
              <p:cNvPr id="47" name="CuadroTexto 4"/>
              <p:cNvSpPr txBox="1">
                <a:spLocks noChangeArrowheads="1"/>
              </p:cNvSpPr>
              <p:nvPr/>
            </p:nvSpPr>
            <p:spPr bwMode="auto">
              <a:xfrm>
                <a:off x="1344195" y="1887479"/>
                <a:ext cx="307935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1800">
                    <a:latin typeface="Garamond" panose="02020404030301010803" pitchFamily="18" charset="0"/>
                  </a:rPr>
                  <a:t>Technology and data are the medium </a:t>
                </a:r>
                <a:r>
                  <a:rPr lang="es-MX" altLang="es-MX" sz="1800" b="1">
                    <a:latin typeface="Garamond" panose="02020404030301010803" pitchFamily="18" charset="0"/>
                  </a:rPr>
                  <a:t>not the end</a:t>
                </a:r>
              </a:p>
            </p:txBody>
          </p:sp>
          <p:sp>
            <p:nvSpPr>
              <p:cNvPr id="48" name="Elipse 47">
                <a:extLst>
                  <a:ext uri="{FF2B5EF4-FFF2-40B4-BE49-F238E27FC236}">
                    <a16:creationId xmlns:a16="http://schemas.microsoft.com/office/drawing/2014/main" xmlns="" id="{50A17121-5743-4F7C-8A35-295B10A0D397}"/>
                  </a:ext>
                </a:extLst>
              </p:cNvPr>
              <p:cNvSpPr/>
              <p:nvPr/>
            </p:nvSpPr>
            <p:spPr>
              <a:xfrm>
                <a:off x="309250" y="1789031"/>
                <a:ext cx="1011222" cy="951015"/>
              </a:xfrm>
              <a:prstGeom prst="ellipse">
                <a:avLst/>
              </a:prstGeom>
              <a:solidFill>
                <a:srgbClr val="BCE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a:p>
            </p:txBody>
          </p:sp>
        </p:grpSp>
        <p:grpSp>
          <p:nvGrpSpPr>
            <p:cNvPr id="31" name="Grupo 25"/>
            <p:cNvGrpSpPr>
              <a:grpSpLocks/>
            </p:cNvGrpSpPr>
            <p:nvPr/>
          </p:nvGrpSpPr>
          <p:grpSpPr bwMode="auto">
            <a:xfrm>
              <a:off x="165441" y="1298359"/>
              <a:ext cx="4034332" cy="1200459"/>
              <a:chOff x="308945" y="3283769"/>
              <a:chExt cx="4034332" cy="1200459"/>
            </a:xfrm>
          </p:grpSpPr>
          <p:sp>
            <p:nvSpPr>
              <p:cNvPr id="45" name="Elipse 44">
                <a:extLst>
                  <a:ext uri="{FF2B5EF4-FFF2-40B4-BE49-F238E27FC236}">
                    <a16:creationId xmlns:a16="http://schemas.microsoft.com/office/drawing/2014/main" xmlns="" id="{89E7F4BE-9FB5-4EA1-B9DB-BF5E4CF69A85}"/>
                  </a:ext>
                </a:extLst>
              </p:cNvPr>
              <p:cNvSpPr/>
              <p:nvPr/>
            </p:nvSpPr>
            <p:spPr>
              <a:xfrm>
                <a:off x="308945" y="3420078"/>
                <a:ext cx="1000110" cy="968480"/>
              </a:xfrm>
              <a:prstGeom prst="ellipse">
                <a:avLst/>
              </a:prstGeom>
              <a:solidFill>
                <a:srgbClr val="BCE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a:p>
            </p:txBody>
          </p:sp>
          <p:sp>
            <p:nvSpPr>
              <p:cNvPr id="46" name="CuadroTexto 5"/>
              <p:cNvSpPr txBox="1">
                <a:spLocks noChangeArrowheads="1"/>
              </p:cNvSpPr>
              <p:nvPr/>
            </p:nvSpPr>
            <p:spPr bwMode="auto">
              <a:xfrm>
                <a:off x="1350097" y="3283769"/>
                <a:ext cx="2993180" cy="1200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s-MX" sz="1800" dirty="0" smtClean="0">
                    <a:latin typeface="Garamond" panose="02020404030301010803" pitchFamily="18" charset="0"/>
                  </a:rPr>
                  <a:t>Smart City definitions should be a “work in progress” </a:t>
                </a:r>
                <a:r>
                  <a:rPr lang="en-US" altLang="es-MX" sz="1800" b="1" dirty="0" smtClean="0">
                    <a:latin typeface="Garamond" panose="02020404030301010803" pitchFamily="18" charset="0"/>
                  </a:rPr>
                  <a:t>cognitive</a:t>
                </a:r>
                <a:r>
                  <a:rPr lang="en-US" altLang="es-MX" sz="1800" dirty="0" smtClean="0">
                    <a:latin typeface="Garamond" panose="02020404030301010803" pitchFamily="18" charset="0"/>
                  </a:rPr>
                  <a:t>, </a:t>
                </a:r>
                <a:r>
                  <a:rPr lang="en-US" altLang="es-MX" sz="1800" b="1" dirty="0" smtClean="0">
                    <a:latin typeface="Garamond" panose="02020404030301010803" pitchFamily="18" charset="0"/>
                  </a:rPr>
                  <a:t>social</a:t>
                </a:r>
                <a:r>
                  <a:rPr lang="en-US" altLang="es-MX" sz="1800" dirty="0" smtClean="0">
                    <a:latin typeface="Garamond" panose="02020404030301010803" pitchFamily="18" charset="0"/>
                  </a:rPr>
                  <a:t> and </a:t>
                </a:r>
                <a:r>
                  <a:rPr lang="en-US" altLang="es-MX" sz="1800" b="1" dirty="0" smtClean="0">
                    <a:latin typeface="Garamond" panose="02020404030301010803" pitchFamily="18" charset="0"/>
                  </a:rPr>
                  <a:t>democratic</a:t>
                </a:r>
                <a:r>
                  <a:rPr lang="en-US" altLang="es-MX" sz="1800" dirty="0" smtClean="0">
                    <a:latin typeface="Garamond" panose="02020404030301010803" pitchFamily="18" charset="0"/>
                  </a:rPr>
                  <a:t> process</a:t>
                </a:r>
                <a:endParaRPr lang="es-MX" altLang="es-MX" sz="1800" b="1" dirty="0">
                  <a:latin typeface="Garamond" panose="02020404030301010803" pitchFamily="18" charset="0"/>
                </a:endParaRPr>
              </a:p>
            </p:txBody>
          </p:sp>
        </p:grpSp>
        <p:grpSp>
          <p:nvGrpSpPr>
            <p:cNvPr id="32" name="Grupo 31"/>
            <p:cNvGrpSpPr>
              <a:grpSpLocks/>
            </p:cNvGrpSpPr>
            <p:nvPr/>
          </p:nvGrpSpPr>
          <p:grpSpPr bwMode="auto">
            <a:xfrm>
              <a:off x="165441" y="2746232"/>
              <a:ext cx="4192149" cy="923430"/>
              <a:chOff x="4579988" y="530617"/>
              <a:chExt cx="4192149" cy="1017274"/>
            </a:xfrm>
          </p:grpSpPr>
          <p:sp>
            <p:nvSpPr>
              <p:cNvPr id="43" name="Elipse 42">
                <a:extLst>
                  <a:ext uri="{FF2B5EF4-FFF2-40B4-BE49-F238E27FC236}">
                    <a16:creationId xmlns:a16="http://schemas.microsoft.com/office/drawing/2014/main" xmlns="" id="{F366EEB5-FE03-43BF-9D42-0FDAA2B1440F}"/>
                  </a:ext>
                </a:extLst>
              </p:cNvPr>
              <p:cNvSpPr/>
              <p:nvPr/>
            </p:nvSpPr>
            <p:spPr>
              <a:xfrm>
                <a:off x="4579988" y="556691"/>
                <a:ext cx="1000110" cy="968957"/>
              </a:xfrm>
              <a:prstGeom prst="ellipse">
                <a:avLst/>
              </a:prstGeom>
              <a:solidFill>
                <a:srgbClr val="BCE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dirty="0"/>
              </a:p>
            </p:txBody>
          </p:sp>
          <p:sp>
            <p:nvSpPr>
              <p:cNvPr id="44" name="CuadroTexto 3"/>
              <p:cNvSpPr txBox="1">
                <a:spLocks noChangeArrowheads="1"/>
              </p:cNvSpPr>
              <p:nvPr/>
            </p:nvSpPr>
            <p:spPr bwMode="auto">
              <a:xfrm>
                <a:off x="5492462" y="530617"/>
                <a:ext cx="3279675" cy="101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1800" dirty="0">
                    <a:latin typeface="Garamond" panose="02020404030301010803" pitchFamily="18" charset="0"/>
                  </a:rPr>
                  <a:t> Smart City </a:t>
                </a:r>
                <a:r>
                  <a:rPr lang="es-MX" altLang="es-MX" sz="1800" dirty="0" err="1">
                    <a:latin typeface="Garamond" panose="02020404030301010803" pitchFamily="18" charset="0"/>
                  </a:rPr>
                  <a:t>definitions</a:t>
                </a:r>
                <a:r>
                  <a:rPr lang="es-MX" altLang="es-MX" sz="1800" dirty="0">
                    <a:latin typeface="Garamond" panose="02020404030301010803" pitchFamily="18" charset="0"/>
                  </a:rPr>
                  <a:t> </a:t>
                </a:r>
                <a:r>
                  <a:rPr lang="es-MX" altLang="es-MX" sz="1800" dirty="0" err="1">
                    <a:latin typeface="Garamond" panose="02020404030301010803" pitchFamily="18" charset="0"/>
                  </a:rPr>
                  <a:t>can’t</a:t>
                </a:r>
                <a:r>
                  <a:rPr lang="es-MX" altLang="es-MX" sz="1800" dirty="0">
                    <a:latin typeface="Garamond" panose="02020404030301010803" pitchFamily="18" charset="0"/>
                  </a:rPr>
                  <a:t> be “</a:t>
                </a:r>
                <a:r>
                  <a:rPr lang="es-MX" altLang="es-MX" sz="1800" dirty="0" err="1">
                    <a:latin typeface="Garamond" panose="02020404030301010803" pitchFamily="18" charset="0"/>
                  </a:rPr>
                  <a:t>one</a:t>
                </a:r>
                <a:r>
                  <a:rPr lang="es-MX" altLang="es-MX" sz="1800" dirty="0">
                    <a:latin typeface="Garamond" panose="02020404030301010803" pitchFamily="18" charset="0"/>
                  </a:rPr>
                  <a:t> </a:t>
                </a:r>
                <a:r>
                  <a:rPr lang="es-MX" altLang="es-MX" sz="1800" dirty="0" err="1">
                    <a:latin typeface="Garamond" panose="02020404030301010803" pitchFamily="18" charset="0"/>
                  </a:rPr>
                  <a:t>size</a:t>
                </a:r>
                <a:r>
                  <a:rPr lang="es-MX" altLang="es-MX" sz="1800" dirty="0">
                    <a:latin typeface="Garamond" panose="02020404030301010803" pitchFamily="18" charset="0"/>
                  </a:rPr>
                  <a:t> </a:t>
                </a:r>
                <a:r>
                  <a:rPr lang="es-MX" altLang="es-MX" sz="1800" dirty="0" err="1">
                    <a:latin typeface="Garamond" panose="02020404030301010803" pitchFamily="18" charset="0"/>
                  </a:rPr>
                  <a:t>fits</a:t>
                </a:r>
                <a:r>
                  <a:rPr lang="es-MX" altLang="es-MX" sz="1800" dirty="0">
                    <a:latin typeface="Garamond" panose="02020404030301010803" pitchFamily="18" charset="0"/>
                  </a:rPr>
                  <a:t> </a:t>
                </a:r>
                <a:r>
                  <a:rPr lang="es-MX" altLang="es-MX" sz="1800" dirty="0" err="1">
                    <a:latin typeface="Garamond" panose="02020404030301010803" pitchFamily="18" charset="0"/>
                  </a:rPr>
                  <a:t>all</a:t>
                </a:r>
                <a:r>
                  <a:rPr lang="es-MX" altLang="es-MX" sz="1800" dirty="0" smtClean="0">
                    <a:latin typeface="Garamond" panose="02020404030301010803" pitchFamily="18" charset="0"/>
                  </a:rPr>
                  <a:t>” </a:t>
                </a:r>
                <a:r>
                  <a:rPr lang="es-MX" altLang="es-MX" sz="1800" dirty="0" err="1" smtClean="0">
                    <a:latin typeface="Garamond" panose="02020404030301010803" pitchFamily="18" charset="0"/>
                  </a:rPr>
                  <a:t>or</a:t>
                </a:r>
                <a:r>
                  <a:rPr lang="es-MX" altLang="es-MX" sz="1800" dirty="0" smtClean="0">
                    <a:latin typeface="Garamond" panose="02020404030301010803" pitchFamily="18" charset="0"/>
                  </a:rPr>
                  <a:t> </a:t>
                </a:r>
                <a:r>
                  <a:rPr lang="es-MX" altLang="es-MX" sz="1800" dirty="0" err="1" smtClean="0">
                    <a:latin typeface="Garamond" panose="02020404030301010803" pitchFamily="18" charset="0"/>
                  </a:rPr>
                  <a:t>imposed</a:t>
                </a:r>
                <a:r>
                  <a:rPr lang="es-MX" altLang="es-MX" sz="1800" dirty="0" smtClean="0">
                    <a:latin typeface="Garamond" panose="02020404030301010803" pitchFamily="18" charset="0"/>
                  </a:rPr>
                  <a:t>. </a:t>
                </a:r>
                <a:r>
                  <a:rPr lang="es-MX" altLang="es-MX" sz="1800" dirty="0" err="1" smtClean="0">
                    <a:latin typeface="Garamond" panose="02020404030301010803" pitchFamily="18" charset="0"/>
                  </a:rPr>
                  <a:t>They</a:t>
                </a:r>
                <a:r>
                  <a:rPr lang="es-MX" altLang="es-MX" sz="1800" dirty="0" smtClean="0">
                    <a:latin typeface="Garamond" panose="02020404030301010803" pitchFamily="18" charset="0"/>
                  </a:rPr>
                  <a:t> </a:t>
                </a:r>
                <a:r>
                  <a:rPr lang="es-MX" altLang="es-MX" sz="1800" dirty="0" err="1" smtClean="0">
                    <a:latin typeface="Garamond" panose="02020404030301010803" pitchFamily="18" charset="0"/>
                  </a:rPr>
                  <a:t>evolve</a:t>
                </a:r>
                <a:r>
                  <a:rPr lang="es-MX" altLang="es-MX" sz="1800" dirty="0" smtClean="0">
                    <a:latin typeface="Garamond" panose="02020404030301010803" pitchFamily="18" charset="0"/>
                  </a:rPr>
                  <a:t>, </a:t>
                </a:r>
                <a:r>
                  <a:rPr lang="es-MX" altLang="es-MX" sz="1800" dirty="0" err="1" smtClean="0">
                    <a:latin typeface="Garamond" panose="02020404030301010803" pitchFamily="18" charset="0"/>
                  </a:rPr>
                  <a:t>adapt</a:t>
                </a:r>
                <a:r>
                  <a:rPr lang="es-MX" altLang="es-MX" sz="1800" dirty="0">
                    <a:latin typeface="Garamond" panose="02020404030301010803" pitchFamily="18" charset="0"/>
                  </a:rPr>
                  <a:t> </a:t>
                </a:r>
                <a:r>
                  <a:rPr lang="es-MX" altLang="es-MX" sz="1800" dirty="0" smtClean="0">
                    <a:latin typeface="Garamond" panose="02020404030301010803" pitchFamily="18" charset="0"/>
                  </a:rPr>
                  <a:t>and </a:t>
                </a:r>
                <a:r>
                  <a:rPr lang="es-MX" altLang="es-MX" sz="1800" dirty="0" err="1" smtClean="0">
                    <a:latin typeface="Garamond" panose="02020404030301010803" pitchFamily="18" charset="0"/>
                  </a:rPr>
                  <a:t>learn</a:t>
                </a:r>
                <a:r>
                  <a:rPr lang="es-MX" altLang="es-MX" sz="1800" dirty="0" smtClean="0">
                    <a:latin typeface="Garamond" panose="02020404030301010803" pitchFamily="18" charset="0"/>
                  </a:rPr>
                  <a:t>.</a:t>
                </a:r>
                <a:endParaRPr lang="es-MX" altLang="es-MX" sz="1800" b="1" dirty="0">
                  <a:latin typeface="Garamond" panose="02020404030301010803" pitchFamily="18" charset="0"/>
                </a:endParaRPr>
              </a:p>
            </p:txBody>
          </p:sp>
        </p:grpSp>
        <p:sp>
          <p:nvSpPr>
            <p:cNvPr id="33" name="Elipse 32">
              <a:extLst>
                <a:ext uri="{FF2B5EF4-FFF2-40B4-BE49-F238E27FC236}">
                  <a16:creationId xmlns:a16="http://schemas.microsoft.com/office/drawing/2014/main" xmlns="" id="{8CF94D0C-289B-4045-9183-B965D8587479}"/>
                </a:ext>
              </a:extLst>
            </p:cNvPr>
            <p:cNvSpPr/>
            <p:nvPr/>
          </p:nvSpPr>
          <p:spPr>
            <a:xfrm>
              <a:off x="4865961" y="2666701"/>
              <a:ext cx="1000110" cy="968480"/>
            </a:xfrm>
            <a:prstGeom prst="ellipse">
              <a:avLst/>
            </a:prstGeom>
            <a:solidFill>
              <a:srgbClr val="BCEB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600"/>
            </a:p>
          </p:txBody>
        </p:sp>
        <p:grpSp>
          <p:nvGrpSpPr>
            <p:cNvPr id="34" name="Grupo 18"/>
            <p:cNvGrpSpPr>
              <a:grpSpLocks/>
            </p:cNvGrpSpPr>
            <p:nvPr/>
          </p:nvGrpSpPr>
          <p:grpSpPr bwMode="auto">
            <a:xfrm>
              <a:off x="5135864" y="2651679"/>
              <a:ext cx="3892461" cy="923330"/>
              <a:chOff x="4860283" y="2039290"/>
              <a:chExt cx="3892461" cy="923330"/>
            </a:xfrm>
          </p:grpSpPr>
          <p:sp>
            <p:nvSpPr>
              <p:cNvPr id="41" name="CuadroTexto 7"/>
              <p:cNvSpPr txBox="1">
                <a:spLocks noChangeArrowheads="1"/>
              </p:cNvSpPr>
              <p:nvPr/>
            </p:nvSpPr>
            <p:spPr bwMode="auto">
              <a:xfrm>
                <a:off x="5577255" y="2039290"/>
                <a:ext cx="317548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1800">
                    <a:latin typeface="Garamond" panose="02020404030301010803" pitchFamily="18" charset="0"/>
                  </a:rPr>
                  <a:t>Smart Citizens are absolutely essential for achieving the transformation into a Smart City</a:t>
                </a:r>
                <a:endParaRPr lang="es-MX" altLang="es-MX" sz="1800" b="1">
                  <a:latin typeface="Garamond" panose="02020404030301010803" pitchFamily="18" charset="0"/>
                </a:endParaRPr>
              </a:p>
            </p:txBody>
          </p:sp>
          <p:pic>
            <p:nvPicPr>
              <p:cNvPr id="42" name="Picture 24" descr="https://d30y9cdsu7xlg0.cloudfront.net/png/796610-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283" y="2075708"/>
                <a:ext cx="462397" cy="462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 name="CuadroTexto 46"/>
            <p:cNvSpPr txBox="1">
              <a:spLocks noChangeArrowheads="1"/>
            </p:cNvSpPr>
            <p:nvPr/>
          </p:nvSpPr>
          <p:spPr bwMode="auto">
            <a:xfrm>
              <a:off x="4854214" y="4734343"/>
              <a:ext cx="3967030" cy="1077218"/>
            </a:xfrm>
            <a:prstGeom prst="rect">
              <a:avLst/>
            </a:prstGeom>
            <a:solidFill>
              <a:srgbClr val="BCEBC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s-MX">
                  <a:latin typeface="Gill Sans MT" pitchFamily="34" charset="0"/>
                </a:rPr>
                <a:t>Final Thoughts</a:t>
              </a:r>
            </a:p>
            <a:p>
              <a:pPr algn="ctr">
                <a:spcBef>
                  <a:spcPct val="0"/>
                </a:spcBef>
                <a:buFontTx/>
                <a:buNone/>
              </a:pPr>
              <a:r>
                <a:rPr lang="en-US" altLang="es-MX" b="1">
                  <a:latin typeface="Gill Sans MT" pitchFamily="34" charset="0"/>
                </a:rPr>
                <a:t>Conclusions</a:t>
              </a:r>
              <a:endParaRPr lang="es-MX" altLang="es-MX" b="1">
                <a:latin typeface="Gill Sans MT" pitchFamily="34" charset="0"/>
              </a:endParaRPr>
            </a:p>
          </p:txBody>
        </p:sp>
        <p:sp>
          <p:nvSpPr>
            <p:cNvPr id="36" name="CuadroTexto 8"/>
            <p:cNvSpPr txBox="1">
              <a:spLocks noChangeArrowheads="1"/>
            </p:cNvSpPr>
            <p:nvPr/>
          </p:nvSpPr>
          <p:spPr bwMode="auto">
            <a:xfrm>
              <a:off x="4854214" y="5836979"/>
              <a:ext cx="3967029" cy="830997"/>
            </a:xfrm>
            <a:prstGeom prst="rect">
              <a:avLst/>
            </a:prstGeom>
            <a:solidFill>
              <a:srgbClr val="E3E8EB">
                <a:alpha val="54117"/>
              </a:srgbClr>
            </a:solidFill>
            <a:ln w="9525">
              <a:solidFill>
                <a:schemeClr val="tx1"/>
              </a:solidFill>
              <a:prstDash val="dot"/>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1400" b="1" dirty="0">
                  <a:solidFill>
                    <a:srgbClr val="93CDDD"/>
                  </a:solidFill>
                  <a:latin typeface="Helvetica Neue"/>
                </a:rPr>
                <a:t>Tomasz </a:t>
              </a:r>
              <a:r>
                <a:rPr lang="es-MX" altLang="es-MX" sz="1400" b="1" dirty="0" err="1">
                  <a:solidFill>
                    <a:srgbClr val="93CDDD"/>
                  </a:solidFill>
                  <a:latin typeface="Helvetica Neue"/>
                </a:rPr>
                <a:t>Dominik</a:t>
              </a:r>
              <a:r>
                <a:rPr lang="es-MX" altLang="es-MX" sz="1400" b="1" dirty="0">
                  <a:solidFill>
                    <a:srgbClr val="93CDDD"/>
                  </a:solidFill>
                  <a:latin typeface="Helvetica Neue"/>
                </a:rPr>
                <a:t> Kotecki </a:t>
              </a:r>
              <a:endParaRPr lang="en-US" altLang="es-MX" sz="1000" dirty="0">
                <a:solidFill>
                  <a:srgbClr val="93CDDD"/>
                </a:solidFill>
                <a:latin typeface="Helvetica Neue"/>
              </a:endParaRPr>
            </a:p>
            <a:p>
              <a:pPr algn="ctr">
                <a:spcBef>
                  <a:spcPct val="0"/>
                </a:spcBef>
                <a:buFontTx/>
                <a:buNone/>
              </a:pPr>
              <a:r>
                <a:rPr lang="en-US" altLang="es-MX" sz="1000" dirty="0">
                  <a:solidFill>
                    <a:srgbClr val="93CDDD"/>
                  </a:solidFill>
                  <a:latin typeface="Helvetica Neue"/>
                </a:rPr>
                <a:t>General Deputy Director for Housing Analysis, </a:t>
              </a:r>
              <a:r>
                <a:rPr lang="en-US" altLang="es-MX" sz="1000" dirty="0" smtClean="0">
                  <a:solidFill>
                    <a:srgbClr val="93CDDD"/>
                  </a:solidFill>
                  <a:latin typeface="Helvetica Neue"/>
                </a:rPr>
                <a:t>Foresight</a:t>
              </a:r>
              <a:r>
                <a:rPr lang="en-US" altLang="es-MX" sz="1000" dirty="0">
                  <a:solidFill>
                    <a:srgbClr val="93CDDD"/>
                  </a:solidFill>
                  <a:latin typeface="Helvetica Neue"/>
                </a:rPr>
                <a:t/>
              </a:r>
              <a:br>
                <a:rPr lang="en-US" altLang="es-MX" sz="1000" dirty="0">
                  <a:solidFill>
                    <a:srgbClr val="93CDDD"/>
                  </a:solidFill>
                  <a:latin typeface="Helvetica Neue"/>
                </a:rPr>
              </a:br>
              <a:r>
                <a:rPr lang="en-US" altLang="es-MX" sz="1000" dirty="0">
                  <a:solidFill>
                    <a:srgbClr val="93CDDD"/>
                  </a:solidFill>
                  <a:latin typeface="Helvetica Neue"/>
                </a:rPr>
                <a:t> and Sustainability</a:t>
              </a:r>
            </a:p>
            <a:p>
              <a:pPr algn="ctr">
                <a:spcBef>
                  <a:spcPct val="0"/>
                </a:spcBef>
                <a:buFontTx/>
                <a:buNone/>
              </a:pPr>
              <a:r>
                <a:rPr lang="es-MX" altLang="es-MX" sz="1400" b="1" dirty="0">
                  <a:solidFill>
                    <a:srgbClr val="93CDDD"/>
                  </a:solidFill>
                  <a:latin typeface="Helvetica Neue"/>
                </a:rPr>
                <a:t>@</a:t>
              </a:r>
              <a:r>
                <a:rPr lang="es-MX" altLang="es-MX" sz="1400" b="1" dirty="0" err="1">
                  <a:solidFill>
                    <a:srgbClr val="93CDDD"/>
                  </a:solidFill>
                  <a:latin typeface="Helvetica Neue"/>
                </a:rPr>
                <a:t>koteckitomasz</a:t>
              </a:r>
              <a:endParaRPr lang="es-MX" altLang="es-MX" sz="1400" b="1" dirty="0">
                <a:solidFill>
                  <a:srgbClr val="93CDDD"/>
                </a:solidFill>
                <a:latin typeface="Helvetica Neue"/>
              </a:endParaRPr>
            </a:p>
          </p:txBody>
        </p:sp>
        <p:sp>
          <p:nvSpPr>
            <p:cNvPr id="37" name="Rectángulo 1"/>
            <p:cNvSpPr>
              <a:spLocks noChangeArrowheads="1"/>
            </p:cNvSpPr>
            <p:nvPr/>
          </p:nvSpPr>
          <p:spPr bwMode="auto">
            <a:xfrm>
              <a:off x="-12356" y="4440067"/>
              <a:ext cx="4572000" cy="1631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MX" sz="2000" dirty="0" err="1">
                  <a:latin typeface="Garamond" panose="02020404030301010803" pitchFamily="18" charset="0"/>
                </a:rPr>
                <a:t>We</a:t>
              </a:r>
              <a:r>
                <a:rPr lang="es-MX" altLang="es-MX" sz="2000" dirty="0">
                  <a:latin typeface="Garamond" panose="02020404030301010803" pitchFamily="18" charset="0"/>
                </a:rPr>
                <a:t> are </a:t>
              </a:r>
              <a:r>
                <a:rPr lang="es-MX" altLang="es-MX" sz="2000" dirty="0" err="1">
                  <a:latin typeface="Garamond" panose="02020404030301010803" pitchFamily="18" charset="0"/>
                </a:rPr>
                <a:t>far</a:t>
              </a:r>
              <a:r>
                <a:rPr lang="es-MX" altLang="es-MX" sz="2000" dirty="0">
                  <a:latin typeface="Garamond" panose="02020404030301010803" pitchFamily="18" charset="0"/>
                </a:rPr>
                <a:t> </a:t>
              </a:r>
              <a:r>
                <a:rPr lang="es-MX" altLang="es-MX" sz="2000" dirty="0" err="1">
                  <a:latin typeface="Garamond" panose="02020404030301010803" pitchFamily="18" charset="0"/>
                </a:rPr>
                <a:t>from</a:t>
              </a:r>
              <a:r>
                <a:rPr lang="es-MX" altLang="es-MX" sz="2000" dirty="0">
                  <a:latin typeface="Garamond" panose="02020404030301010803" pitchFamily="18" charset="0"/>
                </a:rPr>
                <a:t> </a:t>
              </a:r>
              <a:r>
                <a:rPr lang="es-MX" altLang="es-MX" sz="2000" dirty="0" err="1" smtClean="0">
                  <a:latin typeface="Garamond" panose="02020404030301010803" pitchFamily="18" charset="0"/>
                </a:rPr>
                <a:t>having</a:t>
              </a:r>
              <a:r>
                <a:rPr lang="es-MX" altLang="es-MX" sz="2000" dirty="0" smtClean="0">
                  <a:latin typeface="Garamond" panose="02020404030301010803" pitchFamily="18" charset="0"/>
                </a:rPr>
                <a:t> a </a:t>
              </a:r>
              <a:r>
                <a:rPr lang="es-MX" altLang="es-MX" sz="2000" dirty="0">
                  <a:latin typeface="Garamond" panose="02020404030301010803" pitchFamily="18" charset="0"/>
                </a:rPr>
                <a:t>Smart City </a:t>
              </a:r>
              <a:r>
                <a:rPr lang="es-MX" altLang="es-MX" sz="2000" dirty="0" err="1">
                  <a:latin typeface="Garamond" panose="02020404030301010803" pitchFamily="18" charset="0"/>
                </a:rPr>
                <a:t>despite</a:t>
              </a:r>
              <a:r>
                <a:rPr lang="es-MX" altLang="es-MX" sz="2000" dirty="0">
                  <a:latin typeface="Garamond" panose="02020404030301010803" pitchFamily="18" charset="0"/>
                </a:rPr>
                <a:t> </a:t>
              </a:r>
              <a:r>
                <a:rPr lang="es-MX" altLang="es-MX" sz="2000" dirty="0" err="1" smtClean="0">
                  <a:latin typeface="Garamond" panose="02020404030301010803" pitchFamily="18" charset="0"/>
                </a:rPr>
                <a:t>actions</a:t>
              </a:r>
              <a:r>
                <a:rPr lang="es-MX" altLang="es-MX" sz="2000" dirty="0" smtClean="0">
                  <a:latin typeface="Garamond" panose="02020404030301010803" pitchFamily="18" charset="0"/>
                </a:rPr>
                <a:t> </a:t>
              </a:r>
              <a:r>
                <a:rPr lang="es-MX" altLang="es-MX" sz="2000" dirty="0">
                  <a:latin typeface="Garamond" panose="02020404030301010803" pitchFamily="18" charset="0"/>
                </a:rPr>
                <a:t>and </a:t>
              </a:r>
              <a:r>
                <a:rPr lang="es-MX" altLang="es-MX" sz="2000" dirty="0" err="1">
                  <a:latin typeface="Garamond" panose="02020404030301010803" pitchFamily="18" charset="0"/>
                </a:rPr>
                <a:t>policies</a:t>
              </a:r>
              <a:r>
                <a:rPr lang="es-MX" altLang="es-MX" sz="2000" dirty="0">
                  <a:latin typeface="Garamond" panose="02020404030301010803" pitchFamily="18" charset="0"/>
                </a:rPr>
                <a:t>, </a:t>
              </a:r>
              <a:r>
                <a:rPr lang="es-MX" altLang="es-MX" sz="2000" dirty="0" err="1" smtClean="0">
                  <a:latin typeface="Garamond" panose="02020404030301010803" pitchFamily="18" charset="0"/>
                </a:rPr>
                <a:t>we</a:t>
              </a:r>
              <a:r>
                <a:rPr lang="es-MX" altLang="es-MX" sz="2000" dirty="0" smtClean="0">
                  <a:latin typeface="Garamond" panose="02020404030301010803" pitchFamily="18" charset="0"/>
                </a:rPr>
                <a:t> </a:t>
              </a:r>
              <a:r>
                <a:rPr lang="es-MX" altLang="es-MX" sz="2000" dirty="0" err="1">
                  <a:latin typeface="Garamond" panose="02020404030301010803" pitchFamily="18" charset="0"/>
                </a:rPr>
                <a:t>need</a:t>
              </a:r>
              <a:r>
                <a:rPr lang="es-MX" altLang="es-MX" sz="2000" dirty="0">
                  <a:latin typeface="Garamond" panose="02020404030301010803" pitchFamily="18" charset="0"/>
                </a:rPr>
                <a:t> </a:t>
              </a:r>
              <a:r>
                <a:rPr lang="es-MX" altLang="es-MX" sz="2000" dirty="0" smtClean="0">
                  <a:latin typeface="Garamond" panose="02020404030301010803" pitchFamily="18" charset="0"/>
                </a:rPr>
                <a:t>Smart </a:t>
              </a:r>
              <a:r>
                <a:rPr lang="es-MX" altLang="es-MX" sz="2000" dirty="0" err="1" smtClean="0">
                  <a:latin typeface="Garamond" panose="02020404030301010803" pitchFamily="18" charset="0"/>
                </a:rPr>
                <a:t>citizens</a:t>
              </a:r>
              <a:r>
                <a:rPr lang="es-MX" altLang="es-MX" sz="2000" dirty="0" smtClean="0">
                  <a:latin typeface="Garamond" panose="02020404030301010803" pitchFamily="18" charset="0"/>
                </a:rPr>
                <a:t> to </a:t>
              </a:r>
              <a:r>
                <a:rPr lang="es-MX" altLang="es-MX" sz="2000" dirty="0" err="1" smtClean="0">
                  <a:latin typeface="Garamond" panose="02020404030301010803" pitchFamily="18" charset="0"/>
                </a:rPr>
                <a:t>remember</a:t>
              </a:r>
              <a:r>
                <a:rPr lang="es-MX" altLang="es-MX" sz="2000" dirty="0" smtClean="0">
                  <a:latin typeface="Garamond" panose="02020404030301010803" pitchFamily="18" charset="0"/>
                </a:rPr>
                <a:t> </a:t>
              </a:r>
              <a:r>
                <a:rPr lang="es-MX" altLang="es-MX" sz="2000" dirty="0" err="1" smtClean="0">
                  <a:latin typeface="Garamond" panose="02020404030301010803" pitchFamily="18" charset="0"/>
                </a:rPr>
                <a:t>why</a:t>
              </a:r>
              <a:r>
                <a:rPr lang="es-MX" altLang="es-MX" sz="2000" dirty="0" smtClean="0">
                  <a:latin typeface="Garamond" panose="02020404030301010803" pitchFamily="18" charset="0"/>
                </a:rPr>
                <a:t> </a:t>
              </a:r>
              <a:r>
                <a:rPr lang="es-MX" altLang="es-MX" sz="2000" dirty="0" err="1" smtClean="0">
                  <a:latin typeface="Garamond" panose="02020404030301010803" pitchFamily="18" charset="0"/>
                </a:rPr>
                <a:t>we</a:t>
              </a:r>
              <a:r>
                <a:rPr lang="es-MX" altLang="es-MX" sz="2000" dirty="0" smtClean="0">
                  <a:latin typeface="Garamond" panose="02020404030301010803" pitchFamily="18" charset="0"/>
                </a:rPr>
                <a:t> </a:t>
              </a:r>
              <a:r>
                <a:rPr lang="es-MX" altLang="es-MX" sz="2000" dirty="0" err="1" smtClean="0">
                  <a:latin typeface="Garamond" panose="02020404030301010803" pitchFamily="18" charset="0"/>
                </a:rPr>
                <a:t>chose</a:t>
              </a:r>
              <a:r>
                <a:rPr lang="es-MX" altLang="es-MX" sz="2000" dirty="0" smtClean="0">
                  <a:latin typeface="Garamond" panose="02020404030301010803" pitchFamily="18" charset="0"/>
                </a:rPr>
                <a:t> to </a:t>
              </a:r>
              <a:r>
                <a:rPr lang="es-MX" altLang="es-MX" sz="2000" dirty="0" err="1" smtClean="0">
                  <a:latin typeface="Garamond" panose="02020404030301010803" pitchFamily="18" charset="0"/>
                </a:rPr>
                <a:t>live</a:t>
              </a:r>
              <a:r>
                <a:rPr lang="es-MX" altLang="es-MX" sz="2000" dirty="0" smtClean="0">
                  <a:latin typeface="Garamond" panose="02020404030301010803" pitchFamily="18" charset="0"/>
                </a:rPr>
                <a:t> in </a:t>
              </a:r>
              <a:r>
                <a:rPr lang="es-MX" altLang="es-MX" sz="2000" dirty="0" err="1" smtClean="0">
                  <a:latin typeface="Garamond" panose="02020404030301010803" pitchFamily="18" charset="0"/>
                </a:rPr>
                <a:t>communities</a:t>
              </a:r>
              <a:r>
                <a:rPr lang="es-MX" altLang="es-MX" sz="2000" dirty="0" smtClean="0">
                  <a:latin typeface="Garamond" panose="02020404030301010803" pitchFamily="18" charset="0"/>
                </a:rPr>
                <a:t>/</a:t>
              </a:r>
              <a:r>
                <a:rPr lang="es-MX" altLang="es-MX" sz="2000" dirty="0" err="1" smtClean="0">
                  <a:latin typeface="Garamond" panose="02020404030301010803" pitchFamily="18" charset="0"/>
                </a:rPr>
                <a:t>cities</a:t>
              </a:r>
              <a:r>
                <a:rPr lang="es-MX" altLang="es-MX" sz="2000" dirty="0" smtClean="0">
                  <a:latin typeface="Garamond" panose="02020404030301010803" pitchFamily="18" charset="0"/>
                </a:rPr>
                <a:t> as </a:t>
              </a:r>
              <a:r>
                <a:rPr lang="es-MX" altLang="es-MX" sz="2000" dirty="0" err="1" smtClean="0">
                  <a:latin typeface="Garamond" panose="02020404030301010803" pitchFamily="18" charset="0"/>
                </a:rPr>
                <a:t>an</a:t>
              </a:r>
              <a:r>
                <a:rPr lang="es-MX" altLang="es-MX" sz="2000" dirty="0" smtClean="0">
                  <a:latin typeface="Garamond" panose="02020404030301010803" pitchFamily="18" charset="0"/>
                </a:rPr>
                <a:t> </a:t>
              </a:r>
              <a:r>
                <a:rPr lang="es-MX" altLang="es-MX" sz="2000" dirty="0" err="1" smtClean="0">
                  <a:latin typeface="Garamond" panose="02020404030301010803" pitchFamily="18" charset="0"/>
                </a:rPr>
                <a:t>endless</a:t>
              </a:r>
              <a:r>
                <a:rPr lang="es-MX" altLang="es-MX" sz="2000" dirty="0" smtClean="0">
                  <a:latin typeface="Garamond" panose="02020404030301010803" pitchFamily="18" charset="0"/>
                </a:rPr>
                <a:t> </a:t>
              </a:r>
              <a:r>
                <a:rPr lang="es-MX" altLang="es-MX" sz="2000" dirty="0" err="1" smtClean="0">
                  <a:latin typeface="Garamond" panose="02020404030301010803" pitchFamily="18" charset="0"/>
                </a:rPr>
                <a:t>source</a:t>
              </a:r>
              <a:r>
                <a:rPr lang="es-MX" altLang="es-MX" sz="2000" dirty="0" smtClean="0">
                  <a:latin typeface="Garamond" panose="02020404030301010803" pitchFamily="18" charset="0"/>
                </a:rPr>
                <a:t> of </a:t>
              </a:r>
              <a:r>
                <a:rPr lang="es-MX" altLang="es-MX" sz="2000" dirty="0" err="1" smtClean="0">
                  <a:latin typeface="Garamond" panose="02020404030301010803" pitchFamily="18" charset="0"/>
                </a:rPr>
                <a:t>opportunity</a:t>
              </a:r>
              <a:r>
                <a:rPr lang="es-MX" altLang="es-MX" sz="2000" dirty="0">
                  <a:latin typeface="Garamond" panose="02020404030301010803" pitchFamily="18" charset="0"/>
                </a:rPr>
                <a:t>.</a:t>
              </a:r>
              <a:endParaRPr lang="es-MX" altLang="es-MX" sz="2000" b="1" dirty="0">
                <a:latin typeface="Garamond" panose="02020404030301010803" pitchFamily="18" charset="0"/>
              </a:endParaRPr>
            </a:p>
          </p:txBody>
        </p:sp>
        <p:pic>
          <p:nvPicPr>
            <p:cNvPr id="38" name="Picture 14" descr="https://d30y9cdsu7xlg0.cloudfront.net/png/565009-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1090" y="1639216"/>
              <a:ext cx="677152" cy="67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6" descr="https://d30y9cdsu7xlg0.cloudfront.net/png/1064307-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688" y="2902035"/>
              <a:ext cx="499987" cy="49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 descr="https://d30y9cdsu7xlg0.cloudfront.net/png/943130-20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406" y="3128702"/>
              <a:ext cx="449855" cy="4498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9" name="Picture 4" descr="https://d30y9cdsu7xlg0.cloudfront.net/png/1188259-20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34" y="1296227"/>
            <a:ext cx="758825" cy="75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54737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5D281706-1762-4A37-9B80-5BBF463B31CB}"/>
              </a:ext>
            </a:extLst>
          </p:cNvPr>
          <p:cNvSpPr>
            <a:spLocks noChangeArrowheads="1"/>
          </p:cNvSpPr>
          <p:nvPr/>
        </p:nvSpPr>
        <p:spPr bwMode="auto">
          <a:xfrm>
            <a:off x="-3175" y="879475"/>
            <a:ext cx="9144000" cy="5689600"/>
          </a:xfrm>
          <a:prstGeom prst="rect">
            <a:avLst/>
          </a:prstGeom>
          <a:solidFill>
            <a:srgbClr val="D99694"/>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s-MX" dirty="0">
              <a:solidFill>
                <a:schemeClr val="lt1"/>
              </a:solidFill>
              <a:latin typeface="Helvetica Neue"/>
              <a:ea typeface="+mn-ea"/>
            </a:endParaRPr>
          </a:p>
        </p:txBody>
      </p:sp>
      <p:pic>
        <p:nvPicPr>
          <p:cNvPr id="26632" name="Picture 8" descr="Image result for scottish government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1343025"/>
            <a:ext cx="1868487"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Rectángulo 9"/>
          <p:cNvSpPr>
            <a:spLocks noChangeArrowheads="1"/>
          </p:cNvSpPr>
          <p:nvPr/>
        </p:nvSpPr>
        <p:spPr bwMode="auto">
          <a:xfrm>
            <a:off x="1533525" y="1612900"/>
            <a:ext cx="480536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1800" b="1">
                <a:solidFill>
                  <a:schemeClr val="bg1"/>
                </a:solidFill>
                <a:latin typeface="Helvetica Light" charset="0"/>
                <a:cs typeface="Calibri" panose="020F0502020204030204" pitchFamily="34" charset="0"/>
              </a:rPr>
              <a:t>A Smart city can be defined as the integration of data and digital technologies into a strategic approach to sustainability, citizen wellbeing and economic development </a:t>
            </a:r>
            <a:endParaRPr lang="es-MX" altLang="es-MX" sz="1800">
              <a:solidFill>
                <a:schemeClr val="bg1"/>
              </a:solidFill>
              <a:latin typeface="Helvetica Light" charset="0"/>
              <a:cs typeface="Calibri" panose="020F0502020204030204" pitchFamily="34" charset="0"/>
            </a:endParaRPr>
          </a:p>
        </p:txBody>
      </p:sp>
      <p:sp>
        <p:nvSpPr>
          <p:cNvPr id="14341" name="Rectángulo 2"/>
          <p:cNvSpPr>
            <a:spLocks noChangeArrowheads="1"/>
          </p:cNvSpPr>
          <p:nvPr/>
        </p:nvSpPr>
        <p:spPr bwMode="auto">
          <a:xfrm>
            <a:off x="3813175" y="4394200"/>
            <a:ext cx="459105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r>
              <a:rPr lang="en-US" altLang="es-MX" sz="1800" b="1">
                <a:solidFill>
                  <a:schemeClr val="bg1"/>
                </a:solidFill>
                <a:latin typeface="Helvetica Light" charset="0"/>
              </a:rPr>
              <a:t>Smart Hong Kong – Embracing innovation and technology to build a strong economy, enhance quality of living and make Hong Kong a well-known Smart City.</a:t>
            </a:r>
            <a:endParaRPr lang="es-MX" altLang="es-MX" sz="1800" b="1">
              <a:solidFill>
                <a:schemeClr val="bg1"/>
              </a:solidFill>
              <a:latin typeface="Helvetica Light" charset="0"/>
            </a:endParaRPr>
          </a:p>
        </p:txBody>
      </p:sp>
      <p:pic>
        <p:nvPicPr>
          <p:cNvPr id="27652" name="Picture 4" descr="Image result for hong kong logo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3852863"/>
            <a:ext cx="2024063" cy="201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3" name="Rectángulo 6"/>
          <p:cNvSpPr>
            <a:spLocks noChangeArrowheads="1"/>
          </p:cNvSpPr>
          <p:nvPr/>
        </p:nvSpPr>
        <p:spPr bwMode="auto">
          <a:xfrm rot="-5400000">
            <a:off x="-2315369" y="3488531"/>
            <a:ext cx="53308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4800">
                <a:solidFill>
                  <a:srgbClr val="FFFFFF"/>
                </a:solidFill>
                <a:latin typeface="Helvetica Neue"/>
              </a:rPr>
              <a:t>GOVERNMENT </a:t>
            </a:r>
            <a:endParaRPr lang="es-MX" altLang="es-MX" sz="4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6632"/>
                                        </p:tgtEl>
                                        <p:attrNameLst>
                                          <p:attrName>style.visibility</p:attrName>
                                        </p:attrNameLst>
                                      </p:cBhvr>
                                      <p:to>
                                        <p:strVal val="visible"/>
                                      </p:to>
                                    </p:set>
                                    <p:animEffect transition="in" filter="wipe(down)">
                                      <p:cBhvr>
                                        <p:cTn id="7" dur="500"/>
                                        <p:tgtEl>
                                          <p:spTgt spid="266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ircle(in)">
                                      <p:cBhvr>
                                        <p:cTn id="12" dur="20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xmlns="" id="{CC23BEFF-9AAE-42A9-8723-1D91BB3394AD}"/>
              </a:ext>
            </a:extLst>
          </p:cNvPr>
          <p:cNvSpPr>
            <a:spLocks noChangeArrowheads="1"/>
          </p:cNvSpPr>
          <p:nvPr/>
        </p:nvSpPr>
        <p:spPr bwMode="auto">
          <a:xfrm>
            <a:off x="-3175" y="879475"/>
            <a:ext cx="9144000" cy="5689600"/>
          </a:xfrm>
          <a:prstGeom prst="rect">
            <a:avLst/>
          </a:prstGeom>
          <a:solidFill>
            <a:srgbClr val="00CCCC">
              <a:alpha val="50195"/>
            </a:srgbClr>
          </a:solidFill>
          <a:ln>
            <a:noFill/>
          </a:ln>
          <a:effectLst>
            <a:outerShdw blurRad="40000"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endParaRPr lang="es-MX" dirty="0">
              <a:solidFill>
                <a:schemeClr val="lt1"/>
              </a:solidFill>
              <a:latin typeface="Helvetica Neue"/>
              <a:ea typeface="+mn-ea"/>
            </a:endParaRPr>
          </a:p>
        </p:txBody>
      </p:sp>
      <p:sp>
        <p:nvSpPr>
          <p:cNvPr id="16387" name="Rectángulo 9"/>
          <p:cNvSpPr>
            <a:spLocks noChangeArrowheads="1"/>
          </p:cNvSpPr>
          <p:nvPr/>
        </p:nvSpPr>
        <p:spPr bwMode="auto">
          <a:xfrm>
            <a:off x="1182688" y="1612900"/>
            <a:ext cx="51562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1800" b="1">
                <a:solidFill>
                  <a:schemeClr val="bg1"/>
                </a:solidFill>
                <a:latin typeface="Helvetica Light" charset="0"/>
              </a:rPr>
              <a:t>Smart Cities initiatives try to improve urban performance by using data, information and information technologies (IT) to provide more efficient services to citizens, to monitor and optimize existing infrastructure, to increase collaboration among different economic actors, and to encourage innovative business models in both the private and public sectors.</a:t>
            </a:r>
            <a:br>
              <a:rPr lang="en-US" altLang="es-MX" sz="1800" b="1">
                <a:solidFill>
                  <a:schemeClr val="bg1"/>
                </a:solidFill>
                <a:latin typeface="Helvetica Light" charset="0"/>
              </a:rPr>
            </a:br>
            <a:r>
              <a:rPr lang="en-US" altLang="es-MX" sz="1800" b="1">
                <a:solidFill>
                  <a:schemeClr val="bg1"/>
                </a:solidFill>
                <a:latin typeface="Helvetica Light" charset="0"/>
              </a:rPr>
              <a:t>— </a:t>
            </a:r>
            <a:r>
              <a:rPr lang="es-MX" altLang="es-MX" sz="1800" b="1">
                <a:solidFill>
                  <a:schemeClr val="bg1"/>
                </a:solidFill>
                <a:latin typeface="Helvetica Light" charset="0"/>
              </a:rPr>
              <a:t>Maria-Lluïsa Marsal-Llacuna</a:t>
            </a:r>
            <a:r>
              <a:rPr lang="en-US" altLang="es-MX" sz="1800" b="1">
                <a:solidFill>
                  <a:schemeClr val="bg1"/>
                </a:solidFill>
                <a:latin typeface="Helvetica Light" charset="0"/>
              </a:rPr>
              <a:t/>
            </a:r>
            <a:br>
              <a:rPr lang="en-US" altLang="es-MX" sz="1800" b="1">
                <a:solidFill>
                  <a:schemeClr val="bg1"/>
                </a:solidFill>
                <a:latin typeface="Helvetica Light" charset="0"/>
              </a:rPr>
            </a:br>
            <a:endParaRPr lang="es-MX" altLang="es-MX" sz="1800">
              <a:solidFill>
                <a:schemeClr val="bg1"/>
              </a:solidFill>
              <a:latin typeface="Helvetica Light" charset="0"/>
            </a:endParaRPr>
          </a:p>
        </p:txBody>
      </p:sp>
      <p:sp>
        <p:nvSpPr>
          <p:cNvPr id="16388" name="Rectángulo 2"/>
          <p:cNvSpPr>
            <a:spLocks noChangeArrowheads="1"/>
          </p:cNvSpPr>
          <p:nvPr/>
        </p:nvSpPr>
        <p:spPr bwMode="auto">
          <a:xfrm>
            <a:off x="3790950" y="4383088"/>
            <a:ext cx="5294313" cy="2106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r>
              <a:rPr lang="en-US" altLang="es-MX" sz="1800" b="1">
                <a:solidFill>
                  <a:schemeClr val="bg1"/>
                </a:solidFill>
                <a:latin typeface="Helvetica Light" charset="0"/>
              </a:rPr>
              <a:t>A city is smart when investments in human and social capital and traditional (transport) and modern (ICT) communication infrastructure fuel sustainable economic growth and a high quality of life, with a wise management of natural resources, through participatory governance</a:t>
            </a:r>
            <a:r>
              <a:rPr lang="en-US" altLang="es-MX" sz="1800" b="1">
                <a:latin typeface="Helvetica Light" charset="0"/>
              </a:rPr>
              <a:t/>
            </a:r>
            <a:br>
              <a:rPr lang="en-US" altLang="es-MX" sz="1800" b="1">
                <a:latin typeface="Helvetica Light" charset="0"/>
              </a:rPr>
            </a:br>
            <a:r>
              <a:rPr lang="en-US" altLang="es-MX" sz="1800" b="1">
                <a:solidFill>
                  <a:schemeClr val="bg1"/>
                </a:solidFill>
                <a:latin typeface="Helvetica Light" charset="0"/>
              </a:rPr>
              <a:t>—</a:t>
            </a:r>
            <a:r>
              <a:rPr lang="es-MX" altLang="es-MX" sz="1800" b="1">
                <a:solidFill>
                  <a:schemeClr val="bg1"/>
                </a:solidFill>
                <a:latin typeface="Helvetica Light" charset="0"/>
              </a:rPr>
              <a:t>Andrea Caragliu</a:t>
            </a:r>
          </a:p>
        </p:txBody>
      </p:sp>
      <p:pic>
        <p:nvPicPr>
          <p:cNvPr id="9221" name="Picture 2" descr="Image result for politecnico di milano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4303713"/>
            <a:ext cx="2608262"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6" descr="Image result for academ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888" y="1309688"/>
            <a:ext cx="2597150" cy="259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1" name="Rectángulo 6"/>
          <p:cNvSpPr>
            <a:spLocks noChangeArrowheads="1"/>
          </p:cNvSpPr>
          <p:nvPr/>
        </p:nvSpPr>
        <p:spPr bwMode="auto">
          <a:xfrm rot="-5400000">
            <a:off x="-1530350" y="4324350"/>
            <a:ext cx="365918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4800">
                <a:solidFill>
                  <a:srgbClr val="FFFFFF"/>
                </a:solidFill>
                <a:latin typeface="Helvetica Neue"/>
              </a:rPr>
              <a:t>ACADEMY </a:t>
            </a:r>
            <a:endParaRPr lang="es-MX" altLang="es-MX" sz="4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221"/>
                                        </p:tgtEl>
                                        <p:attrNameLst>
                                          <p:attrName>style.visibility</p:attrName>
                                        </p:attrNameLst>
                                      </p:cBhvr>
                                      <p:to>
                                        <p:strVal val="visible"/>
                                      </p:to>
                                    </p:set>
                                    <p:animEffect transition="in" filter="fade">
                                      <p:cBhvr>
                                        <p:cTn id="12"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8" descr="Standa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71688"/>
            <a:ext cx="4843463" cy="274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4" descr="Image result for quot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 y="2451100"/>
            <a:ext cx="1531937" cy="153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CuadroTexto 2"/>
          <p:cNvSpPr txBox="1">
            <a:spLocks noChangeArrowheads="1"/>
          </p:cNvSpPr>
          <p:nvPr/>
        </p:nvSpPr>
        <p:spPr bwMode="auto">
          <a:xfrm>
            <a:off x="603249" y="2886075"/>
            <a:ext cx="7784303"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eaLnBrk="1" hangingPunct="1">
              <a:spcBef>
                <a:spcPct val="0"/>
              </a:spcBef>
              <a:buFontTx/>
              <a:buNone/>
            </a:pPr>
            <a:r>
              <a:rPr lang="es-MX" altLang="es-MX" sz="2400" dirty="0" smtClean="0"/>
              <a:t>A Smart </a:t>
            </a:r>
            <a:r>
              <a:rPr lang="es-MX" altLang="es-MX" sz="2400" dirty="0"/>
              <a:t>C</a:t>
            </a:r>
            <a:r>
              <a:rPr lang="es-MX" altLang="es-MX" sz="2400" dirty="0" smtClean="0"/>
              <a:t>ity </a:t>
            </a:r>
            <a:r>
              <a:rPr lang="es-MX" altLang="es-MX" sz="2400" dirty="0" err="1" smtClean="0"/>
              <a:t>is</a:t>
            </a:r>
            <a:r>
              <a:rPr lang="es-MX" altLang="es-MX" sz="2400" dirty="0" smtClean="0"/>
              <a:t> </a:t>
            </a:r>
            <a:r>
              <a:rPr lang="es-MX" altLang="es-MX" sz="2400" dirty="0" err="1" smtClean="0"/>
              <a:t>one</a:t>
            </a:r>
            <a:r>
              <a:rPr lang="es-MX" altLang="es-MX" sz="2400" dirty="0" smtClean="0"/>
              <a:t> </a:t>
            </a:r>
            <a:r>
              <a:rPr lang="es-MX" altLang="es-MX" sz="2400" dirty="0" err="1" smtClean="0"/>
              <a:t>that</a:t>
            </a:r>
            <a:r>
              <a:rPr lang="es-MX" altLang="es-MX" sz="2400" dirty="0" smtClean="0"/>
              <a:t> has </a:t>
            </a:r>
            <a:r>
              <a:rPr lang="es-MX" altLang="es-MX" sz="2400" dirty="0" err="1" smtClean="0"/>
              <a:t>not</a:t>
            </a:r>
            <a:r>
              <a:rPr lang="es-MX" altLang="es-MX" sz="2400" dirty="0" smtClean="0"/>
              <a:t> </a:t>
            </a:r>
            <a:r>
              <a:rPr lang="es-MX" altLang="es-MX" sz="2400" dirty="0" err="1" smtClean="0"/>
              <a:t>forgotten</a:t>
            </a:r>
            <a:r>
              <a:rPr lang="es-MX" altLang="es-MX" sz="2400" dirty="0" smtClean="0"/>
              <a:t> </a:t>
            </a:r>
            <a:r>
              <a:rPr lang="es-MX" altLang="es-MX" sz="2400" dirty="0" err="1" smtClean="0"/>
              <a:t>it’s</a:t>
            </a:r>
            <a:r>
              <a:rPr lang="es-MX" altLang="es-MX" sz="2400" dirty="0" smtClean="0"/>
              <a:t> </a:t>
            </a:r>
            <a:r>
              <a:rPr lang="es-MX" altLang="es-MX" sz="2400" dirty="0" err="1" smtClean="0"/>
              <a:t>purpose</a:t>
            </a:r>
            <a:r>
              <a:rPr lang="es-MX" altLang="es-MX" sz="2400" dirty="0" smtClean="0"/>
              <a:t>, </a:t>
            </a:r>
            <a:r>
              <a:rPr lang="es-MX" altLang="es-MX" sz="2400" b="1" dirty="0" err="1" smtClean="0"/>
              <a:t>prosperity</a:t>
            </a:r>
            <a:r>
              <a:rPr lang="es-MX" altLang="es-MX" sz="2400" b="1" dirty="0" smtClean="0"/>
              <a:t> </a:t>
            </a:r>
            <a:r>
              <a:rPr lang="es-MX" altLang="es-MX" sz="2400" b="1" dirty="0" err="1" smtClean="0"/>
              <a:t>through</a:t>
            </a:r>
            <a:r>
              <a:rPr lang="es-MX" altLang="es-MX" sz="2400" b="1" dirty="0" smtClean="0"/>
              <a:t> </a:t>
            </a:r>
            <a:r>
              <a:rPr lang="es-MX" altLang="es-MX" sz="2400" b="1" dirty="0" err="1" smtClean="0"/>
              <a:t>community</a:t>
            </a:r>
            <a:r>
              <a:rPr lang="es-MX" altLang="es-MX" sz="2400" dirty="0" smtClean="0"/>
              <a:t>.</a:t>
            </a:r>
          </a:p>
          <a:p>
            <a:pPr algn="r" eaLnBrk="1" hangingPunct="1">
              <a:spcBef>
                <a:spcPct val="0"/>
              </a:spcBef>
              <a:buFontTx/>
              <a:buNone/>
            </a:pPr>
            <a:endParaRPr lang="es-MX" altLang="es-MX" sz="2400" dirty="0" smtClean="0"/>
          </a:p>
          <a:p>
            <a:pPr eaLnBrk="1" hangingPunct="1">
              <a:spcBef>
                <a:spcPct val="0"/>
              </a:spcBef>
              <a:buFontTx/>
              <a:buNone/>
            </a:pPr>
            <a:r>
              <a:rPr lang="es-MX" altLang="es-MX" sz="2400" dirty="0" smtClean="0"/>
              <a:t>A Smart </a:t>
            </a:r>
            <a:r>
              <a:rPr lang="es-MX" altLang="es-MX" sz="2400" dirty="0"/>
              <a:t>C</a:t>
            </a:r>
            <a:r>
              <a:rPr lang="es-MX" altLang="es-MX" sz="2400" dirty="0" smtClean="0"/>
              <a:t>ity is a platform that generates the development and wellbeing of its citizens, a system of systems which facilitates and enables interaction of technology, information, policy, society and decision making, ensuring tangible value through knowledge.</a:t>
            </a:r>
          </a:p>
        </p:txBody>
      </p:sp>
      <p:sp>
        <p:nvSpPr>
          <p:cNvPr id="25" name="Llamada rectangular 24">
            <a:extLst>
              <a:ext uri="{FF2B5EF4-FFF2-40B4-BE49-F238E27FC236}">
                <a16:creationId xmlns:a16="http://schemas.microsoft.com/office/drawing/2014/main" xmlns="" id="{418FC887-92E6-454C-81CC-D1CA16D3DE88}"/>
              </a:ext>
            </a:extLst>
          </p:cNvPr>
          <p:cNvSpPr>
            <a:spLocks noChangeArrowheads="1"/>
          </p:cNvSpPr>
          <p:nvPr/>
        </p:nvSpPr>
        <p:spPr bwMode="auto">
          <a:xfrm>
            <a:off x="349250" y="2044700"/>
            <a:ext cx="3281363" cy="406400"/>
          </a:xfrm>
          <a:prstGeom prst="wedgeRectCallout">
            <a:avLst>
              <a:gd name="adj1" fmla="val -26366"/>
              <a:gd name="adj2" fmla="val 95287"/>
            </a:avLst>
          </a:prstGeom>
          <a:solidFill>
            <a:srgbClr val="D99694"/>
          </a:solidFill>
          <a:ln>
            <a:noFill/>
          </a:ln>
          <a:effectLst>
            <a:outerShdw blurRad="50800" dist="38100" dir="5400000" algn="t" rotWithShape="0">
              <a:srgbClr val="808080">
                <a:alpha val="39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r>
              <a:rPr lang="es-MX" dirty="0" smtClean="0">
                <a:solidFill>
                  <a:schemeClr val="bg1">
                    <a:lumMod val="95000"/>
                  </a:schemeClr>
                </a:solidFill>
                <a:latin typeface="Helvetica Light"/>
                <a:ea typeface="+mn-ea"/>
                <a:cs typeface="Helvetica Light"/>
              </a:rPr>
              <a:t>DEFINITION</a:t>
            </a:r>
            <a:endParaRPr lang="es-MX" dirty="0">
              <a:solidFill>
                <a:schemeClr val="bg1">
                  <a:lumMod val="95000"/>
                </a:schemeClr>
              </a:solidFill>
              <a:latin typeface="Helvetica Light"/>
              <a:ea typeface="+mn-ea"/>
              <a:cs typeface="Helvetica Light"/>
            </a:endParaRPr>
          </a:p>
        </p:txBody>
      </p:sp>
      <p:pic>
        <p:nvPicPr>
          <p:cNvPr id="19461" name="Imagen 1"/>
          <p:cNvPicPr>
            <a:picLocks noChangeAspect="1"/>
          </p:cNvPicPr>
          <p:nvPr/>
        </p:nvPicPr>
        <p:blipFill>
          <a:blip r:embed="rId4">
            <a:extLst>
              <a:ext uri="{28A0092B-C50C-407E-A947-70E740481C1C}">
                <a14:useLocalDpi xmlns:a14="http://schemas.microsoft.com/office/drawing/2010/main" val="0"/>
              </a:ext>
            </a:extLst>
          </a:blip>
          <a:srcRect b="26106"/>
          <a:stretch>
            <a:fillRect/>
          </a:stretch>
        </p:blipFill>
        <p:spPr bwMode="auto">
          <a:xfrm>
            <a:off x="7639050" y="4160838"/>
            <a:ext cx="1685925" cy="240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hape 95">
            <a:extLst>
              <a:ext uri="{FF2B5EF4-FFF2-40B4-BE49-F238E27FC236}">
                <a16:creationId xmlns:a16="http://schemas.microsoft.com/office/drawing/2014/main" xmlns="" id="{C00CC7BB-21FD-49C6-91FC-DA1C15EA114B}"/>
              </a:ext>
            </a:extLst>
          </p:cNvPr>
          <p:cNvSpPr/>
          <p:nvPr/>
        </p:nvSpPr>
        <p:spPr>
          <a:xfrm>
            <a:off x="0" y="860425"/>
            <a:ext cx="9144000" cy="5710238"/>
          </a:xfrm>
          <a:prstGeom prst="rect">
            <a:avLst/>
          </a:prstGeom>
          <a:solidFill>
            <a:srgbClr val="00CCCC">
              <a:alpha val="54000"/>
            </a:srgbClr>
          </a:solidFill>
          <a:ln w="12700" cap="flat">
            <a:noFill/>
            <a:miter lim="400000"/>
          </a:ln>
          <a:effectLst/>
        </p:spPr>
        <p:txBody>
          <a:bodyPr lIns="45718" tIns="45718" rIns="45718" bIns="45718" anchor="ctr"/>
          <a:lstStyle/>
          <a:p>
            <a:pPr defTabSz="1087443" eaLnBrk="1" fontAlgn="auto" hangingPunct="1">
              <a:spcBef>
                <a:spcPts val="0"/>
              </a:spcBef>
              <a:spcAft>
                <a:spcPts val="0"/>
              </a:spcAft>
              <a:defRPr>
                <a:solidFill>
                  <a:srgbClr val="C1B192"/>
                </a:solidFill>
                <a:latin typeface="Calibri"/>
                <a:ea typeface="Calibri"/>
                <a:cs typeface="Calibri"/>
                <a:sym typeface="Calibri"/>
              </a:defRPr>
            </a:pPr>
            <a:endParaRPr lang="en-US" sz="4300" kern="0" dirty="0">
              <a:solidFill>
                <a:srgbClr val="C1B192"/>
              </a:solidFill>
              <a:latin typeface="Calibri"/>
              <a:ea typeface="Calibri"/>
              <a:cs typeface="Calibri"/>
              <a:sym typeface="Calibri"/>
            </a:endParaRPr>
          </a:p>
        </p:txBody>
      </p:sp>
      <p:cxnSp>
        <p:nvCxnSpPr>
          <p:cNvPr id="17" name="Conector recto 16">
            <a:extLst>
              <a:ext uri="{FF2B5EF4-FFF2-40B4-BE49-F238E27FC236}">
                <a16:creationId xmlns:a16="http://schemas.microsoft.com/office/drawing/2014/main" xmlns="" id="{02F992C7-BACB-4413-B1AF-CCCFA0BF2584}"/>
              </a:ext>
            </a:extLst>
          </p:cNvPr>
          <p:cNvCxnSpPr>
            <a:cxnSpLocks noChangeShapeType="1"/>
          </p:cNvCxnSpPr>
          <p:nvPr/>
        </p:nvCxnSpPr>
        <p:spPr bwMode="auto">
          <a:xfrm>
            <a:off x="6065838" y="3425825"/>
            <a:ext cx="2892425" cy="0"/>
          </a:xfrm>
          <a:prstGeom prst="line">
            <a:avLst/>
          </a:prstGeom>
          <a:noFill/>
          <a:ln w="25400">
            <a:solidFill>
              <a:srgbClr val="D99694"/>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19" name="Conector recto 18">
            <a:extLst>
              <a:ext uri="{FF2B5EF4-FFF2-40B4-BE49-F238E27FC236}">
                <a16:creationId xmlns:a16="http://schemas.microsoft.com/office/drawing/2014/main" xmlns="" id="{044D3167-282F-4ED2-AAA3-64DF0E776CEC}"/>
              </a:ext>
            </a:extLst>
          </p:cNvPr>
          <p:cNvCxnSpPr>
            <a:cxnSpLocks noChangeShapeType="1"/>
          </p:cNvCxnSpPr>
          <p:nvPr/>
        </p:nvCxnSpPr>
        <p:spPr bwMode="auto">
          <a:xfrm>
            <a:off x="4486275" y="1055688"/>
            <a:ext cx="0" cy="698500"/>
          </a:xfrm>
          <a:prstGeom prst="line">
            <a:avLst/>
          </a:prstGeom>
          <a:noFill/>
          <a:ln w="25400">
            <a:solidFill>
              <a:srgbClr val="D99694"/>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509" name="CuadroTexto 21"/>
          <p:cNvSpPr txBox="1">
            <a:spLocks noChangeArrowheads="1"/>
          </p:cNvSpPr>
          <p:nvPr/>
        </p:nvSpPr>
        <p:spPr bwMode="auto">
          <a:xfrm>
            <a:off x="6281738" y="1160463"/>
            <a:ext cx="18494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s-MX" sz="2000" b="1">
                <a:latin typeface="Helvetica Neue"/>
              </a:rPr>
              <a:t>Sustainability</a:t>
            </a:r>
          </a:p>
        </p:txBody>
      </p:sp>
      <p:sp>
        <p:nvSpPr>
          <p:cNvPr id="21510" name="CuadroTexto 22"/>
          <p:cNvSpPr txBox="1">
            <a:spLocks noChangeArrowheads="1"/>
          </p:cNvSpPr>
          <p:nvPr/>
        </p:nvSpPr>
        <p:spPr bwMode="auto">
          <a:xfrm>
            <a:off x="6488113" y="3708400"/>
            <a:ext cx="2306637"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 typeface="Arial" panose="020B0604020202020204" pitchFamily="34" charset="0"/>
              <a:buNone/>
            </a:pPr>
            <a:r>
              <a:rPr lang="es-MX" altLang="es-MX" sz="2000" b="1">
                <a:solidFill>
                  <a:srgbClr val="212121"/>
                </a:solidFill>
                <a:latin typeface="Helvetica" panose="020B0604020202020204" pitchFamily="34" charset="0"/>
                <a:cs typeface="Helvetica" panose="020B0604020202020204" pitchFamily="34" charset="0"/>
              </a:rPr>
              <a:t>Competitiveness</a:t>
            </a:r>
            <a:r>
              <a:rPr lang="es-ES" altLang="es-MX" sz="2000" b="1">
                <a:latin typeface="Helvetica" panose="020B0604020202020204" pitchFamily="34" charset="0"/>
                <a:cs typeface="Helvetica" panose="020B0604020202020204" pitchFamily="34" charset="0"/>
              </a:rPr>
              <a:t> </a:t>
            </a:r>
          </a:p>
        </p:txBody>
      </p:sp>
      <p:sp>
        <p:nvSpPr>
          <p:cNvPr id="21511" name="CuadroTexto 23"/>
          <p:cNvSpPr txBox="1">
            <a:spLocks noChangeArrowheads="1"/>
          </p:cNvSpPr>
          <p:nvPr/>
        </p:nvSpPr>
        <p:spPr bwMode="auto">
          <a:xfrm>
            <a:off x="808038" y="3743325"/>
            <a:ext cx="1854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2000" b="1">
                <a:latin typeface="Helvetica Neue"/>
              </a:rPr>
              <a:t>Transparency</a:t>
            </a:r>
          </a:p>
        </p:txBody>
      </p:sp>
      <p:sp>
        <p:nvSpPr>
          <p:cNvPr id="21512" name="CuadroTexto 24"/>
          <p:cNvSpPr txBox="1">
            <a:spLocks noChangeArrowheads="1"/>
          </p:cNvSpPr>
          <p:nvPr/>
        </p:nvSpPr>
        <p:spPr bwMode="auto">
          <a:xfrm>
            <a:off x="920750" y="1160463"/>
            <a:ext cx="1481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2000" b="1">
                <a:latin typeface="Helvetica Neue"/>
              </a:rPr>
              <a:t>Innovation</a:t>
            </a:r>
          </a:p>
        </p:txBody>
      </p:sp>
      <p:grpSp>
        <p:nvGrpSpPr>
          <p:cNvPr id="21513" name="Grupo 4"/>
          <p:cNvGrpSpPr>
            <a:grpSpLocks/>
          </p:cNvGrpSpPr>
          <p:nvPr/>
        </p:nvGrpSpPr>
        <p:grpSpPr bwMode="auto">
          <a:xfrm>
            <a:off x="2616200" y="1933575"/>
            <a:ext cx="4191000" cy="3287713"/>
            <a:chOff x="8398381" y="2881152"/>
            <a:chExt cx="8505331" cy="7694191"/>
          </a:xfrm>
        </p:grpSpPr>
        <p:sp>
          <p:nvSpPr>
            <p:cNvPr id="21529" name="Shape 116"/>
            <p:cNvSpPr>
              <a:spLocks/>
            </p:cNvSpPr>
            <p:nvPr/>
          </p:nvSpPr>
          <p:spPr bwMode="auto">
            <a:xfrm rot="10800000">
              <a:off x="10293246" y="6373652"/>
              <a:ext cx="3804871" cy="34925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0"/>
                  </a:moveTo>
                  <a:lnTo>
                    <a:pt x="21600" y="21600"/>
                  </a:lnTo>
                  <a:lnTo>
                    <a:pt x="0" y="21600"/>
                  </a:lnTo>
                  <a:lnTo>
                    <a:pt x="10800" y="0"/>
                  </a:lnTo>
                  <a:close/>
                </a:path>
              </a:pathLst>
            </a:custGeom>
            <a:solidFill>
              <a:srgbClr val="282828"/>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45718" tIns="45718" rIns="45718" bIns="45718" anchor="ctr"/>
            <a:lstStyle/>
            <a:p>
              <a:endParaRPr lang="en-US"/>
            </a:p>
          </p:txBody>
        </p:sp>
        <p:sp>
          <p:nvSpPr>
            <p:cNvPr id="21530" name="Shape 117"/>
            <p:cNvSpPr>
              <a:spLocks/>
            </p:cNvSpPr>
            <p:nvPr/>
          </p:nvSpPr>
          <p:spPr bwMode="auto">
            <a:xfrm>
              <a:off x="8398381" y="6373652"/>
              <a:ext cx="3804872" cy="349250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0"/>
                  </a:moveTo>
                  <a:lnTo>
                    <a:pt x="21600" y="21600"/>
                  </a:lnTo>
                  <a:lnTo>
                    <a:pt x="0" y="21600"/>
                  </a:lnTo>
                  <a:lnTo>
                    <a:pt x="10800" y="0"/>
                  </a:lnTo>
                  <a:close/>
                </a:path>
              </a:pathLst>
            </a:custGeom>
            <a:solidFill>
              <a:srgbClr val="5E5E5E"/>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45718" tIns="45718" rIns="45718" bIns="45718" anchor="ctr"/>
            <a:lstStyle/>
            <a:p>
              <a:endParaRPr lang="en-US"/>
            </a:p>
          </p:txBody>
        </p:sp>
        <p:sp>
          <p:nvSpPr>
            <p:cNvPr id="21531" name="Shape 118"/>
            <p:cNvSpPr>
              <a:spLocks/>
            </p:cNvSpPr>
            <p:nvPr/>
          </p:nvSpPr>
          <p:spPr bwMode="auto">
            <a:xfrm>
              <a:off x="11823710" y="5812840"/>
              <a:ext cx="5080002" cy="47625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0"/>
                  </a:moveTo>
                  <a:lnTo>
                    <a:pt x="21600" y="21600"/>
                  </a:lnTo>
                  <a:lnTo>
                    <a:pt x="0" y="21600"/>
                  </a:lnTo>
                  <a:lnTo>
                    <a:pt x="10800" y="0"/>
                  </a:lnTo>
                  <a:close/>
                </a:path>
              </a:pathLst>
            </a:custGeom>
            <a:solidFill>
              <a:srgbClr val="AABFC2"/>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45718" tIns="45718" rIns="45718" bIns="45718" anchor="ctr"/>
            <a:lstStyle/>
            <a:p>
              <a:endParaRPr lang="en-US"/>
            </a:p>
          </p:txBody>
        </p:sp>
        <p:sp>
          <p:nvSpPr>
            <p:cNvPr id="21532" name="Shape 119"/>
            <p:cNvSpPr>
              <a:spLocks/>
            </p:cNvSpPr>
            <p:nvPr/>
          </p:nvSpPr>
          <p:spPr bwMode="auto">
            <a:xfrm>
              <a:off x="10293246" y="2881152"/>
              <a:ext cx="3804872" cy="34925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0800" y="0"/>
                  </a:moveTo>
                  <a:lnTo>
                    <a:pt x="21600" y="21600"/>
                  </a:lnTo>
                  <a:lnTo>
                    <a:pt x="0" y="21600"/>
                  </a:lnTo>
                  <a:lnTo>
                    <a:pt x="10800" y="0"/>
                  </a:lnTo>
                  <a:close/>
                </a:path>
              </a:pathLst>
            </a:custGeom>
            <a:solidFill>
              <a:srgbClr val="A9A9A9"/>
            </a:solidFill>
            <a:ln>
              <a:noFill/>
            </a:ln>
            <a:extLst>
              <a:ext uri="{91240B29-F687-4f45-9708-019B960494DF}">
                <a14:hiddenLine xmlns:a14="http://schemas.microsoft.com/office/drawing/2010/main" xmlns="" w="12700">
                  <a:solidFill>
                    <a:srgbClr val="000000"/>
                  </a:solidFill>
                  <a:miter lim="400000"/>
                  <a:headEnd/>
                  <a:tailEnd/>
                </a14:hiddenLine>
              </a:ext>
            </a:extLst>
          </p:spPr>
          <p:txBody>
            <a:bodyPr lIns="45718" tIns="45718" rIns="45718" bIns="45718" anchor="ctr"/>
            <a:lstStyle/>
            <a:p>
              <a:endParaRPr lang="en-US"/>
            </a:p>
          </p:txBody>
        </p:sp>
        <p:sp>
          <p:nvSpPr>
            <p:cNvPr id="21533" name="Shape 120"/>
            <p:cNvSpPr>
              <a:spLocks noChangeArrowheads="1"/>
            </p:cNvSpPr>
            <p:nvPr/>
          </p:nvSpPr>
          <p:spPr bwMode="auto">
            <a:xfrm>
              <a:off x="11351482" y="4983001"/>
              <a:ext cx="1688401" cy="518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0" tIns="0" rIns="0" bIns="0">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90000"/>
                </a:lnSpc>
                <a:spcBef>
                  <a:spcPct val="0"/>
                </a:spcBef>
                <a:buFontTx/>
                <a:buNone/>
              </a:pPr>
              <a:r>
                <a:rPr lang="es-MX" altLang="es-MX" sz="1600" b="1">
                  <a:solidFill>
                    <a:srgbClr val="FFFFFF"/>
                  </a:solidFill>
                  <a:latin typeface="Helvetica Neue"/>
                </a:rPr>
                <a:t>Physical</a:t>
              </a:r>
            </a:p>
          </p:txBody>
        </p:sp>
        <p:sp>
          <p:nvSpPr>
            <p:cNvPr id="21534" name="Shape 121"/>
            <p:cNvSpPr>
              <a:spLocks noChangeArrowheads="1"/>
            </p:cNvSpPr>
            <p:nvPr/>
          </p:nvSpPr>
          <p:spPr bwMode="auto">
            <a:xfrm>
              <a:off x="11088170" y="7403545"/>
              <a:ext cx="2230164" cy="453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90000"/>
                </a:lnSpc>
                <a:spcBef>
                  <a:spcPct val="0"/>
                </a:spcBef>
                <a:buFontTx/>
                <a:buNone/>
              </a:pPr>
              <a:r>
                <a:rPr lang="es-MX" altLang="es-MX" sz="1400" b="1">
                  <a:solidFill>
                    <a:srgbClr val="FFFFFF"/>
                  </a:solidFill>
                  <a:latin typeface="Helvetica Neue"/>
                </a:rPr>
                <a:t>Smart Cities</a:t>
              </a:r>
            </a:p>
          </p:txBody>
        </p:sp>
        <p:sp>
          <p:nvSpPr>
            <p:cNvPr id="21535" name="Shape 122"/>
            <p:cNvSpPr>
              <a:spLocks noChangeArrowheads="1"/>
            </p:cNvSpPr>
            <p:nvPr/>
          </p:nvSpPr>
          <p:spPr bwMode="auto">
            <a:xfrm>
              <a:off x="9627228" y="8475502"/>
              <a:ext cx="1275246" cy="518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wrap="none" lIns="0" tIns="0" rIns="0" bIns="0">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90000"/>
                </a:lnSpc>
                <a:spcBef>
                  <a:spcPct val="0"/>
                </a:spcBef>
                <a:buFontTx/>
                <a:buNone/>
              </a:pPr>
              <a:r>
                <a:rPr lang="es-MX" altLang="es-MX" sz="1600" b="1">
                  <a:solidFill>
                    <a:srgbClr val="FFFFFF"/>
                  </a:solidFill>
                  <a:latin typeface="Helvetica Neue"/>
                </a:rPr>
                <a:t>Digital</a:t>
              </a:r>
            </a:p>
          </p:txBody>
        </p:sp>
        <p:sp>
          <p:nvSpPr>
            <p:cNvPr id="21536" name="Shape 123"/>
            <p:cNvSpPr>
              <a:spLocks noChangeArrowheads="1"/>
            </p:cNvSpPr>
            <p:nvPr/>
          </p:nvSpPr>
          <p:spPr bwMode="auto">
            <a:xfrm>
              <a:off x="13265705" y="8592594"/>
              <a:ext cx="2298690" cy="5834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txBody>
            <a:bodyPr lIns="0" tIns="0" rIns="0" bIns="0">
              <a:spAutoFit/>
            </a:bodyPr>
            <a:lstStyle>
              <a:lvl1pPr defTabSz="8255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8255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8255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8255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8255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lnSpc>
                  <a:spcPct val="90000"/>
                </a:lnSpc>
                <a:spcBef>
                  <a:spcPct val="0"/>
                </a:spcBef>
                <a:buFontTx/>
                <a:buNone/>
              </a:pPr>
              <a:r>
                <a:rPr lang="es-MX" altLang="es-MX" sz="1800" b="1">
                  <a:solidFill>
                    <a:srgbClr val="FFFFFF"/>
                  </a:solidFill>
                  <a:latin typeface="Helvetica Neue"/>
                </a:rPr>
                <a:t>Humans</a:t>
              </a:r>
            </a:p>
          </p:txBody>
        </p:sp>
      </p:grpSp>
      <p:pic>
        <p:nvPicPr>
          <p:cNvPr id="21514" name="imag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5861050"/>
            <a:ext cx="6156325" cy="70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Lst>
        </p:spPr>
      </p:pic>
      <p:cxnSp>
        <p:nvCxnSpPr>
          <p:cNvPr id="39" name="Conector recto 38">
            <a:extLst>
              <a:ext uri="{FF2B5EF4-FFF2-40B4-BE49-F238E27FC236}">
                <a16:creationId xmlns:a16="http://schemas.microsoft.com/office/drawing/2014/main" xmlns="" id="{5C5258C5-B335-4DDC-B31C-8A5725B1C6EB}"/>
              </a:ext>
            </a:extLst>
          </p:cNvPr>
          <p:cNvCxnSpPr>
            <a:cxnSpLocks noChangeShapeType="1"/>
          </p:cNvCxnSpPr>
          <p:nvPr/>
        </p:nvCxnSpPr>
        <p:spPr bwMode="auto">
          <a:xfrm>
            <a:off x="406400" y="3425825"/>
            <a:ext cx="2892425" cy="0"/>
          </a:xfrm>
          <a:prstGeom prst="line">
            <a:avLst/>
          </a:prstGeom>
          <a:noFill/>
          <a:ln w="25400">
            <a:solidFill>
              <a:srgbClr val="D99694"/>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0" name="Conector recto 39">
            <a:extLst>
              <a:ext uri="{FF2B5EF4-FFF2-40B4-BE49-F238E27FC236}">
                <a16:creationId xmlns:a16="http://schemas.microsoft.com/office/drawing/2014/main" xmlns="" id="{034BDE59-DC89-41F1-AC06-721A5D8664B6}"/>
              </a:ext>
            </a:extLst>
          </p:cNvPr>
          <p:cNvCxnSpPr>
            <a:cxnSpLocks noChangeShapeType="1"/>
          </p:cNvCxnSpPr>
          <p:nvPr/>
        </p:nvCxnSpPr>
        <p:spPr bwMode="auto">
          <a:xfrm>
            <a:off x="4495800" y="5375275"/>
            <a:ext cx="0" cy="698500"/>
          </a:xfrm>
          <a:prstGeom prst="line">
            <a:avLst/>
          </a:prstGeom>
          <a:noFill/>
          <a:ln w="25400">
            <a:solidFill>
              <a:srgbClr val="D99694"/>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21517" name="CuadroTexto 24"/>
          <p:cNvSpPr txBox="1">
            <a:spLocks noChangeArrowheads="1"/>
          </p:cNvSpPr>
          <p:nvPr/>
        </p:nvSpPr>
        <p:spPr bwMode="auto">
          <a:xfrm>
            <a:off x="1122363" y="1709738"/>
            <a:ext cx="1231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Efficiency </a:t>
            </a:r>
            <a:endParaRPr lang="es-MX" altLang="es-MX" sz="2000">
              <a:latin typeface="Helvetica Neue"/>
            </a:endParaRPr>
          </a:p>
        </p:txBody>
      </p:sp>
      <p:sp>
        <p:nvSpPr>
          <p:cNvPr id="21518" name="CuadroTexto 24"/>
          <p:cNvSpPr txBox="1">
            <a:spLocks noChangeArrowheads="1"/>
          </p:cNvSpPr>
          <p:nvPr/>
        </p:nvSpPr>
        <p:spPr bwMode="auto">
          <a:xfrm>
            <a:off x="1406525" y="2209800"/>
            <a:ext cx="5175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IoT</a:t>
            </a:r>
            <a:endParaRPr lang="es-MX" altLang="es-MX" sz="2000">
              <a:latin typeface="Helvetica Neue"/>
            </a:endParaRPr>
          </a:p>
        </p:txBody>
      </p:sp>
      <p:sp>
        <p:nvSpPr>
          <p:cNvPr id="21519" name="CuadroTexto 24"/>
          <p:cNvSpPr txBox="1">
            <a:spLocks noChangeArrowheads="1"/>
          </p:cNvSpPr>
          <p:nvPr/>
        </p:nvSpPr>
        <p:spPr bwMode="auto">
          <a:xfrm>
            <a:off x="1090613" y="2709863"/>
            <a:ext cx="128746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Accessible</a:t>
            </a:r>
            <a:endParaRPr lang="es-MX" altLang="es-MX" sz="2000">
              <a:latin typeface="Helvetica Neue"/>
            </a:endParaRPr>
          </a:p>
        </p:txBody>
      </p:sp>
      <p:sp>
        <p:nvSpPr>
          <p:cNvPr id="21520" name="CuadroTexto 24"/>
          <p:cNvSpPr txBox="1">
            <a:spLocks noChangeArrowheads="1"/>
          </p:cNvSpPr>
          <p:nvPr/>
        </p:nvSpPr>
        <p:spPr bwMode="auto">
          <a:xfrm>
            <a:off x="1035050" y="4287838"/>
            <a:ext cx="12620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Actionable</a:t>
            </a:r>
            <a:endParaRPr lang="es-MX" altLang="es-MX" sz="2000">
              <a:latin typeface="Helvetica Neue"/>
            </a:endParaRPr>
          </a:p>
        </p:txBody>
      </p:sp>
      <p:sp>
        <p:nvSpPr>
          <p:cNvPr id="21521" name="CuadroTexto 24"/>
          <p:cNvSpPr txBox="1">
            <a:spLocks noChangeArrowheads="1"/>
          </p:cNvSpPr>
          <p:nvPr/>
        </p:nvSpPr>
        <p:spPr bwMode="auto">
          <a:xfrm>
            <a:off x="1011238" y="4916488"/>
            <a:ext cx="13001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Open Data</a:t>
            </a:r>
            <a:endParaRPr lang="es-MX" altLang="es-MX" sz="2000">
              <a:latin typeface="Helvetica Neue"/>
            </a:endParaRPr>
          </a:p>
        </p:txBody>
      </p:sp>
      <p:sp>
        <p:nvSpPr>
          <p:cNvPr id="21522" name="CuadroTexto 24"/>
          <p:cNvSpPr txBox="1">
            <a:spLocks noChangeArrowheads="1"/>
          </p:cNvSpPr>
          <p:nvPr/>
        </p:nvSpPr>
        <p:spPr bwMode="auto">
          <a:xfrm>
            <a:off x="1062038" y="5461000"/>
            <a:ext cx="124936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Structured</a:t>
            </a:r>
            <a:endParaRPr lang="es-MX" altLang="es-MX" sz="2000">
              <a:latin typeface="Helvetica Neue"/>
            </a:endParaRPr>
          </a:p>
        </p:txBody>
      </p:sp>
      <p:sp>
        <p:nvSpPr>
          <p:cNvPr id="21523" name="CuadroTexto 24"/>
          <p:cNvSpPr txBox="1">
            <a:spLocks noChangeArrowheads="1"/>
          </p:cNvSpPr>
          <p:nvPr/>
        </p:nvSpPr>
        <p:spPr bwMode="auto">
          <a:xfrm>
            <a:off x="6342063" y="1649413"/>
            <a:ext cx="17287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Transformation</a:t>
            </a:r>
            <a:endParaRPr lang="es-MX" altLang="es-MX" sz="2000">
              <a:latin typeface="Helvetica Neue"/>
            </a:endParaRPr>
          </a:p>
        </p:txBody>
      </p:sp>
      <p:sp>
        <p:nvSpPr>
          <p:cNvPr id="21524" name="CuadroTexto 24"/>
          <p:cNvSpPr txBox="1">
            <a:spLocks noChangeArrowheads="1"/>
          </p:cNvSpPr>
          <p:nvPr/>
        </p:nvSpPr>
        <p:spPr bwMode="auto">
          <a:xfrm>
            <a:off x="6621463" y="2070100"/>
            <a:ext cx="10683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Resilient</a:t>
            </a:r>
            <a:endParaRPr lang="es-MX" altLang="es-MX" sz="2000">
              <a:latin typeface="Helvetica Neue"/>
            </a:endParaRPr>
          </a:p>
        </p:txBody>
      </p:sp>
      <p:sp>
        <p:nvSpPr>
          <p:cNvPr id="21525" name="CuadroTexto 24"/>
          <p:cNvSpPr txBox="1">
            <a:spLocks noChangeArrowheads="1"/>
          </p:cNvSpPr>
          <p:nvPr/>
        </p:nvSpPr>
        <p:spPr bwMode="auto">
          <a:xfrm>
            <a:off x="6108700" y="2566988"/>
            <a:ext cx="20939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Self - Maintainable</a:t>
            </a:r>
            <a:endParaRPr lang="es-MX" altLang="es-MX" sz="2000">
              <a:latin typeface="Helvetica Neue"/>
            </a:endParaRPr>
          </a:p>
        </p:txBody>
      </p:sp>
      <p:sp>
        <p:nvSpPr>
          <p:cNvPr id="21526" name="CuadroTexto 24"/>
          <p:cNvSpPr txBox="1">
            <a:spLocks noChangeArrowheads="1"/>
          </p:cNvSpPr>
          <p:nvPr/>
        </p:nvSpPr>
        <p:spPr bwMode="auto">
          <a:xfrm>
            <a:off x="6740525" y="4187825"/>
            <a:ext cx="15430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Development</a:t>
            </a:r>
            <a:endParaRPr lang="es-MX" altLang="es-MX" sz="2000">
              <a:latin typeface="Helvetica Neue"/>
            </a:endParaRPr>
          </a:p>
        </p:txBody>
      </p:sp>
      <p:sp>
        <p:nvSpPr>
          <p:cNvPr id="21527" name="CuadroTexto 24"/>
          <p:cNvSpPr txBox="1">
            <a:spLocks noChangeArrowheads="1"/>
          </p:cNvSpPr>
          <p:nvPr/>
        </p:nvSpPr>
        <p:spPr bwMode="auto">
          <a:xfrm>
            <a:off x="7046913" y="4692650"/>
            <a:ext cx="928687"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Growth</a:t>
            </a:r>
            <a:endParaRPr lang="es-MX" altLang="es-MX" sz="2000">
              <a:latin typeface="Helvetica Neue"/>
            </a:endParaRPr>
          </a:p>
        </p:txBody>
      </p:sp>
      <p:sp>
        <p:nvSpPr>
          <p:cNvPr id="21528" name="CuadroTexto 24"/>
          <p:cNvSpPr txBox="1">
            <a:spLocks noChangeArrowheads="1"/>
          </p:cNvSpPr>
          <p:nvPr/>
        </p:nvSpPr>
        <p:spPr bwMode="auto">
          <a:xfrm>
            <a:off x="6853238" y="5170488"/>
            <a:ext cx="13779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MX" altLang="es-MX" sz="1800">
                <a:latin typeface="Helvetica Neue"/>
              </a:rPr>
              <a:t>Productivity</a:t>
            </a:r>
            <a:endParaRPr lang="es-MX" altLang="es-MX" sz="2000">
              <a:latin typeface="Helvetica Neue"/>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4961</TotalTime>
  <Words>2833</Words>
  <Application>Microsoft Office PowerPoint</Application>
  <PresentationFormat>Presentación en pantalla (4:3)</PresentationFormat>
  <Paragraphs>559</Paragraphs>
  <Slides>43</Slides>
  <Notes>38</Notes>
  <HiddenSlides>0</HiddenSlides>
  <MMClips>0</MMClips>
  <ScaleCrop>false</ScaleCrop>
  <HeadingPairs>
    <vt:vector size="6" baseType="variant">
      <vt:variant>
        <vt:lpstr>Fuentes usadas</vt:lpstr>
      </vt:variant>
      <vt:variant>
        <vt:i4>22</vt:i4>
      </vt:variant>
      <vt:variant>
        <vt:lpstr>Tema</vt:lpstr>
      </vt:variant>
      <vt:variant>
        <vt:i4>2</vt:i4>
      </vt:variant>
      <vt:variant>
        <vt:lpstr>Títulos de diapositiva</vt:lpstr>
      </vt:variant>
      <vt:variant>
        <vt:i4>43</vt:i4>
      </vt:variant>
    </vt:vector>
  </HeadingPairs>
  <TitlesOfParts>
    <vt:vector size="67" baseType="lpstr">
      <vt:lpstr>MS PGothic</vt:lpstr>
      <vt:lpstr>MS PGothic</vt:lpstr>
      <vt:lpstr>Arial</vt:lpstr>
      <vt:lpstr>Arial Black</vt:lpstr>
      <vt:lpstr>Avenir Light</vt:lpstr>
      <vt:lpstr>Calibri</vt:lpstr>
      <vt:lpstr>Courier New</vt:lpstr>
      <vt:lpstr>Frutiger LT 95 UltraBlack</vt:lpstr>
      <vt:lpstr>Garamond</vt:lpstr>
      <vt:lpstr>Gill Sans</vt:lpstr>
      <vt:lpstr>Gill Sans MT</vt:lpstr>
      <vt:lpstr>Gill Sans SemiBold</vt:lpstr>
      <vt:lpstr>Helvetica</vt:lpstr>
      <vt:lpstr>Helvetica Light</vt:lpstr>
      <vt:lpstr>Helvetica Light </vt:lpstr>
      <vt:lpstr>Helvetica Neue</vt:lpstr>
      <vt:lpstr>Helvetica Neue Light</vt:lpstr>
      <vt:lpstr>Soberana Sans</vt:lpstr>
      <vt:lpstr>Symbol</vt:lpstr>
      <vt:lpstr>Tahoma</vt:lpstr>
      <vt:lpstr>Times New Roman</vt:lpstr>
      <vt:lpstr>Wingdings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Damian Gonzalez Ruiz</dc:creator>
  <cp:lastModifiedBy>tomasz kotecki</cp:lastModifiedBy>
  <cp:revision>242</cp:revision>
  <dcterms:created xsi:type="dcterms:W3CDTF">2014-12-02T19:04:36Z</dcterms:created>
  <dcterms:modified xsi:type="dcterms:W3CDTF">2017-09-08T01:24:56Z</dcterms:modified>
</cp:coreProperties>
</file>