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6"/>
  </p:notesMasterIdLst>
  <p:handoutMasterIdLst>
    <p:handoutMasterId r:id="rId27"/>
  </p:handoutMasterIdLst>
  <p:sldIdLst>
    <p:sldId id="256" r:id="rId2"/>
    <p:sldId id="268" r:id="rId3"/>
    <p:sldId id="257" r:id="rId4"/>
    <p:sldId id="259" r:id="rId5"/>
    <p:sldId id="260" r:id="rId6"/>
    <p:sldId id="270" r:id="rId7"/>
    <p:sldId id="266" r:id="rId8"/>
    <p:sldId id="290" r:id="rId9"/>
    <p:sldId id="261" r:id="rId10"/>
    <p:sldId id="280" r:id="rId11"/>
    <p:sldId id="272" r:id="rId12"/>
    <p:sldId id="291" r:id="rId13"/>
    <p:sldId id="264" r:id="rId14"/>
    <p:sldId id="265" r:id="rId15"/>
    <p:sldId id="289" r:id="rId16"/>
    <p:sldId id="267" r:id="rId17"/>
    <p:sldId id="292" r:id="rId18"/>
    <p:sldId id="282" r:id="rId19"/>
    <p:sldId id="284" r:id="rId20"/>
    <p:sldId id="286" r:id="rId21"/>
    <p:sldId id="278" r:id="rId22"/>
    <p:sldId id="279" r:id="rId23"/>
    <p:sldId id="283" r:id="rId24"/>
    <p:sldId id="285" r:id="rId25"/>
  </p:sldIdLst>
  <p:sldSz cx="9144000" cy="6858000" type="screen4x3"/>
  <p:notesSz cx="9921875" cy="67913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4" d="100"/>
          <a:sy n="74" d="100"/>
        </p:scale>
        <p:origin x="-108" y="-6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299479" cy="33956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620100" y="0"/>
            <a:ext cx="4299479" cy="339566"/>
          </a:xfrm>
          <a:prstGeom prst="rect">
            <a:avLst/>
          </a:prstGeom>
        </p:spPr>
        <p:txBody>
          <a:bodyPr vert="horz" lIns="91440" tIns="45720" rIns="91440" bIns="45720" rtlCol="0"/>
          <a:lstStyle>
            <a:lvl1pPr algn="r">
              <a:defRPr sz="1200"/>
            </a:lvl1pPr>
          </a:lstStyle>
          <a:p>
            <a:fld id="{9C9DF60F-1DB9-4262-964B-82EB21BD5116}" type="datetimeFigureOut">
              <a:rPr lang="en-US" smtClean="0"/>
              <a:t>11/12/2014</a:t>
            </a:fld>
            <a:endParaRPr lang="en-US"/>
          </a:p>
        </p:txBody>
      </p:sp>
      <p:sp>
        <p:nvSpPr>
          <p:cNvPr id="4" name="Footer Placeholder 3"/>
          <p:cNvSpPr>
            <a:spLocks noGrp="1"/>
          </p:cNvSpPr>
          <p:nvPr>
            <p:ph type="ftr" sz="quarter" idx="2"/>
          </p:nvPr>
        </p:nvSpPr>
        <p:spPr>
          <a:xfrm>
            <a:off x="0" y="6450580"/>
            <a:ext cx="4299479" cy="339566"/>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620100" y="6450580"/>
            <a:ext cx="4299479" cy="339566"/>
          </a:xfrm>
          <a:prstGeom prst="rect">
            <a:avLst/>
          </a:prstGeom>
        </p:spPr>
        <p:txBody>
          <a:bodyPr vert="horz" lIns="91440" tIns="45720" rIns="91440" bIns="45720" rtlCol="0" anchor="b"/>
          <a:lstStyle>
            <a:lvl1pPr algn="r">
              <a:defRPr sz="1200"/>
            </a:lvl1pPr>
          </a:lstStyle>
          <a:p>
            <a:fld id="{7FCE2369-F13B-40AE-97BD-87E84117677F}" type="slidenum">
              <a:rPr lang="en-US" smtClean="0"/>
              <a:t>‹#›</a:t>
            </a:fld>
            <a:endParaRPr lang="en-US"/>
          </a:p>
        </p:txBody>
      </p:sp>
    </p:spTree>
    <p:extLst>
      <p:ext uri="{BB962C8B-B14F-4D97-AF65-F5344CB8AC3E}">
        <p14:creationId xmlns:p14="http://schemas.microsoft.com/office/powerpoint/2010/main" val="33008898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299479" cy="33956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620100" y="0"/>
            <a:ext cx="4299479" cy="339566"/>
          </a:xfrm>
          <a:prstGeom prst="rect">
            <a:avLst/>
          </a:prstGeom>
        </p:spPr>
        <p:txBody>
          <a:bodyPr vert="horz" lIns="91440" tIns="45720" rIns="91440" bIns="45720" rtlCol="0"/>
          <a:lstStyle>
            <a:lvl1pPr algn="r">
              <a:defRPr sz="1200"/>
            </a:lvl1pPr>
          </a:lstStyle>
          <a:p>
            <a:fld id="{9432B955-D67B-480D-8032-2E8D42A7A566}" type="datetimeFigureOut">
              <a:rPr lang="en-US" smtClean="0"/>
              <a:t>11/12/2014</a:t>
            </a:fld>
            <a:endParaRPr lang="en-US"/>
          </a:p>
        </p:txBody>
      </p:sp>
      <p:sp>
        <p:nvSpPr>
          <p:cNvPr id="4" name="Slide Image Placeholder 3"/>
          <p:cNvSpPr>
            <a:spLocks noGrp="1" noRot="1" noChangeAspect="1"/>
          </p:cNvSpPr>
          <p:nvPr>
            <p:ph type="sldImg" idx="2"/>
          </p:nvPr>
        </p:nvSpPr>
        <p:spPr>
          <a:xfrm>
            <a:off x="3263900" y="509588"/>
            <a:ext cx="3394075" cy="254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92188" y="3225880"/>
            <a:ext cx="7937500" cy="3056096"/>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450580"/>
            <a:ext cx="4299479" cy="339566"/>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620100" y="6450580"/>
            <a:ext cx="4299479" cy="339566"/>
          </a:xfrm>
          <a:prstGeom prst="rect">
            <a:avLst/>
          </a:prstGeom>
        </p:spPr>
        <p:txBody>
          <a:bodyPr vert="horz" lIns="91440" tIns="45720" rIns="91440" bIns="45720" rtlCol="0" anchor="b"/>
          <a:lstStyle>
            <a:lvl1pPr algn="r">
              <a:defRPr sz="1200"/>
            </a:lvl1pPr>
          </a:lstStyle>
          <a:p>
            <a:fld id="{8E7DCF9D-9844-4964-8227-F70A75EF460A}" type="slidenum">
              <a:rPr lang="en-US" smtClean="0"/>
              <a:t>‹#›</a:t>
            </a:fld>
            <a:endParaRPr lang="en-US"/>
          </a:p>
        </p:txBody>
      </p:sp>
    </p:spTree>
    <p:extLst>
      <p:ext uri="{BB962C8B-B14F-4D97-AF65-F5344CB8AC3E}">
        <p14:creationId xmlns:p14="http://schemas.microsoft.com/office/powerpoint/2010/main" val="102192647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E7DCF9D-9844-4964-8227-F70A75EF460A}" type="slidenum">
              <a:rPr lang="en-US" smtClean="0"/>
              <a:t>3</a:t>
            </a:fld>
            <a:endParaRPr lang="en-US"/>
          </a:p>
        </p:txBody>
      </p:sp>
    </p:spTree>
    <p:extLst>
      <p:ext uri="{BB962C8B-B14F-4D97-AF65-F5344CB8AC3E}">
        <p14:creationId xmlns:p14="http://schemas.microsoft.com/office/powerpoint/2010/main" val="26949841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conclusions of the Reform Council</a:t>
            </a:r>
            <a:r>
              <a:rPr lang="en-US" baseline="0" dirty="0" smtClean="0"/>
              <a:t> will be presented to the NLA and provide inputs for the drafting of a new constitution by the Constitutional Drafting Committee</a:t>
            </a:r>
            <a:endParaRPr lang="en-US" dirty="0"/>
          </a:p>
        </p:txBody>
      </p:sp>
      <p:sp>
        <p:nvSpPr>
          <p:cNvPr id="4" name="Slide Number Placeholder 3"/>
          <p:cNvSpPr>
            <a:spLocks noGrp="1"/>
          </p:cNvSpPr>
          <p:nvPr>
            <p:ph type="sldNum" sz="quarter" idx="10"/>
          </p:nvPr>
        </p:nvSpPr>
        <p:spPr/>
        <p:txBody>
          <a:bodyPr/>
          <a:lstStyle/>
          <a:p>
            <a:fld id="{8E7DCF9D-9844-4964-8227-F70A75EF460A}" type="slidenum">
              <a:rPr lang="en-US" smtClean="0"/>
              <a:t>5</a:t>
            </a:fld>
            <a:endParaRPr lang="en-US"/>
          </a:p>
        </p:txBody>
      </p:sp>
    </p:spTree>
    <p:extLst>
      <p:ext uri="{BB962C8B-B14F-4D97-AF65-F5344CB8AC3E}">
        <p14:creationId xmlns:p14="http://schemas.microsoft.com/office/powerpoint/2010/main" val="15750072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conclusions of the Reform Council</a:t>
            </a:r>
            <a:r>
              <a:rPr lang="en-US" baseline="0" dirty="0" smtClean="0"/>
              <a:t> will be presented to the NLA and provide inputs for the drafting of a new constitution by the Constitutional Drafting Committee</a:t>
            </a:r>
            <a:endParaRPr lang="en-US" dirty="0"/>
          </a:p>
        </p:txBody>
      </p:sp>
      <p:sp>
        <p:nvSpPr>
          <p:cNvPr id="4" name="Slide Number Placeholder 3"/>
          <p:cNvSpPr>
            <a:spLocks noGrp="1"/>
          </p:cNvSpPr>
          <p:nvPr>
            <p:ph type="sldNum" sz="quarter" idx="10"/>
          </p:nvPr>
        </p:nvSpPr>
        <p:spPr/>
        <p:txBody>
          <a:bodyPr/>
          <a:lstStyle/>
          <a:p>
            <a:fld id="{8E7DCF9D-9844-4964-8227-F70A75EF460A}" type="slidenum">
              <a:rPr lang="en-US" smtClean="0"/>
              <a:t>6</a:t>
            </a:fld>
            <a:endParaRPr lang="en-US"/>
          </a:p>
        </p:txBody>
      </p:sp>
    </p:spTree>
    <p:extLst>
      <p:ext uri="{BB962C8B-B14F-4D97-AF65-F5344CB8AC3E}">
        <p14:creationId xmlns:p14="http://schemas.microsoft.com/office/powerpoint/2010/main" val="15750072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E7DCF9D-9844-4964-8227-F70A75EF460A}" type="slidenum">
              <a:rPr lang="en-US" smtClean="0"/>
              <a:t>7</a:t>
            </a:fld>
            <a:endParaRPr lang="en-US"/>
          </a:p>
        </p:txBody>
      </p:sp>
    </p:spTree>
    <p:extLst>
      <p:ext uri="{BB962C8B-B14F-4D97-AF65-F5344CB8AC3E}">
        <p14:creationId xmlns:p14="http://schemas.microsoft.com/office/powerpoint/2010/main" val="37114500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Uphold individual rights and freedoms in the light of security and public order</a:t>
            </a:r>
          </a:p>
          <a:p>
            <a:endParaRPr lang="en-US" dirty="0"/>
          </a:p>
        </p:txBody>
      </p:sp>
      <p:sp>
        <p:nvSpPr>
          <p:cNvPr id="4" name="Slide Number Placeholder 3"/>
          <p:cNvSpPr>
            <a:spLocks noGrp="1"/>
          </p:cNvSpPr>
          <p:nvPr>
            <p:ph type="sldNum" sz="quarter" idx="10"/>
          </p:nvPr>
        </p:nvSpPr>
        <p:spPr/>
        <p:txBody>
          <a:bodyPr/>
          <a:lstStyle/>
          <a:p>
            <a:fld id="{8E7DCF9D-9844-4964-8227-F70A75EF460A}" type="slidenum">
              <a:rPr lang="en-US" smtClean="0"/>
              <a:t>13</a:t>
            </a:fld>
            <a:endParaRPr lang="en-US"/>
          </a:p>
        </p:txBody>
      </p:sp>
    </p:spTree>
    <p:extLst>
      <p:ext uri="{BB962C8B-B14F-4D97-AF65-F5344CB8AC3E}">
        <p14:creationId xmlns:p14="http://schemas.microsoft.com/office/powerpoint/2010/main" val="4069493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Pointers as of 1 -26 July. </a:t>
            </a:r>
            <a:r>
              <a:rPr lang="en-US" sz="1200" dirty="0" smtClean="0"/>
              <a:t>For the time being, economic recovery measures – Roadshow to reassure and regain confidence of investors and consumers, economic stimuli package to boost job creation</a:t>
            </a:r>
          </a:p>
          <a:p>
            <a:endParaRPr lang="en-US" dirty="0"/>
          </a:p>
        </p:txBody>
      </p:sp>
      <p:sp>
        <p:nvSpPr>
          <p:cNvPr id="4" name="Slide Number Placeholder 3"/>
          <p:cNvSpPr>
            <a:spLocks noGrp="1"/>
          </p:cNvSpPr>
          <p:nvPr>
            <p:ph type="sldNum" sz="quarter" idx="10"/>
          </p:nvPr>
        </p:nvSpPr>
        <p:spPr/>
        <p:txBody>
          <a:bodyPr/>
          <a:lstStyle/>
          <a:p>
            <a:fld id="{8E7DCF9D-9844-4964-8227-F70A75EF460A}" type="slidenum">
              <a:rPr lang="en-US" smtClean="0"/>
              <a:t>14</a:t>
            </a:fld>
            <a:endParaRPr lang="en-US"/>
          </a:p>
        </p:txBody>
      </p:sp>
    </p:spTree>
    <p:extLst>
      <p:ext uri="{BB962C8B-B14F-4D97-AF65-F5344CB8AC3E}">
        <p14:creationId xmlns:p14="http://schemas.microsoft.com/office/powerpoint/2010/main" val="17863772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September 2014,</a:t>
            </a:r>
            <a:r>
              <a:rPr lang="en-US" baseline="0" dirty="0" smtClean="0"/>
              <a:t> it was 91.6% satisfied. Source : http://englishnews.thaipbs.or.th/dusit-poll-80-percent-satisfied-ncpos-performance/</a:t>
            </a:r>
            <a:endParaRPr lang="en-US" dirty="0"/>
          </a:p>
        </p:txBody>
      </p:sp>
      <p:sp>
        <p:nvSpPr>
          <p:cNvPr id="4" name="Slide Number Placeholder 3"/>
          <p:cNvSpPr>
            <a:spLocks noGrp="1"/>
          </p:cNvSpPr>
          <p:nvPr>
            <p:ph type="sldNum" sz="quarter" idx="10"/>
          </p:nvPr>
        </p:nvSpPr>
        <p:spPr/>
        <p:txBody>
          <a:bodyPr/>
          <a:lstStyle/>
          <a:p>
            <a:fld id="{8E7DCF9D-9844-4964-8227-F70A75EF460A}" type="slidenum">
              <a:rPr lang="en-US" smtClean="0"/>
              <a:t>18</a:t>
            </a:fld>
            <a:endParaRPr lang="en-US"/>
          </a:p>
        </p:txBody>
      </p:sp>
    </p:spTree>
    <p:extLst>
      <p:ext uri="{BB962C8B-B14F-4D97-AF65-F5344CB8AC3E}">
        <p14:creationId xmlns:p14="http://schemas.microsoft.com/office/powerpoint/2010/main" val="3906524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E7DCF9D-9844-4964-8227-F70A75EF460A}" type="slidenum">
              <a:rPr lang="en-US" smtClean="0"/>
              <a:t>23</a:t>
            </a:fld>
            <a:endParaRPr lang="en-US"/>
          </a:p>
        </p:txBody>
      </p:sp>
    </p:spTree>
    <p:extLst>
      <p:ext uri="{BB962C8B-B14F-4D97-AF65-F5344CB8AC3E}">
        <p14:creationId xmlns:p14="http://schemas.microsoft.com/office/powerpoint/2010/main" val="28017288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08BE4E8-DC72-41EA-A85C-929BFDDC40F3}" type="datetime1">
              <a:rPr lang="en-US" smtClean="0"/>
              <a:t>11/12/2014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F25BBD-10A7-49DA-9D24-F0121A4CB7E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3DBCFA-064B-498C-A97F-C951B3B15013}" type="datetime1">
              <a:rPr lang="en-US" smtClean="0"/>
              <a:t>11/12/2014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F25BBD-10A7-49DA-9D24-F0121A4CB7E8}"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30498879-F893-42A2-B32C-92B745B50113}" type="datetime1">
              <a:rPr lang="en-US" smtClean="0"/>
              <a:t>11/12/2014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F25BBD-10A7-49DA-9D24-F0121A4CB7E8}" type="slidenum">
              <a:rPr lang="en-US" smtClean="0"/>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8A5D814-280F-4AF5-B25F-6723B4DEC159}" type="datetime1">
              <a:rPr lang="en-US" smtClean="0"/>
              <a:t>11/12/2014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F25BBD-10A7-49DA-9D24-F0121A4CB7E8}" type="slidenum">
              <a:rPr lang="en-US" smtClean="0"/>
              <a:t>‹#›</a:t>
            </a:fld>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7F04532-47C2-4713-A368-953B098D33EA}" type="datetime1">
              <a:rPr lang="en-US" smtClean="0"/>
              <a:t>11/12/2014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F25BBD-10A7-49DA-9D24-F0121A4CB7E8}"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C96419AA-C8B9-44B0-9A93-13556D48BA8A}" type="datetime1">
              <a:rPr lang="en-US" smtClean="0"/>
              <a:t>11/12/2014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F25BBD-10A7-49DA-9D24-F0121A4CB7E8}" type="slidenum">
              <a:rPr lang="en-US" smtClean="0"/>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252FC54-363C-4345-9B95-980FD20AB499}" type="datetime1">
              <a:rPr lang="en-US" smtClean="0"/>
              <a:t>11/12/2014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DF25BBD-10A7-49DA-9D24-F0121A4CB7E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1C56DD4-0BB1-4A01-A1E8-E5FDF8B899A1}" type="datetime1">
              <a:rPr lang="en-US" smtClean="0"/>
              <a:t>11/12/2014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DF25BBD-10A7-49DA-9D24-F0121A4CB7E8}"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950F55CD-84D5-445A-993B-79A589E39953}" type="datetime1">
              <a:rPr lang="en-US" smtClean="0"/>
              <a:t>11/12/2014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DF25BBD-10A7-49DA-9D24-F0121A4CB7E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330C5599-4C55-4D3F-A29B-C7F2D73C8685}" type="datetime1">
              <a:rPr lang="en-US" smtClean="0"/>
              <a:t>11/12/2014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F25BBD-10A7-49DA-9D24-F0121A4CB7E8}" type="slidenum">
              <a:rPr lang="en-US" smtClean="0"/>
              <a:t>‹#›</a:t>
            </a:fld>
            <a:endParaRPr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E99793-42B6-44DA-8DAB-9ACF91C4801D}" type="datetime1">
              <a:rPr lang="en-US" smtClean="0"/>
              <a:t>11/12/2014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F25BBD-10A7-49DA-9D24-F0121A4CB7E8}" type="slidenum">
              <a:rPr lang="en-US" smtClean="0"/>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90876EFA-BE03-4F6E-A681-629E60F79597}" type="datetime1">
              <a:rPr lang="en-US" smtClean="0"/>
              <a:t>11/12/2014</a:t>
            </a:fld>
            <a:endParaRPr 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DDF25BBD-10A7-49DA-9D24-F0121A4CB7E8}" type="slidenum">
              <a:rPr lang="en-US" smtClean="0"/>
              <a:t>‹#›</a:t>
            </a:fld>
            <a:endParaRPr 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2838450"/>
          </a:xfrm>
        </p:spPr>
        <p:txBody>
          <a:bodyPr>
            <a:normAutofit/>
          </a:bodyPr>
          <a:lstStyle/>
          <a:p>
            <a:r>
              <a:rPr lang="en-US" sz="4800" dirty="0" smtClean="0">
                <a:solidFill>
                  <a:schemeClr val="tx1">
                    <a:lumMod val="85000"/>
                    <a:lumOff val="15000"/>
                  </a:schemeClr>
                </a:solidFill>
              </a:rPr>
              <a:t>Thailand 2015: </a:t>
            </a:r>
            <a:br>
              <a:rPr lang="en-US" sz="4800" dirty="0" smtClean="0">
                <a:solidFill>
                  <a:schemeClr val="tx1">
                    <a:lumMod val="85000"/>
                    <a:lumOff val="15000"/>
                  </a:schemeClr>
                </a:solidFill>
              </a:rPr>
            </a:br>
            <a:r>
              <a:rPr lang="en-US" sz="4800" dirty="0" smtClean="0">
                <a:solidFill>
                  <a:schemeClr val="tx1">
                    <a:lumMod val="85000"/>
                    <a:lumOff val="15000"/>
                  </a:schemeClr>
                </a:solidFill>
              </a:rPr>
              <a:t>Heading Back Towards </a:t>
            </a:r>
            <a:r>
              <a:rPr lang="en-US" sz="5400" dirty="0" smtClean="0">
                <a:solidFill>
                  <a:schemeClr val="tx1">
                    <a:lumMod val="85000"/>
                    <a:lumOff val="15000"/>
                  </a:schemeClr>
                </a:solidFill>
              </a:rPr>
              <a:t/>
            </a:r>
            <a:br>
              <a:rPr lang="en-US" sz="5400" dirty="0" smtClean="0">
                <a:solidFill>
                  <a:schemeClr val="tx1">
                    <a:lumMod val="85000"/>
                    <a:lumOff val="15000"/>
                  </a:schemeClr>
                </a:solidFill>
              </a:rPr>
            </a:br>
            <a:r>
              <a:rPr lang="en-US" sz="7200" dirty="0" smtClean="0">
                <a:solidFill>
                  <a:schemeClr val="tx1">
                    <a:lumMod val="85000"/>
                    <a:lumOff val="15000"/>
                  </a:schemeClr>
                </a:solidFill>
              </a:rPr>
              <a:t>Democracy</a:t>
            </a:r>
            <a:endParaRPr lang="en-US" sz="7200" dirty="0">
              <a:solidFill>
                <a:schemeClr val="tx1">
                  <a:lumMod val="85000"/>
                  <a:lumOff val="15000"/>
                </a:schemeClr>
              </a:solidFill>
            </a:endParaRPr>
          </a:p>
        </p:txBody>
      </p:sp>
      <p:sp>
        <p:nvSpPr>
          <p:cNvPr id="3" name="Subtitle 2"/>
          <p:cNvSpPr>
            <a:spLocks noGrp="1"/>
          </p:cNvSpPr>
          <p:nvPr>
            <p:ph type="subTitle" idx="1"/>
          </p:nvPr>
        </p:nvSpPr>
        <p:spPr>
          <a:xfrm>
            <a:off x="1295400" y="3429000"/>
            <a:ext cx="6477000" cy="2438400"/>
          </a:xfrm>
        </p:spPr>
        <p:txBody>
          <a:bodyPr>
            <a:normAutofit fontScale="92500" lnSpcReduction="10000"/>
          </a:bodyPr>
          <a:lstStyle/>
          <a:p>
            <a:endParaRPr lang="en-US" dirty="0" smtClean="0"/>
          </a:p>
          <a:p>
            <a:r>
              <a:rPr lang="en-US" sz="3800" dirty="0" smtClean="0"/>
              <a:t>Meeting With NTCC Members</a:t>
            </a:r>
          </a:p>
          <a:p>
            <a:r>
              <a:rPr lang="en-US" sz="3800" dirty="0" smtClean="0"/>
              <a:t>Royal Thai Embassy, The Hague</a:t>
            </a:r>
          </a:p>
          <a:p>
            <a:r>
              <a:rPr lang="en-US" sz="3800" dirty="0" smtClean="0"/>
              <a:t> Wednesday 12 November 2014</a:t>
            </a:r>
          </a:p>
          <a:p>
            <a:r>
              <a:rPr lang="en-US" dirty="0" smtClean="0"/>
              <a:t> </a:t>
            </a:r>
            <a:endParaRPr lang="en-US" dirty="0"/>
          </a:p>
        </p:txBody>
      </p:sp>
    </p:spTree>
    <p:extLst>
      <p:ext uri="{BB962C8B-B14F-4D97-AF65-F5344CB8AC3E}">
        <p14:creationId xmlns:p14="http://schemas.microsoft.com/office/powerpoint/2010/main" val="21299031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2057400"/>
            <a:ext cx="7890933" cy="4648200"/>
          </a:xfrm>
        </p:spPr>
        <p:txBody>
          <a:bodyPr>
            <a:normAutofit fontScale="92500"/>
          </a:bodyPr>
          <a:lstStyle/>
          <a:p>
            <a:pPr algn="just"/>
            <a:r>
              <a:rPr lang="en-GB" sz="2800" dirty="0" smtClean="0"/>
              <a:t>Ensure a truly democratic constitutional monarchy.</a:t>
            </a:r>
          </a:p>
          <a:p>
            <a:pPr algn="just"/>
            <a:r>
              <a:rPr lang="en-GB" sz="2800" dirty="0" smtClean="0"/>
              <a:t>Set up an </a:t>
            </a:r>
            <a:r>
              <a:rPr lang="en-GB" sz="2800" dirty="0"/>
              <a:t>efficient mechanism to </a:t>
            </a:r>
            <a:r>
              <a:rPr lang="en-GB" sz="2800" dirty="0" smtClean="0"/>
              <a:t>tackle corruption.</a:t>
            </a:r>
          </a:p>
          <a:p>
            <a:pPr algn="just"/>
            <a:r>
              <a:rPr lang="en-GB" sz="2800" dirty="0" smtClean="0"/>
              <a:t>Set up a legal framework to ensure </a:t>
            </a:r>
            <a:r>
              <a:rPr lang="en-GB" sz="2800" dirty="0"/>
              <a:t>accountable spending of </a:t>
            </a:r>
            <a:r>
              <a:rPr lang="en-GB" sz="2800" dirty="0" smtClean="0"/>
              <a:t>State budget.</a:t>
            </a:r>
          </a:p>
          <a:p>
            <a:pPr algn="just"/>
            <a:r>
              <a:rPr lang="en-GB" sz="2800" dirty="0" smtClean="0"/>
              <a:t>Set up a </a:t>
            </a:r>
            <a:r>
              <a:rPr lang="en-GB" sz="2800" dirty="0"/>
              <a:t>legal framework </a:t>
            </a:r>
            <a:r>
              <a:rPr lang="en-GB" sz="2800" dirty="0" smtClean="0"/>
              <a:t>to prevent </a:t>
            </a:r>
            <a:r>
              <a:rPr lang="en-GB" sz="2800" dirty="0"/>
              <a:t>populist </a:t>
            </a:r>
            <a:r>
              <a:rPr lang="en-GB" sz="2800" dirty="0" smtClean="0"/>
              <a:t>public administration leading </a:t>
            </a:r>
            <a:r>
              <a:rPr lang="en-GB" sz="2800" dirty="0"/>
              <a:t>to </a:t>
            </a:r>
            <a:r>
              <a:rPr lang="en-GB" sz="2800" dirty="0" smtClean="0"/>
              <a:t>long</a:t>
            </a:r>
            <a:r>
              <a:rPr lang="en-GB" sz="2800" dirty="0"/>
              <a:t>-term economic </a:t>
            </a:r>
            <a:r>
              <a:rPr lang="en-GB" sz="2800" dirty="0" smtClean="0"/>
              <a:t>damages. </a:t>
            </a:r>
          </a:p>
          <a:p>
            <a:pPr algn="just"/>
            <a:r>
              <a:rPr lang="en-GB" sz="2800" dirty="0" smtClean="0"/>
              <a:t>Incorporate inputs from the National Reform Council and public opinions.</a:t>
            </a:r>
          </a:p>
          <a:p>
            <a:endParaRPr lang="en-GB" dirty="0"/>
          </a:p>
          <a:p>
            <a:endParaRPr lang="en-GB" dirty="0"/>
          </a:p>
        </p:txBody>
      </p:sp>
      <p:sp>
        <p:nvSpPr>
          <p:cNvPr id="2" name="Title 1"/>
          <p:cNvSpPr>
            <a:spLocks noGrp="1"/>
          </p:cNvSpPr>
          <p:nvPr>
            <p:ph type="title"/>
          </p:nvPr>
        </p:nvSpPr>
        <p:spPr/>
        <p:txBody>
          <a:bodyPr>
            <a:noAutofit/>
          </a:bodyPr>
          <a:lstStyle/>
          <a:p>
            <a:r>
              <a:rPr lang="en-GB" dirty="0" smtClean="0">
                <a:effectLst>
                  <a:outerShdw blurRad="38100" dist="38100" dir="2700000" algn="tl">
                    <a:srgbClr val="000000">
                      <a:alpha val="43137"/>
                    </a:srgbClr>
                  </a:outerShdw>
                </a:effectLst>
              </a:rPr>
              <a:t>Key </a:t>
            </a:r>
            <a:r>
              <a:rPr lang="en-GB" dirty="0">
                <a:effectLst>
                  <a:outerShdw blurRad="38100" dist="38100" dir="2700000" algn="tl">
                    <a:srgbClr val="000000">
                      <a:alpha val="43137"/>
                    </a:srgbClr>
                  </a:outerShdw>
                </a:effectLst>
              </a:rPr>
              <a:t>I</a:t>
            </a:r>
            <a:r>
              <a:rPr lang="en-GB" dirty="0" smtClean="0">
                <a:effectLst>
                  <a:outerShdw blurRad="38100" dist="38100" dir="2700000" algn="tl">
                    <a:srgbClr val="000000">
                      <a:alpha val="43137"/>
                    </a:srgbClr>
                  </a:outerShdw>
                </a:effectLst>
              </a:rPr>
              <a:t>ssues For </a:t>
            </a:r>
            <a:br>
              <a:rPr lang="en-GB" dirty="0" smtClean="0">
                <a:effectLst>
                  <a:outerShdw blurRad="38100" dist="38100" dir="2700000" algn="tl">
                    <a:srgbClr val="000000">
                      <a:alpha val="43137"/>
                    </a:srgbClr>
                  </a:outerShdw>
                </a:effectLst>
              </a:rPr>
            </a:br>
            <a:r>
              <a:rPr lang="en-GB" dirty="0" smtClean="0">
                <a:effectLst>
                  <a:outerShdw blurRad="38100" dist="38100" dir="2700000" algn="tl">
                    <a:srgbClr val="000000">
                      <a:alpha val="43137"/>
                    </a:srgbClr>
                  </a:outerShdw>
                </a:effectLst>
              </a:rPr>
              <a:t>Constitution Drafting</a:t>
            </a:r>
            <a:endParaRPr lang="en-GB" dirty="0">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2"/>
          </p:nvPr>
        </p:nvSpPr>
        <p:spPr/>
        <p:txBody>
          <a:bodyPr/>
          <a:lstStyle/>
          <a:p>
            <a:fld id="{DDF25BBD-10A7-49DA-9D24-F0121A4CB7E8}" type="slidenum">
              <a:rPr lang="en-US" smtClean="0"/>
              <a:t>10</a:t>
            </a:fld>
            <a:endParaRPr lang="en-US"/>
          </a:p>
        </p:txBody>
      </p:sp>
    </p:spTree>
    <p:extLst>
      <p:ext uri="{BB962C8B-B14F-4D97-AF65-F5344CB8AC3E}">
        <p14:creationId xmlns:p14="http://schemas.microsoft.com/office/powerpoint/2010/main" val="32789113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514600"/>
            <a:ext cx="8305800" cy="3611563"/>
          </a:xfrm>
        </p:spPr>
        <p:txBody>
          <a:bodyPr>
            <a:noAutofit/>
          </a:bodyPr>
          <a:lstStyle/>
          <a:p>
            <a:pPr algn="just"/>
            <a:r>
              <a:rPr lang="en-US" sz="4000" dirty="0" smtClean="0"/>
              <a:t>To maintain peace and security in the country.</a:t>
            </a:r>
          </a:p>
          <a:p>
            <a:pPr algn="just"/>
            <a:endParaRPr lang="en-US" sz="4000" dirty="0" smtClean="0"/>
          </a:p>
          <a:p>
            <a:pPr algn="just"/>
            <a:r>
              <a:rPr lang="en-US" sz="4000" dirty="0"/>
              <a:t>T</a:t>
            </a:r>
            <a:r>
              <a:rPr lang="en-US" sz="4000" dirty="0" smtClean="0"/>
              <a:t>o ensure </a:t>
            </a:r>
            <a:r>
              <a:rPr lang="en-US" sz="4000" dirty="0"/>
              <a:t>a</a:t>
            </a:r>
            <a:r>
              <a:rPr lang="en-US" sz="4000" dirty="0" smtClean="0"/>
              <a:t> smooth reform process.</a:t>
            </a:r>
          </a:p>
        </p:txBody>
      </p:sp>
      <p:sp>
        <p:nvSpPr>
          <p:cNvPr id="2" name="Title 1"/>
          <p:cNvSpPr>
            <a:spLocks noGrp="1"/>
          </p:cNvSpPr>
          <p:nvPr>
            <p:ph type="title"/>
          </p:nvPr>
        </p:nvSpPr>
        <p:spPr>
          <a:xfrm>
            <a:off x="304800" y="609600"/>
            <a:ext cx="8382000" cy="1295400"/>
          </a:xfrm>
        </p:spPr>
        <p:txBody>
          <a:bodyPr>
            <a:noAutofit/>
          </a:bodyPr>
          <a:lstStyle/>
          <a:p>
            <a:r>
              <a:rPr lang="en-US" sz="5400" b="1" dirty="0" smtClean="0">
                <a:solidFill>
                  <a:schemeClr val="tx1">
                    <a:lumMod val="85000"/>
                    <a:lumOff val="15000"/>
                  </a:schemeClr>
                </a:solidFill>
                <a:effectLst>
                  <a:outerShdw blurRad="38100" dist="38100" dir="2700000" algn="tl">
                    <a:srgbClr val="000000">
                      <a:alpha val="43137"/>
                    </a:srgbClr>
                  </a:outerShdw>
                </a:effectLst>
              </a:rPr>
              <a:t>The National Council for </a:t>
            </a:r>
            <a:br>
              <a:rPr lang="en-US" sz="5400" b="1" dirty="0" smtClean="0">
                <a:solidFill>
                  <a:schemeClr val="tx1">
                    <a:lumMod val="85000"/>
                    <a:lumOff val="15000"/>
                  </a:schemeClr>
                </a:solidFill>
                <a:effectLst>
                  <a:outerShdw blurRad="38100" dist="38100" dir="2700000" algn="tl">
                    <a:srgbClr val="000000">
                      <a:alpha val="43137"/>
                    </a:srgbClr>
                  </a:outerShdw>
                </a:effectLst>
              </a:rPr>
            </a:br>
            <a:r>
              <a:rPr lang="en-US" sz="5400" b="1" dirty="0" smtClean="0">
                <a:solidFill>
                  <a:schemeClr val="tx1">
                    <a:lumMod val="85000"/>
                    <a:lumOff val="15000"/>
                  </a:schemeClr>
                </a:solidFill>
                <a:effectLst>
                  <a:outerShdw blurRad="38100" dist="38100" dir="2700000" algn="tl">
                    <a:srgbClr val="000000">
                      <a:alpha val="43137"/>
                    </a:srgbClr>
                  </a:outerShdw>
                </a:effectLst>
              </a:rPr>
              <a:t>Peace and Order (NCPO)</a:t>
            </a:r>
            <a:endParaRPr lang="en-US" sz="5400" b="1" dirty="0">
              <a:solidFill>
                <a:schemeClr val="tx1">
                  <a:lumMod val="85000"/>
                  <a:lumOff val="15000"/>
                </a:schemeClr>
              </a:solidFill>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2"/>
          </p:nvPr>
        </p:nvSpPr>
        <p:spPr/>
        <p:txBody>
          <a:bodyPr/>
          <a:lstStyle/>
          <a:p>
            <a:fld id="{DDF25BBD-10A7-49DA-9D24-F0121A4CB7E8}" type="slidenum">
              <a:rPr lang="en-US" smtClean="0"/>
              <a:t>11</a:t>
            </a:fld>
            <a:endParaRPr lang="en-US"/>
          </a:p>
        </p:txBody>
      </p:sp>
    </p:spTree>
    <p:extLst>
      <p:ext uri="{BB962C8B-B14F-4D97-AF65-F5344CB8AC3E}">
        <p14:creationId xmlns:p14="http://schemas.microsoft.com/office/powerpoint/2010/main" val="41055414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sz="2800" dirty="0"/>
              <a:t>General </a:t>
            </a:r>
            <a:r>
              <a:rPr lang="en-GB" sz="2800" dirty="0" err="1"/>
              <a:t>Prayut</a:t>
            </a:r>
            <a:r>
              <a:rPr lang="en-GB" sz="2800" dirty="0"/>
              <a:t> Chan-o-cha, appointed Prime Minister by Royal Command in August 2014 upon nomination by the National Legislative Assembly.</a:t>
            </a:r>
          </a:p>
          <a:p>
            <a:endParaRPr lang="en-GB" sz="2800" dirty="0"/>
          </a:p>
          <a:p>
            <a:r>
              <a:rPr lang="en-GB" sz="2800" dirty="0"/>
              <a:t>A 32-member Cabinet.</a:t>
            </a:r>
          </a:p>
          <a:p>
            <a:endParaRPr lang="en-GB" dirty="0"/>
          </a:p>
        </p:txBody>
      </p:sp>
      <p:sp>
        <p:nvSpPr>
          <p:cNvPr id="3" name="Title 2"/>
          <p:cNvSpPr>
            <a:spLocks noGrp="1"/>
          </p:cNvSpPr>
          <p:nvPr>
            <p:ph type="title"/>
          </p:nvPr>
        </p:nvSpPr>
        <p:spPr/>
        <p:txBody>
          <a:bodyPr>
            <a:normAutofit/>
          </a:bodyPr>
          <a:lstStyle/>
          <a:p>
            <a:r>
              <a:rPr lang="en-GB" sz="5400" b="1" dirty="0">
                <a:solidFill>
                  <a:schemeClr val="tx1"/>
                </a:solidFill>
                <a:effectLst>
                  <a:outerShdw blurRad="38100" dist="38100" dir="2700000" algn="tl">
                    <a:srgbClr val="000000">
                      <a:alpha val="43137"/>
                    </a:srgbClr>
                  </a:outerShdw>
                </a:effectLst>
              </a:rPr>
              <a:t>The Council of Ministers</a:t>
            </a:r>
          </a:p>
        </p:txBody>
      </p:sp>
      <p:sp>
        <p:nvSpPr>
          <p:cNvPr id="4" name="Slide Number Placeholder 3"/>
          <p:cNvSpPr>
            <a:spLocks noGrp="1"/>
          </p:cNvSpPr>
          <p:nvPr>
            <p:ph type="sldNum" sz="quarter" idx="12"/>
          </p:nvPr>
        </p:nvSpPr>
        <p:spPr/>
        <p:txBody>
          <a:bodyPr/>
          <a:lstStyle/>
          <a:p>
            <a:fld id="{DDF25BBD-10A7-49DA-9D24-F0121A4CB7E8}" type="slidenum">
              <a:rPr lang="en-US" smtClean="0"/>
              <a:t>12</a:t>
            </a:fld>
            <a:endParaRPr lang="en-US"/>
          </a:p>
        </p:txBody>
      </p:sp>
    </p:spTree>
    <p:extLst>
      <p:ext uri="{BB962C8B-B14F-4D97-AF65-F5344CB8AC3E}">
        <p14:creationId xmlns:p14="http://schemas.microsoft.com/office/powerpoint/2010/main" val="33054799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524000"/>
            <a:ext cx="8229600" cy="4953000"/>
          </a:xfrm>
        </p:spPr>
        <p:txBody>
          <a:bodyPr>
            <a:noAutofit/>
          </a:bodyPr>
          <a:lstStyle/>
          <a:p>
            <a:pPr algn="just"/>
            <a:r>
              <a:rPr lang="en-GB" sz="3000" dirty="0" smtClean="0"/>
              <a:t>Strengthen </a:t>
            </a:r>
            <a:r>
              <a:rPr lang="en-GB" sz="3000" dirty="0"/>
              <a:t>the national administration system </a:t>
            </a:r>
            <a:r>
              <a:rPr lang="en-GB" sz="3000" dirty="0" smtClean="0"/>
              <a:t>and enhance and expedite decentralisation.</a:t>
            </a:r>
            <a:endParaRPr lang="en-GB" sz="3000" dirty="0"/>
          </a:p>
          <a:p>
            <a:pPr algn="just"/>
            <a:r>
              <a:rPr lang="en-GB" sz="3000" dirty="0" smtClean="0"/>
              <a:t>Expeditiously </a:t>
            </a:r>
            <a:r>
              <a:rPr lang="en-GB" sz="3000" dirty="0"/>
              <a:t>resolve immediate </a:t>
            </a:r>
            <a:r>
              <a:rPr lang="en-GB" sz="3000" dirty="0" smtClean="0"/>
              <a:t>problems facing the nations.</a:t>
            </a:r>
            <a:endParaRPr lang="en-GB" sz="3000" dirty="0"/>
          </a:p>
          <a:p>
            <a:pPr algn="just"/>
            <a:r>
              <a:rPr lang="en-GB" sz="3000" dirty="0" smtClean="0"/>
              <a:t>Modernize laws and regulations.</a:t>
            </a:r>
            <a:endParaRPr lang="en-GB" sz="3000" dirty="0"/>
          </a:p>
          <a:p>
            <a:pPr algn="just"/>
            <a:r>
              <a:rPr lang="en-GB" sz="3000" dirty="0"/>
              <a:t>Move forward the reform and reconciliation </a:t>
            </a:r>
            <a:r>
              <a:rPr lang="en-GB" sz="3000" dirty="0" smtClean="0"/>
              <a:t>process.</a:t>
            </a:r>
            <a:endParaRPr lang="en-US" sz="3000" dirty="0" smtClean="0"/>
          </a:p>
          <a:p>
            <a:pPr algn="just"/>
            <a:r>
              <a:rPr lang="en-US" sz="3000" dirty="0" smtClean="0"/>
              <a:t>Tackle human trafficking and improve management of foreign migrant workers.</a:t>
            </a:r>
          </a:p>
          <a:p>
            <a:r>
              <a:rPr lang="en-US" sz="3000" dirty="0" smtClean="0"/>
              <a:t>Fight against corruption through legal reform.</a:t>
            </a:r>
          </a:p>
          <a:p>
            <a:endParaRPr lang="en-US" sz="2800" dirty="0"/>
          </a:p>
        </p:txBody>
      </p:sp>
      <p:sp>
        <p:nvSpPr>
          <p:cNvPr id="2" name="Title 1"/>
          <p:cNvSpPr>
            <a:spLocks noGrp="1"/>
          </p:cNvSpPr>
          <p:nvPr>
            <p:ph type="title"/>
          </p:nvPr>
        </p:nvSpPr>
        <p:spPr>
          <a:xfrm>
            <a:off x="36352" y="533400"/>
            <a:ext cx="9067800" cy="1219200"/>
          </a:xfrm>
        </p:spPr>
        <p:txBody>
          <a:bodyPr>
            <a:noAutofit/>
          </a:bodyPr>
          <a:lstStyle/>
          <a:p>
            <a:r>
              <a:rPr lang="en-US" dirty="0" smtClean="0"/>
              <a:t>Political Priorities of the Government</a:t>
            </a:r>
            <a:r>
              <a:rPr lang="en-US" dirty="0"/>
              <a:t/>
            </a:r>
            <a:br>
              <a:rPr lang="en-US" dirty="0"/>
            </a:br>
            <a:endParaRPr lang="en-US" dirty="0"/>
          </a:p>
        </p:txBody>
      </p:sp>
      <p:sp>
        <p:nvSpPr>
          <p:cNvPr id="4" name="Slide Number Placeholder 3"/>
          <p:cNvSpPr>
            <a:spLocks noGrp="1"/>
          </p:cNvSpPr>
          <p:nvPr>
            <p:ph type="sldNum" sz="quarter" idx="12"/>
          </p:nvPr>
        </p:nvSpPr>
        <p:spPr/>
        <p:txBody>
          <a:bodyPr/>
          <a:lstStyle/>
          <a:p>
            <a:fld id="{DDF25BBD-10A7-49DA-9D24-F0121A4CB7E8}" type="slidenum">
              <a:rPr lang="en-US" smtClean="0"/>
              <a:t>13</a:t>
            </a:fld>
            <a:endParaRPr lang="en-US"/>
          </a:p>
        </p:txBody>
      </p:sp>
    </p:spTree>
    <p:extLst>
      <p:ext uri="{BB962C8B-B14F-4D97-AF65-F5344CB8AC3E}">
        <p14:creationId xmlns:p14="http://schemas.microsoft.com/office/powerpoint/2010/main" val="33883445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85800"/>
            <a:ext cx="9296400" cy="6324600"/>
          </a:xfrm>
        </p:spPr>
        <p:txBody>
          <a:bodyPr>
            <a:noAutofit/>
          </a:bodyPr>
          <a:lstStyle/>
          <a:p>
            <a:endParaRPr lang="en-US" sz="1400" dirty="0"/>
          </a:p>
          <a:p>
            <a:r>
              <a:rPr lang="en-US" sz="2800" dirty="0" smtClean="0"/>
              <a:t>Maintain financial and monetary discipline.</a:t>
            </a:r>
          </a:p>
          <a:p>
            <a:r>
              <a:rPr lang="en-US" sz="2800" dirty="0"/>
              <a:t>Maintain public debt level at less than 60 % of GDP.</a:t>
            </a:r>
          </a:p>
          <a:p>
            <a:r>
              <a:rPr lang="en-US" sz="2800" dirty="0" smtClean="0"/>
              <a:t>Undertake tax and energy reform (e.g. new Power Development Plan (PDP)). </a:t>
            </a:r>
          </a:p>
          <a:p>
            <a:r>
              <a:rPr lang="en-US" sz="2800" dirty="0" smtClean="0"/>
              <a:t>Restructure State enterprises. </a:t>
            </a:r>
          </a:p>
          <a:p>
            <a:r>
              <a:rPr lang="en-US" sz="2800" dirty="0" smtClean="0"/>
              <a:t>Invest in public infrastructure (e.g. 10-year Infrastructure Development Plan (2016-2025)).</a:t>
            </a:r>
          </a:p>
          <a:p>
            <a:r>
              <a:rPr lang="en-US" sz="2800" dirty="0" smtClean="0"/>
              <a:t>Ensure development of value-added agricultural products.</a:t>
            </a:r>
          </a:p>
          <a:p>
            <a:r>
              <a:rPr lang="en-US" sz="2800" spc="-150" dirty="0" smtClean="0"/>
              <a:t>Enhance “digital economy” (a Digital Economy Act to be proposed to the NLA by 2014).</a:t>
            </a:r>
          </a:p>
          <a:p>
            <a:r>
              <a:rPr lang="en-US" sz="2800" spc="-150" dirty="0" smtClean="0"/>
              <a:t>Formulate a comprehensive master plan </a:t>
            </a:r>
            <a:r>
              <a:rPr lang="en-US" sz="2800" spc="-150" dirty="0"/>
              <a:t>for </a:t>
            </a:r>
            <a:r>
              <a:rPr lang="en-US" sz="2800" spc="-150" dirty="0" smtClean="0"/>
              <a:t>water management.</a:t>
            </a:r>
            <a:endParaRPr lang="en-US" sz="2800" spc="-150" dirty="0"/>
          </a:p>
          <a:p>
            <a:endParaRPr lang="en-US" sz="2800" dirty="0" smtClean="0"/>
          </a:p>
          <a:p>
            <a:endParaRPr lang="en-US" sz="2800" dirty="0" smtClean="0"/>
          </a:p>
        </p:txBody>
      </p:sp>
      <p:sp>
        <p:nvSpPr>
          <p:cNvPr id="2" name="Title 1"/>
          <p:cNvSpPr>
            <a:spLocks noGrp="1"/>
          </p:cNvSpPr>
          <p:nvPr>
            <p:ph type="title"/>
          </p:nvPr>
        </p:nvSpPr>
        <p:spPr>
          <a:xfrm>
            <a:off x="0" y="533400"/>
            <a:ext cx="9144000" cy="685800"/>
          </a:xfrm>
        </p:spPr>
        <p:txBody>
          <a:bodyPr>
            <a:normAutofit fontScale="90000"/>
          </a:bodyPr>
          <a:lstStyle/>
          <a:p>
            <a:r>
              <a:rPr lang="en-US" dirty="0"/>
              <a:t>Economic</a:t>
            </a:r>
            <a:r>
              <a:rPr lang="en-US" dirty="0" smtClean="0"/>
              <a:t> </a:t>
            </a:r>
            <a:r>
              <a:rPr lang="en-US" dirty="0"/>
              <a:t>Priorities </a:t>
            </a:r>
            <a:r>
              <a:rPr lang="en-US" dirty="0" smtClean="0"/>
              <a:t>of </a:t>
            </a:r>
            <a:r>
              <a:rPr lang="en-US" dirty="0"/>
              <a:t>the Government</a:t>
            </a:r>
            <a:br>
              <a:rPr lang="en-US" dirty="0"/>
            </a:br>
            <a:endParaRPr lang="en-US" dirty="0"/>
          </a:p>
        </p:txBody>
      </p:sp>
      <p:sp>
        <p:nvSpPr>
          <p:cNvPr id="4" name="Slide Number Placeholder 3"/>
          <p:cNvSpPr>
            <a:spLocks noGrp="1"/>
          </p:cNvSpPr>
          <p:nvPr>
            <p:ph type="sldNum" sz="quarter" idx="12"/>
          </p:nvPr>
        </p:nvSpPr>
        <p:spPr/>
        <p:txBody>
          <a:bodyPr/>
          <a:lstStyle/>
          <a:p>
            <a:fld id="{DDF25BBD-10A7-49DA-9D24-F0121A4CB7E8}" type="slidenum">
              <a:rPr lang="en-US" smtClean="0"/>
              <a:t>14</a:t>
            </a:fld>
            <a:endParaRPr lang="en-US"/>
          </a:p>
        </p:txBody>
      </p:sp>
    </p:spTree>
    <p:extLst>
      <p:ext uri="{BB962C8B-B14F-4D97-AF65-F5344CB8AC3E}">
        <p14:creationId xmlns:p14="http://schemas.microsoft.com/office/powerpoint/2010/main" val="24259622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676400"/>
            <a:ext cx="8610600" cy="5105400"/>
          </a:xfrm>
        </p:spPr>
        <p:txBody>
          <a:bodyPr>
            <a:noAutofit/>
          </a:bodyPr>
          <a:lstStyle/>
          <a:p>
            <a:r>
              <a:rPr lang="en-US" sz="2600" dirty="0" smtClean="0"/>
              <a:t>With a view to helping economy to recover towards a growth rate of 4-5 per cent in 2015, a </a:t>
            </a:r>
            <a:r>
              <a:rPr lang="en-US" sz="2600" b="1" dirty="0" smtClean="0"/>
              <a:t>three-month economic stimulus package</a:t>
            </a:r>
            <a:r>
              <a:rPr lang="en-US" sz="2600" dirty="0" smtClean="0"/>
              <a:t> (October-December 2014) (worth USD 11.2 billion) has been announced, of which USD 10 billion will be allocated to job creation and USD 1.2 billion for direct payments to farmers (in order to stimulate the grassroots economy).</a:t>
            </a:r>
          </a:p>
          <a:p>
            <a:pPr marL="0" indent="0">
              <a:buNone/>
            </a:pPr>
            <a:r>
              <a:rPr lang="en-US" sz="2600" dirty="0" smtClean="0"/>
              <a:t> </a:t>
            </a:r>
          </a:p>
          <a:p>
            <a:r>
              <a:rPr lang="en-US" sz="2600" dirty="0" smtClean="0"/>
              <a:t>Since the appointment of the new Board of Investment (BOI) in June 2014, </a:t>
            </a:r>
            <a:r>
              <a:rPr lang="en-US" sz="2600" b="1" dirty="0" smtClean="0"/>
              <a:t>603 projects of foreign direct investment </a:t>
            </a:r>
            <a:r>
              <a:rPr lang="en-US" sz="2600" dirty="0" smtClean="0"/>
              <a:t>(worth USD 14.07 billion) have been approved with investment incentives.</a:t>
            </a:r>
            <a:endParaRPr lang="en-US" sz="2600" dirty="0"/>
          </a:p>
        </p:txBody>
      </p:sp>
      <p:sp>
        <p:nvSpPr>
          <p:cNvPr id="3" name="Title 2"/>
          <p:cNvSpPr>
            <a:spLocks noGrp="1"/>
          </p:cNvSpPr>
          <p:nvPr>
            <p:ph type="title"/>
          </p:nvPr>
        </p:nvSpPr>
        <p:spPr/>
        <p:txBody>
          <a:bodyPr/>
          <a:lstStyle/>
          <a:p>
            <a:r>
              <a:rPr lang="en-US" dirty="0" smtClean="0"/>
              <a:t>Concrete economic measures</a:t>
            </a:r>
            <a:endParaRPr lang="en-US" dirty="0"/>
          </a:p>
        </p:txBody>
      </p:sp>
      <p:sp>
        <p:nvSpPr>
          <p:cNvPr id="4" name="Slide Number Placeholder 3"/>
          <p:cNvSpPr>
            <a:spLocks noGrp="1"/>
          </p:cNvSpPr>
          <p:nvPr>
            <p:ph type="sldNum" sz="quarter" idx="12"/>
          </p:nvPr>
        </p:nvSpPr>
        <p:spPr/>
        <p:txBody>
          <a:bodyPr/>
          <a:lstStyle/>
          <a:p>
            <a:fld id="{DDF25BBD-10A7-49DA-9D24-F0121A4CB7E8}" type="slidenum">
              <a:rPr lang="en-US" smtClean="0"/>
              <a:t>15</a:t>
            </a:fld>
            <a:endParaRPr lang="en-US"/>
          </a:p>
        </p:txBody>
      </p:sp>
    </p:spTree>
    <p:extLst>
      <p:ext uri="{BB962C8B-B14F-4D97-AF65-F5344CB8AC3E}">
        <p14:creationId xmlns:p14="http://schemas.microsoft.com/office/powerpoint/2010/main" val="41442028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219200"/>
            <a:ext cx="8534400" cy="4906963"/>
          </a:xfrm>
        </p:spPr>
        <p:txBody>
          <a:bodyPr>
            <a:noAutofit/>
          </a:bodyPr>
          <a:lstStyle/>
          <a:p>
            <a:pPr algn="just"/>
            <a:r>
              <a:rPr lang="en-US" sz="3600" dirty="0" smtClean="0"/>
              <a:t>Manage border areas and set up special border economic zones.</a:t>
            </a:r>
          </a:p>
          <a:p>
            <a:pPr algn="just"/>
            <a:r>
              <a:rPr lang="en-US" sz="3600" dirty="0" smtClean="0"/>
              <a:t>Enhance Thailand’s participation and role in ASEAN community for common peace and prosperity.</a:t>
            </a:r>
          </a:p>
          <a:p>
            <a:pPr algn="just"/>
            <a:r>
              <a:rPr lang="en-US" sz="3600" dirty="0" smtClean="0"/>
              <a:t>Improve infrastructure for transport and logistics connectivity to facilitate regional economic integration, with Thailand as hub</a:t>
            </a:r>
            <a:r>
              <a:rPr lang="en-US" sz="4000" dirty="0" smtClean="0"/>
              <a:t>.</a:t>
            </a:r>
            <a:endParaRPr lang="en-US" sz="4000" dirty="0"/>
          </a:p>
        </p:txBody>
      </p:sp>
      <p:sp>
        <p:nvSpPr>
          <p:cNvPr id="2" name="Title 1"/>
          <p:cNvSpPr>
            <a:spLocks noGrp="1"/>
          </p:cNvSpPr>
          <p:nvPr>
            <p:ph type="title"/>
          </p:nvPr>
        </p:nvSpPr>
        <p:spPr>
          <a:xfrm>
            <a:off x="457200" y="0"/>
            <a:ext cx="8229600" cy="1252728"/>
          </a:xfrm>
        </p:spPr>
        <p:txBody>
          <a:bodyPr>
            <a:normAutofit/>
          </a:bodyPr>
          <a:lstStyle/>
          <a:p>
            <a:r>
              <a:rPr lang="en-US" sz="4000" b="1" dirty="0" smtClean="0">
                <a:solidFill>
                  <a:schemeClr val="tx1"/>
                </a:solidFill>
                <a:effectLst>
                  <a:outerShdw blurRad="38100" dist="38100" dir="2700000" algn="tl">
                    <a:srgbClr val="000000">
                      <a:alpha val="43137"/>
                    </a:srgbClr>
                  </a:outerShdw>
                </a:effectLst>
              </a:rPr>
              <a:t>Regional Cooperation Priorities  </a:t>
            </a:r>
            <a:endParaRPr lang="en-US" sz="4000" b="1" dirty="0">
              <a:solidFill>
                <a:schemeClr val="tx1"/>
              </a:solidFill>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2"/>
          </p:nvPr>
        </p:nvSpPr>
        <p:spPr/>
        <p:txBody>
          <a:bodyPr/>
          <a:lstStyle/>
          <a:p>
            <a:fld id="{DDF25BBD-10A7-49DA-9D24-F0121A4CB7E8}" type="slidenum">
              <a:rPr lang="en-US" smtClean="0"/>
              <a:t>16</a:t>
            </a:fld>
            <a:endParaRPr lang="en-US"/>
          </a:p>
        </p:txBody>
      </p:sp>
    </p:spTree>
    <p:extLst>
      <p:ext uri="{BB962C8B-B14F-4D97-AF65-F5344CB8AC3E}">
        <p14:creationId xmlns:p14="http://schemas.microsoft.com/office/powerpoint/2010/main" val="9023721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1" y="1676400"/>
            <a:ext cx="8610600" cy="5105400"/>
          </a:xfrm>
        </p:spPr>
        <p:txBody>
          <a:bodyPr>
            <a:normAutofit/>
          </a:bodyPr>
          <a:lstStyle/>
          <a:p>
            <a:r>
              <a:rPr lang="en-GB" sz="2800" dirty="0" smtClean="0"/>
              <a:t>Seven SEZs will be established along the borders. Five areas have been designated for early implementation in 2015.</a:t>
            </a:r>
          </a:p>
          <a:p>
            <a:r>
              <a:rPr lang="en-GB" sz="2800" dirty="0" smtClean="0"/>
              <a:t>The aims of SEZs are to promote local economies, strengthen the country’s regional supply chains and  provide opportunities for foreign investors to benefit from Thailand’s market access in ASEAN.</a:t>
            </a:r>
          </a:p>
          <a:p>
            <a:r>
              <a:rPr lang="en-GB" sz="2800" dirty="0" smtClean="0"/>
              <a:t>Foreign investors who decide to invest in SEZs will be helped to expand their investments to Thailand’s neighbours under the “Thai Plus One” investment policy.</a:t>
            </a:r>
            <a:endParaRPr lang="en-GB" sz="2800" dirty="0"/>
          </a:p>
        </p:txBody>
      </p:sp>
      <p:sp>
        <p:nvSpPr>
          <p:cNvPr id="3" name="Title 2"/>
          <p:cNvSpPr>
            <a:spLocks noGrp="1"/>
          </p:cNvSpPr>
          <p:nvPr>
            <p:ph type="title"/>
          </p:nvPr>
        </p:nvSpPr>
        <p:spPr/>
        <p:txBody>
          <a:bodyPr/>
          <a:lstStyle/>
          <a:p>
            <a:r>
              <a:rPr lang="en-GB" dirty="0" smtClean="0"/>
              <a:t>Special Economic Zones (SEZs)</a:t>
            </a:r>
            <a:endParaRPr lang="en-GB" dirty="0"/>
          </a:p>
        </p:txBody>
      </p:sp>
      <p:sp>
        <p:nvSpPr>
          <p:cNvPr id="4" name="Slide Number Placeholder 3"/>
          <p:cNvSpPr>
            <a:spLocks noGrp="1"/>
          </p:cNvSpPr>
          <p:nvPr>
            <p:ph type="sldNum" sz="quarter" idx="12"/>
          </p:nvPr>
        </p:nvSpPr>
        <p:spPr/>
        <p:txBody>
          <a:bodyPr/>
          <a:lstStyle/>
          <a:p>
            <a:fld id="{DDF25BBD-10A7-49DA-9D24-F0121A4CB7E8}" type="slidenum">
              <a:rPr lang="en-US" smtClean="0"/>
              <a:t>17</a:t>
            </a:fld>
            <a:endParaRPr lang="en-US"/>
          </a:p>
        </p:txBody>
      </p:sp>
    </p:spTree>
    <p:extLst>
      <p:ext uri="{BB962C8B-B14F-4D97-AF65-F5344CB8AC3E}">
        <p14:creationId xmlns:p14="http://schemas.microsoft.com/office/powerpoint/2010/main" val="29354542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52600"/>
            <a:ext cx="8534400" cy="4648201"/>
          </a:xfrm>
        </p:spPr>
        <p:txBody>
          <a:bodyPr>
            <a:noAutofit/>
          </a:bodyPr>
          <a:lstStyle/>
          <a:p>
            <a:pPr marL="0" indent="0" algn="just">
              <a:buNone/>
            </a:pPr>
            <a:r>
              <a:rPr lang="en-GB" dirty="0" smtClean="0"/>
              <a:t>“</a:t>
            </a:r>
            <a:r>
              <a:rPr lang="en-GB" dirty="0" err="1" smtClean="0"/>
              <a:t>Dusit</a:t>
            </a:r>
            <a:r>
              <a:rPr lang="en-GB" dirty="0" smtClean="0"/>
              <a:t> Poll” conducted on 26 October 2014 shows:</a:t>
            </a:r>
          </a:p>
          <a:p>
            <a:pPr marL="0" indent="0" algn="just">
              <a:buNone/>
            </a:pPr>
            <a:endParaRPr lang="en-GB" dirty="0" smtClean="0"/>
          </a:p>
          <a:p>
            <a:pPr algn="just"/>
            <a:r>
              <a:rPr lang="en-GB" dirty="0" smtClean="0"/>
              <a:t>86.6 % satisfied with the NCPO performance during the first 5 months in office as it did well to control situation and create stability and discipline in society as well as its decisiveness and effectiveness to solve problems</a:t>
            </a:r>
          </a:p>
          <a:p>
            <a:pPr algn="just"/>
            <a:endParaRPr lang="en-GB" dirty="0" smtClean="0"/>
          </a:p>
          <a:p>
            <a:pPr algn="just"/>
            <a:r>
              <a:rPr lang="en-GB" dirty="0" smtClean="0"/>
              <a:t>13.4 % unsatisfied because of the NCPO’s dictatorial tendency and obstruction of free expression</a:t>
            </a:r>
            <a:endParaRPr lang="en-GB" dirty="0"/>
          </a:p>
        </p:txBody>
      </p:sp>
      <p:sp>
        <p:nvSpPr>
          <p:cNvPr id="2" name="Title 1"/>
          <p:cNvSpPr>
            <a:spLocks noGrp="1"/>
          </p:cNvSpPr>
          <p:nvPr>
            <p:ph type="title"/>
          </p:nvPr>
        </p:nvSpPr>
        <p:spPr/>
        <p:txBody>
          <a:bodyPr>
            <a:normAutofit/>
          </a:bodyPr>
          <a:lstStyle/>
          <a:p>
            <a:r>
              <a:rPr lang="en-GB" sz="5400" b="1" dirty="0" smtClean="0"/>
              <a:t>Latest Opinion Poll</a:t>
            </a:r>
            <a:endParaRPr lang="en-GB" sz="5400" b="1" dirty="0"/>
          </a:p>
        </p:txBody>
      </p:sp>
      <p:sp>
        <p:nvSpPr>
          <p:cNvPr id="4" name="Slide Number Placeholder 3"/>
          <p:cNvSpPr>
            <a:spLocks noGrp="1"/>
          </p:cNvSpPr>
          <p:nvPr>
            <p:ph type="sldNum" sz="quarter" idx="12"/>
          </p:nvPr>
        </p:nvSpPr>
        <p:spPr/>
        <p:txBody>
          <a:bodyPr/>
          <a:lstStyle/>
          <a:p>
            <a:fld id="{DDF25BBD-10A7-49DA-9D24-F0121A4CB7E8}" type="slidenum">
              <a:rPr lang="en-US" smtClean="0"/>
              <a:t>18</a:t>
            </a:fld>
            <a:endParaRPr lang="en-US"/>
          </a:p>
        </p:txBody>
      </p:sp>
    </p:spTree>
    <p:extLst>
      <p:ext uri="{BB962C8B-B14F-4D97-AF65-F5344CB8AC3E}">
        <p14:creationId xmlns:p14="http://schemas.microsoft.com/office/powerpoint/2010/main" val="25641425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90600"/>
            <a:ext cx="8534400" cy="6019800"/>
          </a:xfrm>
        </p:spPr>
        <p:txBody>
          <a:bodyPr>
            <a:normAutofit fontScale="62500" lnSpcReduction="20000"/>
          </a:bodyPr>
          <a:lstStyle/>
          <a:p>
            <a:pPr algn="just"/>
            <a:r>
              <a:rPr lang="en-US" sz="4600" dirty="0"/>
              <a:t>GDP forecast for 2014: US$ 380 billion</a:t>
            </a:r>
            <a:r>
              <a:rPr lang="en-US" sz="4600" dirty="0" smtClean="0"/>
              <a:t>.</a:t>
            </a:r>
          </a:p>
          <a:p>
            <a:pPr algn="just"/>
            <a:r>
              <a:rPr lang="en-US" sz="4600" dirty="0" smtClean="0"/>
              <a:t>GDP growth forecast for 2014: 1.4-1.5 % (3.5-4 % for 2015).</a:t>
            </a:r>
          </a:p>
          <a:p>
            <a:pPr algn="just"/>
            <a:r>
              <a:rPr lang="en-US" sz="4600" dirty="0" smtClean="0"/>
              <a:t>Public Debt (5/2014): US$ 19.7 billion; ratio to GDP: 46.6 % (Q2/2014)</a:t>
            </a:r>
          </a:p>
          <a:p>
            <a:pPr algn="just"/>
            <a:r>
              <a:rPr lang="en-US" sz="4600" dirty="0" smtClean="0"/>
              <a:t>Inflation forecast for 2014: 1.9-2.4 %</a:t>
            </a:r>
          </a:p>
          <a:p>
            <a:pPr algn="just"/>
            <a:r>
              <a:rPr lang="en-US" sz="4600" dirty="0" smtClean="0"/>
              <a:t>Unemployment rate (6/2014): 1.2%</a:t>
            </a:r>
          </a:p>
          <a:p>
            <a:pPr algn="just"/>
            <a:r>
              <a:rPr lang="en-US" sz="4600" dirty="0" smtClean="0"/>
              <a:t>Trade Balance Forecast for 2014: US$ +21.8 billion.</a:t>
            </a:r>
          </a:p>
          <a:p>
            <a:pPr algn="just"/>
            <a:r>
              <a:rPr lang="en-US" sz="4600" dirty="0" smtClean="0"/>
              <a:t>Current Account Balance Forecast for  2014: US$ +9.9 billion.</a:t>
            </a:r>
          </a:p>
          <a:p>
            <a:pPr algn="just"/>
            <a:r>
              <a:rPr lang="en-US" sz="4600" dirty="0" smtClean="0"/>
              <a:t>Official Foreign Reserves (8/2014): US$ 168.21 billion.</a:t>
            </a:r>
          </a:p>
          <a:p>
            <a:pPr algn="just"/>
            <a:r>
              <a:rPr lang="en-US" sz="4600" dirty="0"/>
              <a:t>Car production Jan-Aug 2014: 1.2 million units (2.5 million units in 2013). </a:t>
            </a:r>
          </a:p>
          <a:p>
            <a:pPr algn="just"/>
            <a:endParaRPr lang="en-US" sz="4000" dirty="0" smtClean="0"/>
          </a:p>
          <a:p>
            <a:pPr marL="0" indent="0" algn="just">
              <a:buNone/>
            </a:pPr>
            <a:endParaRPr lang="en-US" dirty="0"/>
          </a:p>
        </p:txBody>
      </p:sp>
      <p:sp>
        <p:nvSpPr>
          <p:cNvPr id="2" name="Title 1"/>
          <p:cNvSpPr>
            <a:spLocks noGrp="1"/>
          </p:cNvSpPr>
          <p:nvPr>
            <p:ph type="title"/>
          </p:nvPr>
        </p:nvSpPr>
        <p:spPr>
          <a:xfrm>
            <a:off x="304800" y="-152400"/>
            <a:ext cx="8610600" cy="1600200"/>
          </a:xfrm>
        </p:spPr>
        <p:txBody>
          <a:bodyPr>
            <a:normAutofit/>
          </a:bodyPr>
          <a:lstStyle/>
          <a:p>
            <a:r>
              <a:rPr lang="en-GB" sz="4800" b="1" dirty="0" smtClean="0"/>
              <a:t>Where We </a:t>
            </a:r>
            <a:r>
              <a:rPr lang="en-GB" sz="4800" b="1" dirty="0"/>
              <a:t> </a:t>
            </a:r>
            <a:r>
              <a:rPr lang="en-GB" sz="4800" b="1" dirty="0" smtClean="0"/>
              <a:t>Are In Some Figures</a:t>
            </a:r>
            <a:endParaRPr lang="en-US" sz="4800" dirty="0"/>
          </a:p>
        </p:txBody>
      </p:sp>
      <p:sp>
        <p:nvSpPr>
          <p:cNvPr id="4" name="Slide Number Placeholder 3"/>
          <p:cNvSpPr>
            <a:spLocks noGrp="1"/>
          </p:cNvSpPr>
          <p:nvPr>
            <p:ph type="sldNum" sz="quarter" idx="12"/>
          </p:nvPr>
        </p:nvSpPr>
        <p:spPr/>
        <p:txBody>
          <a:bodyPr/>
          <a:lstStyle/>
          <a:p>
            <a:fld id="{DDF25BBD-10A7-49DA-9D24-F0121A4CB7E8}" type="slidenum">
              <a:rPr lang="en-US" smtClean="0"/>
              <a:t>19</a:t>
            </a:fld>
            <a:endParaRPr lang="en-US"/>
          </a:p>
        </p:txBody>
      </p:sp>
    </p:spTree>
    <p:extLst>
      <p:ext uri="{BB962C8B-B14F-4D97-AF65-F5344CB8AC3E}">
        <p14:creationId xmlns:p14="http://schemas.microsoft.com/office/powerpoint/2010/main" val="6117802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905000"/>
            <a:ext cx="9067800" cy="4572000"/>
          </a:xfrm>
        </p:spPr>
        <p:txBody>
          <a:bodyPr>
            <a:normAutofit fontScale="92500" lnSpcReduction="10000"/>
          </a:bodyPr>
          <a:lstStyle/>
          <a:p>
            <a:endParaRPr lang="en-US" dirty="0" smtClean="0"/>
          </a:p>
          <a:p>
            <a:r>
              <a:rPr lang="en-US" sz="4200" dirty="0" smtClean="0"/>
              <a:t>1932 – Thailand adopted western style democratic constitutional monarchy.</a:t>
            </a:r>
          </a:p>
          <a:p>
            <a:endParaRPr lang="en-US" sz="4200" dirty="0" smtClean="0"/>
          </a:p>
          <a:p>
            <a:r>
              <a:rPr lang="en-US" sz="4200" dirty="0" smtClean="0"/>
              <a:t>2014 – </a:t>
            </a:r>
            <a:r>
              <a:rPr lang="en-US" sz="4200" spc="-150" dirty="0" smtClean="0"/>
              <a:t>Political  impasse with a dysfunctional democracy</a:t>
            </a:r>
            <a:r>
              <a:rPr lang="en-US" sz="4200" dirty="0" smtClean="0"/>
              <a:t>. </a:t>
            </a:r>
            <a:r>
              <a:rPr lang="en-US" sz="4200" dirty="0"/>
              <a:t>T</a:t>
            </a:r>
            <a:r>
              <a:rPr lang="en-US" sz="4200" dirty="0" smtClean="0"/>
              <a:t>ime to pause and pose the right questions about Thai “democracy” and find the best way forward. </a:t>
            </a:r>
            <a:endParaRPr lang="en-US" sz="4200" dirty="0"/>
          </a:p>
        </p:txBody>
      </p:sp>
      <p:sp>
        <p:nvSpPr>
          <p:cNvPr id="2" name="Title 1"/>
          <p:cNvSpPr>
            <a:spLocks noGrp="1"/>
          </p:cNvSpPr>
          <p:nvPr>
            <p:ph type="title"/>
          </p:nvPr>
        </p:nvSpPr>
        <p:spPr>
          <a:xfrm>
            <a:off x="457200" y="76200"/>
            <a:ext cx="8153400" cy="1905000"/>
          </a:xfrm>
        </p:spPr>
        <p:txBody>
          <a:bodyPr>
            <a:normAutofit/>
          </a:bodyPr>
          <a:lstStyle/>
          <a:p>
            <a:r>
              <a:rPr lang="en-US" dirty="0" smtClean="0"/>
              <a:t> A Democracy Now Temporarily</a:t>
            </a:r>
            <a:br>
              <a:rPr lang="en-US" dirty="0" smtClean="0"/>
            </a:br>
            <a:r>
              <a:rPr lang="en-US" dirty="0" smtClean="0"/>
              <a:t>“under Maintenance”</a:t>
            </a:r>
            <a:endParaRPr lang="en-US" dirty="0"/>
          </a:p>
        </p:txBody>
      </p:sp>
      <p:sp>
        <p:nvSpPr>
          <p:cNvPr id="4" name="Slide Number Placeholder 3"/>
          <p:cNvSpPr>
            <a:spLocks noGrp="1"/>
          </p:cNvSpPr>
          <p:nvPr>
            <p:ph type="sldNum" sz="quarter" idx="12"/>
          </p:nvPr>
        </p:nvSpPr>
        <p:spPr/>
        <p:txBody>
          <a:bodyPr/>
          <a:lstStyle/>
          <a:p>
            <a:fld id="{DDF25BBD-10A7-49DA-9D24-F0121A4CB7E8}" type="slidenum">
              <a:rPr lang="en-US" smtClean="0"/>
              <a:t>2</a:t>
            </a:fld>
            <a:endParaRPr lang="en-US"/>
          </a:p>
        </p:txBody>
      </p:sp>
    </p:spTree>
    <p:extLst>
      <p:ext uri="{BB962C8B-B14F-4D97-AF65-F5344CB8AC3E}">
        <p14:creationId xmlns:p14="http://schemas.microsoft.com/office/powerpoint/2010/main" val="155294004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981200"/>
            <a:ext cx="8305800" cy="5105400"/>
          </a:xfrm>
        </p:spPr>
        <p:txBody>
          <a:bodyPr>
            <a:normAutofit/>
          </a:bodyPr>
          <a:lstStyle/>
          <a:p>
            <a:r>
              <a:rPr lang="en-US" dirty="0" smtClean="0"/>
              <a:t>Thai export to the Netherlands (Jan-Aug 2014): US$ 3.02 </a:t>
            </a:r>
            <a:r>
              <a:rPr lang="en-US" dirty="0"/>
              <a:t>b</a:t>
            </a:r>
            <a:r>
              <a:rPr lang="en-US" dirty="0" smtClean="0"/>
              <a:t>illion.</a:t>
            </a:r>
          </a:p>
          <a:p>
            <a:r>
              <a:rPr lang="en-US" dirty="0" smtClean="0"/>
              <a:t>Thai import from the Netherlands (Jan-Aug 2014): US$ 703.21 million.</a:t>
            </a:r>
          </a:p>
          <a:p>
            <a:r>
              <a:rPr lang="en-US" dirty="0" smtClean="0"/>
              <a:t>Dutch investment in Thailand through Thai Board of  Investment approval (2013): US$ +1 billion.</a:t>
            </a:r>
          </a:p>
          <a:p>
            <a:r>
              <a:rPr lang="en-US" dirty="0" smtClean="0"/>
              <a:t>Number of Dutch tourists visiting Thailand (2013 and 2014 forecast): +200,000.</a:t>
            </a:r>
          </a:p>
          <a:p>
            <a:r>
              <a:rPr lang="en-US" dirty="0" smtClean="0"/>
              <a:t>Thais living (happily) in the Netherlands (2014): around 16,000.</a:t>
            </a:r>
            <a:endParaRPr lang="en-US" dirty="0"/>
          </a:p>
        </p:txBody>
      </p:sp>
      <p:sp>
        <p:nvSpPr>
          <p:cNvPr id="2" name="Title 1"/>
          <p:cNvSpPr>
            <a:spLocks noGrp="1"/>
          </p:cNvSpPr>
          <p:nvPr>
            <p:ph type="title"/>
          </p:nvPr>
        </p:nvSpPr>
        <p:spPr/>
        <p:txBody>
          <a:bodyPr>
            <a:noAutofit/>
          </a:bodyPr>
          <a:lstStyle/>
          <a:p>
            <a:r>
              <a:rPr lang="en-US" sz="4800" b="1" dirty="0" smtClean="0"/>
              <a:t>Ties With the Netherlands As Strong As Ever</a:t>
            </a:r>
            <a:endParaRPr lang="en-US" sz="4800" b="1" dirty="0"/>
          </a:p>
        </p:txBody>
      </p:sp>
      <p:sp>
        <p:nvSpPr>
          <p:cNvPr id="4" name="Slide Number Placeholder 3"/>
          <p:cNvSpPr>
            <a:spLocks noGrp="1"/>
          </p:cNvSpPr>
          <p:nvPr>
            <p:ph type="sldNum" sz="quarter" idx="12"/>
          </p:nvPr>
        </p:nvSpPr>
        <p:spPr/>
        <p:txBody>
          <a:bodyPr/>
          <a:lstStyle/>
          <a:p>
            <a:fld id="{DDF25BBD-10A7-49DA-9D24-F0121A4CB7E8}" type="slidenum">
              <a:rPr lang="en-US" smtClean="0"/>
              <a:t>20</a:t>
            </a:fld>
            <a:endParaRPr lang="en-US"/>
          </a:p>
        </p:txBody>
      </p:sp>
    </p:spTree>
    <p:extLst>
      <p:ext uri="{BB962C8B-B14F-4D97-AF65-F5344CB8AC3E}">
        <p14:creationId xmlns:p14="http://schemas.microsoft.com/office/powerpoint/2010/main" val="26048176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305800" cy="5181600"/>
          </a:xfrm>
        </p:spPr>
        <p:txBody>
          <a:bodyPr>
            <a:normAutofit/>
          </a:bodyPr>
          <a:lstStyle/>
          <a:p>
            <a:pPr algn="just"/>
            <a:r>
              <a:rPr lang="en-US" sz="2800" dirty="0" smtClean="0"/>
              <a:t>Remains second</a:t>
            </a:r>
            <a:r>
              <a:rPr lang="en-US" sz="2800" dirty="0"/>
              <a:t>-largest economy in Southeast Asia (Oxford Business Group, The Report : Thailand 2014).</a:t>
            </a:r>
            <a:endParaRPr lang="en-US" sz="2800" baseline="30000" dirty="0"/>
          </a:p>
          <a:p>
            <a:pPr algn="just"/>
            <a:r>
              <a:rPr lang="en-US" sz="2800" dirty="0" smtClean="0"/>
              <a:t>Ranks 31</a:t>
            </a:r>
            <a:r>
              <a:rPr lang="en-US" sz="2800" baseline="30000" dirty="0" smtClean="0"/>
              <a:t>st</a:t>
            </a:r>
            <a:r>
              <a:rPr lang="en-US" sz="2800" dirty="0" smtClean="0"/>
              <a:t> (world) and  8</a:t>
            </a:r>
            <a:r>
              <a:rPr lang="en-US" sz="2800" baseline="30000" dirty="0" smtClean="0"/>
              <a:t>th</a:t>
            </a:r>
            <a:r>
              <a:rPr lang="en-US" sz="2800" dirty="0" smtClean="0"/>
              <a:t> (East Asia) in World </a:t>
            </a:r>
            <a:r>
              <a:rPr lang="en-US" sz="2800" dirty="0"/>
              <a:t>Economic </a:t>
            </a:r>
            <a:r>
              <a:rPr lang="en-US" sz="2800" dirty="0" smtClean="0"/>
              <a:t>Forum’s Global Competitiveness </a:t>
            </a:r>
            <a:r>
              <a:rPr lang="en-US" sz="2800" dirty="0"/>
              <a:t>Report </a:t>
            </a:r>
            <a:r>
              <a:rPr lang="en-US" sz="2800" dirty="0" smtClean="0"/>
              <a:t>2014 – 2015.</a:t>
            </a:r>
            <a:endParaRPr lang="en-US" sz="2800" baseline="30000" dirty="0" smtClean="0"/>
          </a:p>
          <a:p>
            <a:pPr algn="just"/>
            <a:r>
              <a:rPr lang="en-US" sz="2800" dirty="0" smtClean="0"/>
              <a:t>Ranks 8</a:t>
            </a:r>
            <a:r>
              <a:rPr lang="en-US" sz="2800" baseline="30000" dirty="0" smtClean="0"/>
              <a:t>th</a:t>
            </a:r>
            <a:r>
              <a:rPr lang="en-US" sz="2800" dirty="0" smtClean="0"/>
              <a:t> in World Investment Report 2014.</a:t>
            </a:r>
          </a:p>
          <a:p>
            <a:pPr algn="just"/>
            <a:r>
              <a:rPr lang="en-US" sz="2800" dirty="0" smtClean="0"/>
              <a:t>Ranks 18</a:t>
            </a:r>
            <a:r>
              <a:rPr lang="en-US" sz="2800" baseline="30000" dirty="0" smtClean="0"/>
              <a:t>th</a:t>
            </a:r>
            <a:r>
              <a:rPr lang="en-US" sz="2800" dirty="0" smtClean="0"/>
              <a:t> (world) and 5</a:t>
            </a:r>
            <a:r>
              <a:rPr lang="en-US" sz="2800" baseline="30000" dirty="0" smtClean="0"/>
              <a:t>th</a:t>
            </a:r>
            <a:r>
              <a:rPr lang="en-US" sz="2800" dirty="0" smtClean="0"/>
              <a:t> (East Asia) in World Bank’s Doing Business 2014.</a:t>
            </a:r>
          </a:p>
          <a:p>
            <a:pPr algn="just"/>
            <a:r>
              <a:rPr lang="en-US" sz="2800" dirty="0" smtClean="0"/>
              <a:t>Confidence has returned and growth restored.</a:t>
            </a:r>
            <a:endParaRPr lang="en-US" sz="2800" baseline="30000" dirty="0" smtClean="0"/>
          </a:p>
          <a:p>
            <a:endParaRPr lang="en-US" dirty="0" smtClean="0"/>
          </a:p>
        </p:txBody>
      </p:sp>
      <p:sp>
        <p:nvSpPr>
          <p:cNvPr id="2" name="Title 1"/>
          <p:cNvSpPr>
            <a:spLocks noGrp="1"/>
          </p:cNvSpPr>
          <p:nvPr>
            <p:ph type="title"/>
          </p:nvPr>
        </p:nvSpPr>
        <p:spPr>
          <a:xfrm>
            <a:off x="457200" y="76200"/>
            <a:ext cx="8229600" cy="1341438"/>
          </a:xfrm>
        </p:spPr>
        <p:txBody>
          <a:bodyPr>
            <a:normAutofit/>
          </a:bodyPr>
          <a:lstStyle/>
          <a:p>
            <a:r>
              <a:rPr lang="en-US" sz="5400" b="1" dirty="0" smtClean="0"/>
              <a:t>We are optimistic</a:t>
            </a:r>
            <a:endParaRPr lang="en-US" sz="5400" b="1" dirty="0"/>
          </a:p>
        </p:txBody>
      </p:sp>
      <p:sp>
        <p:nvSpPr>
          <p:cNvPr id="4" name="Slide Number Placeholder 3"/>
          <p:cNvSpPr>
            <a:spLocks noGrp="1"/>
          </p:cNvSpPr>
          <p:nvPr>
            <p:ph type="sldNum" sz="quarter" idx="12"/>
          </p:nvPr>
        </p:nvSpPr>
        <p:spPr/>
        <p:txBody>
          <a:bodyPr/>
          <a:lstStyle/>
          <a:p>
            <a:fld id="{DDF25BBD-10A7-49DA-9D24-F0121A4CB7E8}" type="slidenum">
              <a:rPr lang="en-US" smtClean="0"/>
              <a:t>21</a:t>
            </a:fld>
            <a:endParaRPr lang="en-US"/>
          </a:p>
        </p:txBody>
      </p:sp>
    </p:spTree>
    <p:extLst>
      <p:ext uri="{BB962C8B-B14F-4D97-AF65-F5344CB8AC3E}">
        <p14:creationId xmlns:p14="http://schemas.microsoft.com/office/powerpoint/2010/main" val="5717631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438400"/>
            <a:ext cx="8305800" cy="3450696"/>
          </a:xfrm>
        </p:spPr>
        <p:txBody>
          <a:bodyPr>
            <a:noAutofit/>
          </a:bodyPr>
          <a:lstStyle/>
          <a:p>
            <a:pPr marL="0" indent="0">
              <a:buNone/>
            </a:pPr>
            <a:r>
              <a:rPr lang="en-US" sz="3200" dirty="0" smtClean="0"/>
              <a:t>Immediate challenges that must be addressed:</a:t>
            </a:r>
            <a:br>
              <a:rPr lang="en-US" sz="3200" dirty="0" smtClean="0"/>
            </a:br>
            <a:endParaRPr lang="en-US" sz="3200" dirty="0" smtClean="0"/>
          </a:p>
          <a:p>
            <a:r>
              <a:rPr lang="en-US" sz="3200" dirty="0" smtClean="0"/>
              <a:t>Good governance</a:t>
            </a:r>
            <a:r>
              <a:rPr lang="en-US" sz="3200" dirty="0"/>
              <a:t>:</a:t>
            </a:r>
            <a:r>
              <a:rPr lang="en-US" sz="3200" dirty="0" smtClean="0"/>
              <a:t> Thailand ranks only 102</a:t>
            </a:r>
            <a:r>
              <a:rPr lang="en-US" sz="3200" baseline="30000" dirty="0" smtClean="0"/>
              <a:t>nd</a:t>
            </a:r>
            <a:r>
              <a:rPr lang="en-US" sz="3200" dirty="0" smtClean="0"/>
              <a:t> in 2013 for corruption perception index (CPI).</a:t>
            </a:r>
          </a:p>
          <a:p>
            <a:endParaRPr lang="en-US" sz="3200" dirty="0" smtClean="0"/>
          </a:p>
          <a:p>
            <a:r>
              <a:rPr lang="en-US" sz="3200" dirty="0" smtClean="0"/>
              <a:t>Quality of the education system.</a:t>
            </a:r>
            <a:endParaRPr lang="en-US" sz="3200" dirty="0"/>
          </a:p>
        </p:txBody>
      </p:sp>
      <p:sp>
        <p:nvSpPr>
          <p:cNvPr id="2" name="Title 1"/>
          <p:cNvSpPr>
            <a:spLocks noGrp="1"/>
          </p:cNvSpPr>
          <p:nvPr>
            <p:ph type="title"/>
          </p:nvPr>
        </p:nvSpPr>
        <p:spPr/>
        <p:txBody>
          <a:bodyPr>
            <a:normAutofit/>
          </a:bodyPr>
          <a:lstStyle/>
          <a:p>
            <a:r>
              <a:rPr lang="en-US" sz="5400" b="1" dirty="0"/>
              <a:t>W</a:t>
            </a:r>
            <a:r>
              <a:rPr lang="en-US" sz="5400" b="1" dirty="0" smtClean="0"/>
              <a:t>e are realistic</a:t>
            </a:r>
            <a:endParaRPr lang="en-US" sz="5400" b="1" dirty="0"/>
          </a:p>
        </p:txBody>
      </p:sp>
      <p:sp>
        <p:nvSpPr>
          <p:cNvPr id="4" name="Slide Number Placeholder 3"/>
          <p:cNvSpPr>
            <a:spLocks noGrp="1"/>
          </p:cNvSpPr>
          <p:nvPr>
            <p:ph type="sldNum" sz="quarter" idx="12"/>
          </p:nvPr>
        </p:nvSpPr>
        <p:spPr/>
        <p:txBody>
          <a:bodyPr/>
          <a:lstStyle/>
          <a:p>
            <a:fld id="{DDF25BBD-10A7-49DA-9D24-F0121A4CB7E8}" type="slidenum">
              <a:rPr lang="en-US" smtClean="0"/>
              <a:t>22</a:t>
            </a:fld>
            <a:endParaRPr lang="en-US"/>
          </a:p>
        </p:txBody>
      </p:sp>
    </p:spTree>
    <p:extLst>
      <p:ext uri="{BB962C8B-B14F-4D97-AF65-F5344CB8AC3E}">
        <p14:creationId xmlns:p14="http://schemas.microsoft.com/office/powerpoint/2010/main" val="35011439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447800"/>
            <a:ext cx="8534400" cy="5638800"/>
          </a:xfrm>
        </p:spPr>
        <p:txBody>
          <a:bodyPr>
            <a:normAutofit/>
          </a:bodyPr>
          <a:lstStyle/>
          <a:p>
            <a:pPr algn="just"/>
            <a:r>
              <a:rPr lang="en-GB" sz="3000" dirty="0" smtClean="0"/>
              <a:t>This “maintenance” period </a:t>
            </a:r>
            <a:r>
              <a:rPr lang="en-GB" sz="3000" dirty="0"/>
              <a:t>is </a:t>
            </a:r>
            <a:r>
              <a:rPr lang="en-GB" sz="3000" dirty="0" smtClean="0"/>
              <a:t>only temporary. </a:t>
            </a:r>
          </a:p>
          <a:p>
            <a:pPr algn="just"/>
            <a:r>
              <a:rPr lang="en-GB" sz="3000" dirty="0" smtClean="0"/>
              <a:t>We remain committed to democracy and human rights.</a:t>
            </a:r>
            <a:endParaRPr lang="en-GB" sz="3000" dirty="0"/>
          </a:p>
          <a:p>
            <a:pPr algn="just"/>
            <a:r>
              <a:rPr lang="en-GB" sz="3000" dirty="0" smtClean="0"/>
              <a:t>We are trying to heal the Country “the Thai way”.</a:t>
            </a:r>
          </a:p>
          <a:p>
            <a:pPr algn="just"/>
            <a:r>
              <a:rPr lang="en-GB" sz="3000" dirty="0" smtClean="0"/>
              <a:t>We are on the road to a functioning and sustainable democracy.</a:t>
            </a:r>
          </a:p>
          <a:p>
            <a:pPr algn="just"/>
            <a:r>
              <a:rPr lang="en-GB" sz="3000" dirty="0" smtClean="0"/>
              <a:t>In the mean time, it’s business (and fun) as usual.</a:t>
            </a:r>
          </a:p>
          <a:p>
            <a:pPr algn="just"/>
            <a:r>
              <a:rPr lang="en-GB" sz="3000" dirty="0" smtClean="0"/>
              <a:t>We need understanding and support from our friends. </a:t>
            </a:r>
            <a:endParaRPr lang="en-GB" sz="3000" dirty="0"/>
          </a:p>
          <a:p>
            <a:endParaRPr lang="en-GB" dirty="0"/>
          </a:p>
        </p:txBody>
      </p:sp>
      <p:sp>
        <p:nvSpPr>
          <p:cNvPr id="2" name="Title 1"/>
          <p:cNvSpPr>
            <a:spLocks noGrp="1"/>
          </p:cNvSpPr>
          <p:nvPr>
            <p:ph type="title"/>
          </p:nvPr>
        </p:nvSpPr>
        <p:spPr>
          <a:xfrm>
            <a:off x="457200" y="-76200"/>
            <a:ext cx="8153400" cy="1600200"/>
          </a:xfrm>
        </p:spPr>
        <p:txBody>
          <a:bodyPr/>
          <a:lstStyle/>
          <a:p>
            <a:r>
              <a:rPr lang="en-GB" b="1" dirty="0"/>
              <a:t>How W</a:t>
            </a:r>
            <a:r>
              <a:rPr lang="en-GB" b="1" dirty="0" smtClean="0"/>
              <a:t>e </a:t>
            </a:r>
            <a:r>
              <a:rPr lang="en-GB" b="1" dirty="0"/>
              <a:t>S</a:t>
            </a:r>
            <a:r>
              <a:rPr lang="en-GB" b="1" dirty="0" smtClean="0"/>
              <a:t>ee Things</a:t>
            </a:r>
            <a:endParaRPr lang="en-GB" b="1" dirty="0"/>
          </a:p>
        </p:txBody>
      </p:sp>
      <p:sp>
        <p:nvSpPr>
          <p:cNvPr id="4" name="Slide Number Placeholder 3"/>
          <p:cNvSpPr>
            <a:spLocks noGrp="1"/>
          </p:cNvSpPr>
          <p:nvPr>
            <p:ph type="sldNum" sz="quarter" idx="12"/>
          </p:nvPr>
        </p:nvSpPr>
        <p:spPr/>
        <p:txBody>
          <a:bodyPr/>
          <a:lstStyle/>
          <a:p>
            <a:fld id="{DDF25BBD-10A7-49DA-9D24-F0121A4CB7E8}" type="slidenum">
              <a:rPr lang="en-US" smtClean="0"/>
              <a:t>23</a:t>
            </a:fld>
            <a:endParaRPr lang="en-US"/>
          </a:p>
        </p:txBody>
      </p:sp>
    </p:spTree>
    <p:extLst>
      <p:ext uri="{BB962C8B-B14F-4D97-AF65-F5344CB8AC3E}">
        <p14:creationId xmlns:p14="http://schemas.microsoft.com/office/powerpoint/2010/main" val="9386367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r>
              <a:rPr lang="en-US" sz="9600" b="1" dirty="0" smtClean="0"/>
              <a:t>THANK YOU</a:t>
            </a:r>
            <a:endParaRPr lang="en-US" sz="9600" b="1" dirty="0"/>
          </a:p>
        </p:txBody>
      </p:sp>
      <p:sp>
        <p:nvSpPr>
          <p:cNvPr id="2" name="Title 1"/>
          <p:cNvSpPr>
            <a:spLocks noGrp="1"/>
          </p:cNvSpPr>
          <p:nvPr>
            <p:ph type="title"/>
          </p:nvPr>
        </p:nvSpPr>
        <p:spPr/>
        <p:txBody>
          <a:bodyPr/>
          <a:lstStyle/>
          <a:p>
            <a:endParaRPr lang="en-US"/>
          </a:p>
        </p:txBody>
      </p:sp>
      <p:sp>
        <p:nvSpPr>
          <p:cNvPr id="4" name="Slide Number Placeholder 3"/>
          <p:cNvSpPr>
            <a:spLocks noGrp="1"/>
          </p:cNvSpPr>
          <p:nvPr>
            <p:ph type="sldNum" sz="quarter" idx="12"/>
          </p:nvPr>
        </p:nvSpPr>
        <p:spPr/>
        <p:txBody>
          <a:bodyPr/>
          <a:lstStyle/>
          <a:p>
            <a:fld id="{DDF25BBD-10A7-49DA-9D24-F0121A4CB7E8}" type="slidenum">
              <a:rPr lang="en-US" smtClean="0"/>
              <a:t>24</a:t>
            </a:fld>
            <a:endParaRPr lang="en-US"/>
          </a:p>
        </p:txBody>
      </p:sp>
    </p:spTree>
    <p:extLst>
      <p:ext uri="{BB962C8B-B14F-4D97-AF65-F5344CB8AC3E}">
        <p14:creationId xmlns:p14="http://schemas.microsoft.com/office/powerpoint/2010/main" val="16107591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05000"/>
            <a:ext cx="7924800" cy="4800600"/>
          </a:xfrm>
        </p:spPr>
        <p:txBody>
          <a:bodyPr>
            <a:normAutofit/>
          </a:bodyPr>
          <a:lstStyle/>
          <a:p>
            <a:pPr algn="just"/>
            <a:r>
              <a:rPr lang="en-US" sz="2800" dirty="0"/>
              <a:t>T</a:t>
            </a:r>
            <a:r>
              <a:rPr lang="en-US" sz="2800" dirty="0" smtClean="0"/>
              <a:t>ransition period to implement a 3-phase Roadmap back to democracy: end of confrontations, reform and elections.</a:t>
            </a:r>
          </a:p>
          <a:p>
            <a:pPr algn="just"/>
            <a:r>
              <a:rPr lang="en-US" sz="2800" dirty="0" smtClean="0">
                <a:effectLst>
                  <a:outerShdw blurRad="38100" dist="38100" dir="2700000" algn="tl">
                    <a:srgbClr val="000000">
                      <a:alpha val="43137"/>
                    </a:srgbClr>
                  </a:outerShdw>
                </a:effectLst>
              </a:rPr>
              <a:t>Now in 2</a:t>
            </a:r>
            <a:r>
              <a:rPr lang="en-US" sz="2800" baseline="30000" dirty="0" smtClean="0">
                <a:effectLst>
                  <a:outerShdw blurRad="38100" dist="38100" dir="2700000" algn="tl">
                    <a:srgbClr val="000000">
                      <a:alpha val="43137"/>
                    </a:srgbClr>
                  </a:outerShdw>
                </a:effectLst>
              </a:rPr>
              <a:t>nd</a:t>
            </a:r>
            <a:r>
              <a:rPr lang="en-US" sz="2800" dirty="0" smtClean="0">
                <a:effectLst>
                  <a:outerShdw blurRad="38100" dist="38100" dir="2700000" algn="tl">
                    <a:srgbClr val="000000">
                      <a:alpha val="43137"/>
                    </a:srgbClr>
                  </a:outerShdw>
                </a:effectLst>
              </a:rPr>
              <a:t> phase: move the country forward under provisional constitution while conducting reforms, strengthening our democratic institutions, and getting the economy going.</a:t>
            </a:r>
          </a:p>
          <a:p>
            <a:pPr algn="just"/>
            <a:r>
              <a:rPr lang="en-US" sz="2800" dirty="0" smtClean="0"/>
              <a:t>3</a:t>
            </a:r>
            <a:r>
              <a:rPr lang="en-US" sz="2800" baseline="30000" dirty="0" smtClean="0"/>
              <a:t>rd</a:t>
            </a:r>
            <a:r>
              <a:rPr lang="en-US" sz="2800" dirty="0" smtClean="0"/>
              <a:t> phase: general elections under a truly democratic system accepted by all sides expected by the end of 2015</a:t>
            </a:r>
          </a:p>
        </p:txBody>
      </p:sp>
      <p:sp>
        <p:nvSpPr>
          <p:cNvPr id="2" name="Title 1"/>
          <p:cNvSpPr>
            <a:spLocks noGrp="1"/>
          </p:cNvSpPr>
          <p:nvPr>
            <p:ph type="title"/>
          </p:nvPr>
        </p:nvSpPr>
        <p:spPr>
          <a:xfrm>
            <a:off x="457200" y="0"/>
            <a:ext cx="8229600" cy="1417638"/>
          </a:xfrm>
        </p:spPr>
        <p:txBody>
          <a:bodyPr>
            <a:normAutofit/>
          </a:bodyPr>
          <a:lstStyle/>
          <a:p>
            <a:r>
              <a:rPr lang="en-US" sz="5400" dirty="0" smtClean="0"/>
              <a:t>Where we are now</a:t>
            </a:r>
            <a:endParaRPr lang="en-US" sz="5400" dirty="0"/>
          </a:p>
        </p:txBody>
      </p:sp>
      <p:sp>
        <p:nvSpPr>
          <p:cNvPr id="4" name="Slide Number Placeholder 3"/>
          <p:cNvSpPr>
            <a:spLocks noGrp="1"/>
          </p:cNvSpPr>
          <p:nvPr>
            <p:ph type="sldNum" sz="quarter" idx="12"/>
          </p:nvPr>
        </p:nvSpPr>
        <p:spPr/>
        <p:txBody>
          <a:bodyPr/>
          <a:lstStyle/>
          <a:p>
            <a:fld id="{DDF25BBD-10A7-49DA-9D24-F0121A4CB7E8}" type="slidenum">
              <a:rPr lang="en-US" smtClean="0"/>
              <a:t>3</a:t>
            </a:fld>
            <a:endParaRPr lang="en-US"/>
          </a:p>
        </p:txBody>
      </p:sp>
    </p:spTree>
    <p:extLst>
      <p:ext uri="{BB962C8B-B14F-4D97-AF65-F5344CB8AC3E}">
        <p14:creationId xmlns:p14="http://schemas.microsoft.com/office/powerpoint/2010/main" val="1539536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1" y="1981200"/>
            <a:ext cx="8686800" cy="4495800"/>
          </a:xfrm>
        </p:spPr>
        <p:txBody>
          <a:bodyPr>
            <a:normAutofit/>
          </a:bodyPr>
          <a:lstStyle/>
          <a:p>
            <a:r>
              <a:rPr lang="en-US" sz="2800" dirty="0"/>
              <a:t>P</a:t>
            </a:r>
            <a:r>
              <a:rPr lang="en-US" sz="2800" dirty="0" smtClean="0"/>
              <a:t>romulgated on 22 July 2014, containing 48 sections</a:t>
            </a:r>
          </a:p>
          <a:p>
            <a:endParaRPr lang="en-US" sz="2800" dirty="0" smtClean="0"/>
          </a:p>
          <a:p>
            <a:r>
              <a:rPr lang="en-GB" sz="2800" dirty="0"/>
              <a:t>F</a:t>
            </a:r>
            <a:r>
              <a:rPr lang="en-GB" sz="2800" dirty="0" smtClean="0"/>
              <a:t>ive principal political institutions :</a:t>
            </a:r>
          </a:p>
          <a:p>
            <a:pPr marL="0" indent="0">
              <a:buNone/>
            </a:pPr>
            <a:r>
              <a:rPr lang="en-GB" sz="2800" dirty="0"/>
              <a:t> </a:t>
            </a:r>
            <a:r>
              <a:rPr lang="en-GB" sz="2800" dirty="0" smtClean="0"/>
              <a:t>   1</a:t>
            </a:r>
            <a:r>
              <a:rPr lang="en-GB" sz="2800" dirty="0"/>
              <a:t>. National Legislative Assembly </a:t>
            </a:r>
            <a:r>
              <a:rPr lang="en-GB" sz="2800" dirty="0" smtClean="0"/>
              <a:t>(NLA)</a:t>
            </a:r>
            <a:endParaRPr lang="en-GB" sz="2800" dirty="0"/>
          </a:p>
          <a:p>
            <a:pPr marL="0" indent="0">
              <a:buNone/>
            </a:pPr>
            <a:r>
              <a:rPr lang="en-GB" sz="2800" dirty="0" smtClean="0"/>
              <a:t>    2</a:t>
            </a:r>
            <a:r>
              <a:rPr lang="en-GB" sz="2800" dirty="0"/>
              <a:t>. Council of Ministers </a:t>
            </a:r>
          </a:p>
          <a:p>
            <a:pPr marL="0" indent="0">
              <a:buNone/>
            </a:pPr>
            <a:r>
              <a:rPr lang="en-GB" sz="2800" dirty="0"/>
              <a:t> </a:t>
            </a:r>
            <a:r>
              <a:rPr lang="en-GB" sz="2800" dirty="0" smtClean="0"/>
              <a:t>   3</a:t>
            </a:r>
            <a:r>
              <a:rPr lang="en-GB" sz="2800" dirty="0"/>
              <a:t>. National Reform </a:t>
            </a:r>
            <a:r>
              <a:rPr lang="en-GB" sz="2800" dirty="0" smtClean="0"/>
              <a:t>Council (NRC)</a:t>
            </a:r>
            <a:endParaRPr lang="en-GB" sz="2800" dirty="0"/>
          </a:p>
          <a:p>
            <a:pPr marL="0" indent="0">
              <a:buNone/>
            </a:pPr>
            <a:r>
              <a:rPr lang="en-GB" sz="2800" dirty="0" smtClean="0"/>
              <a:t>    4</a:t>
            </a:r>
            <a:r>
              <a:rPr lang="en-GB" sz="2800" dirty="0"/>
              <a:t>. Constitutional Drafting Committee </a:t>
            </a:r>
            <a:r>
              <a:rPr lang="en-GB" sz="2800" dirty="0" smtClean="0"/>
              <a:t>(CDC)</a:t>
            </a:r>
            <a:endParaRPr lang="en-GB" sz="2800" dirty="0"/>
          </a:p>
          <a:p>
            <a:pPr marL="0" indent="0">
              <a:buNone/>
            </a:pPr>
            <a:r>
              <a:rPr lang="en-GB" sz="2800" dirty="0" smtClean="0"/>
              <a:t>    5</a:t>
            </a:r>
            <a:r>
              <a:rPr lang="en-GB" sz="2800" dirty="0"/>
              <a:t>. </a:t>
            </a:r>
            <a:r>
              <a:rPr lang="en-GB" sz="2800" dirty="0" smtClean="0"/>
              <a:t>National Council for Peace and Order (NCPO) </a:t>
            </a:r>
            <a:endParaRPr lang="en-GB" sz="2800" dirty="0"/>
          </a:p>
          <a:p>
            <a:endParaRPr lang="en-US" dirty="0"/>
          </a:p>
        </p:txBody>
      </p:sp>
      <p:sp>
        <p:nvSpPr>
          <p:cNvPr id="2" name="Title 1"/>
          <p:cNvSpPr>
            <a:spLocks noGrp="1"/>
          </p:cNvSpPr>
          <p:nvPr>
            <p:ph type="title"/>
          </p:nvPr>
        </p:nvSpPr>
        <p:spPr/>
        <p:txBody>
          <a:bodyPr>
            <a:normAutofit fontScale="90000"/>
          </a:bodyPr>
          <a:lstStyle/>
          <a:p>
            <a:r>
              <a:rPr lang="en-US" b="1" dirty="0" smtClean="0">
                <a:effectLst>
                  <a:outerShdw blurRad="38100" dist="38100" dir="2700000" algn="tl">
                    <a:srgbClr val="000000">
                      <a:alpha val="43137"/>
                    </a:srgbClr>
                  </a:outerShdw>
                </a:effectLst>
              </a:rPr>
              <a:t>Provisional Constitution of the Kingdom of Thailand B.E. 2557</a:t>
            </a:r>
            <a:endParaRPr lang="en-US" b="1" dirty="0">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2"/>
          </p:nvPr>
        </p:nvSpPr>
        <p:spPr/>
        <p:txBody>
          <a:bodyPr/>
          <a:lstStyle/>
          <a:p>
            <a:fld id="{DDF25BBD-10A7-49DA-9D24-F0121A4CB7E8}" type="slidenum">
              <a:rPr lang="en-US" smtClean="0"/>
              <a:t>4</a:t>
            </a:fld>
            <a:endParaRPr lang="en-US"/>
          </a:p>
        </p:txBody>
      </p:sp>
    </p:spTree>
    <p:extLst>
      <p:ext uri="{BB962C8B-B14F-4D97-AF65-F5344CB8AC3E}">
        <p14:creationId xmlns:p14="http://schemas.microsoft.com/office/powerpoint/2010/main" val="37323531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2438400"/>
            <a:ext cx="8839200" cy="4343401"/>
          </a:xfrm>
        </p:spPr>
        <p:txBody>
          <a:bodyPr>
            <a:normAutofit/>
          </a:bodyPr>
          <a:lstStyle/>
          <a:p>
            <a:pPr marL="0" indent="0">
              <a:buNone/>
            </a:pPr>
            <a:endParaRPr lang="en-US" dirty="0" smtClean="0"/>
          </a:p>
          <a:p>
            <a:r>
              <a:rPr lang="en-US" sz="3600" dirty="0" smtClean="0"/>
              <a:t>Performs functions of National Parliament, including passing </a:t>
            </a:r>
            <a:r>
              <a:rPr lang="en-US" sz="3600" dirty="0"/>
              <a:t>legislations, a</a:t>
            </a:r>
            <a:r>
              <a:rPr lang="en-US" sz="3600" dirty="0" smtClean="0"/>
              <a:t>pproving </a:t>
            </a:r>
            <a:r>
              <a:rPr lang="en-US" sz="3600" dirty="0"/>
              <a:t>Emergency Decrees, </a:t>
            </a:r>
            <a:r>
              <a:rPr lang="en-US" sz="3600" dirty="0" smtClean="0"/>
              <a:t>and approving treaties.</a:t>
            </a:r>
          </a:p>
          <a:p>
            <a:pPr algn="just"/>
            <a:r>
              <a:rPr lang="en-US" sz="3600" dirty="0" smtClean="0"/>
              <a:t>220 members appointed by the NCPO</a:t>
            </a:r>
          </a:p>
          <a:p>
            <a:pPr marL="0" indent="0" algn="just">
              <a:buNone/>
            </a:pPr>
            <a:endParaRPr lang="en-US" sz="4400" dirty="0" smtClean="0"/>
          </a:p>
          <a:p>
            <a:pPr marL="0" indent="0">
              <a:buNone/>
            </a:pPr>
            <a:endParaRPr lang="en-US" dirty="0" smtClean="0"/>
          </a:p>
        </p:txBody>
      </p:sp>
      <p:sp>
        <p:nvSpPr>
          <p:cNvPr id="2" name="Title 1"/>
          <p:cNvSpPr>
            <a:spLocks noGrp="1"/>
          </p:cNvSpPr>
          <p:nvPr>
            <p:ph type="title"/>
          </p:nvPr>
        </p:nvSpPr>
        <p:spPr>
          <a:xfrm>
            <a:off x="381000" y="609600"/>
            <a:ext cx="8534400" cy="1447800"/>
          </a:xfrm>
        </p:spPr>
        <p:txBody>
          <a:bodyPr>
            <a:noAutofit/>
          </a:bodyPr>
          <a:lstStyle/>
          <a:p>
            <a:r>
              <a:rPr lang="en-US" sz="5400" b="1" dirty="0" smtClean="0">
                <a:solidFill>
                  <a:schemeClr val="tx1">
                    <a:lumMod val="85000"/>
                    <a:lumOff val="15000"/>
                  </a:schemeClr>
                </a:solidFill>
                <a:effectLst>
                  <a:outerShdw blurRad="38100" dist="38100" dir="2700000" algn="tl">
                    <a:srgbClr val="000000">
                      <a:alpha val="43137"/>
                    </a:srgbClr>
                  </a:outerShdw>
                </a:effectLst>
              </a:rPr>
              <a:t>The National </a:t>
            </a:r>
            <a:br>
              <a:rPr lang="en-US" sz="5400" b="1" dirty="0" smtClean="0">
                <a:solidFill>
                  <a:schemeClr val="tx1">
                    <a:lumMod val="85000"/>
                    <a:lumOff val="15000"/>
                  </a:schemeClr>
                </a:solidFill>
                <a:effectLst>
                  <a:outerShdw blurRad="38100" dist="38100" dir="2700000" algn="tl">
                    <a:srgbClr val="000000">
                      <a:alpha val="43137"/>
                    </a:srgbClr>
                  </a:outerShdw>
                </a:effectLst>
              </a:rPr>
            </a:br>
            <a:r>
              <a:rPr lang="en-US" sz="5400" b="1" dirty="0" smtClean="0">
                <a:solidFill>
                  <a:schemeClr val="tx1">
                    <a:lumMod val="85000"/>
                    <a:lumOff val="15000"/>
                  </a:schemeClr>
                </a:solidFill>
                <a:effectLst>
                  <a:outerShdw blurRad="38100" dist="38100" dir="2700000" algn="tl">
                    <a:srgbClr val="000000">
                      <a:alpha val="43137"/>
                    </a:srgbClr>
                  </a:outerShdw>
                </a:effectLst>
              </a:rPr>
              <a:t>Legislative </a:t>
            </a:r>
            <a:r>
              <a:rPr lang="en-US" sz="5400" b="1" dirty="0">
                <a:solidFill>
                  <a:schemeClr val="tx1">
                    <a:lumMod val="85000"/>
                    <a:lumOff val="15000"/>
                  </a:schemeClr>
                </a:solidFill>
                <a:effectLst>
                  <a:outerShdw blurRad="38100" dist="38100" dir="2700000" algn="tl">
                    <a:srgbClr val="000000">
                      <a:alpha val="43137"/>
                    </a:srgbClr>
                  </a:outerShdw>
                </a:effectLst>
              </a:rPr>
              <a:t>Assembly </a:t>
            </a:r>
            <a:r>
              <a:rPr lang="en-US" sz="5400" b="1" dirty="0" smtClean="0">
                <a:solidFill>
                  <a:schemeClr val="tx1">
                    <a:lumMod val="85000"/>
                    <a:lumOff val="15000"/>
                  </a:schemeClr>
                </a:solidFill>
                <a:effectLst>
                  <a:outerShdw blurRad="38100" dist="38100" dir="2700000" algn="tl">
                    <a:srgbClr val="000000">
                      <a:alpha val="43137"/>
                    </a:srgbClr>
                  </a:outerShdw>
                </a:effectLst>
              </a:rPr>
              <a:t>(NLA)</a:t>
            </a:r>
            <a:endParaRPr lang="en-US" sz="5400" dirty="0">
              <a:solidFill>
                <a:schemeClr val="tx1">
                  <a:lumMod val="85000"/>
                  <a:lumOff val="15000"/>
                </a:schemeClr>
              </a:solidFill>
            </a:endParaRPr>
          </a:p>
        </p:txBody>
      </p:sp>
      <p:sp>
        <p:nvSpPr>
          <p:cNvPr id="4" name="Slide Number Placeholder 3"/>
          <p:cNvSpPr>
            <a:spLocks noGrp="1"/>
          </p:cNvSpPr>
          <p:nvPr>
            <p:ph type="sldNum" sz="quarter" idx="12"/>
          </p:nvPr>
        </p:nvSpPr>
        <p:spPr/>
        <p:txBody>
          <a:bodyPr/>
          <a:lstStyle/>
          <a:p>
            <a:fld id="{DDF25BBD-10A7-49DA-9D24-F0121A4CB7E8}" type="slidenum">
              <a:rPr lang="en-US" smtClean="0"/>
              <a:t>5</a:t>
            </a:fld>
            <a:endParaRPr lang="en-US"/>
          </a:p>
        </p:txBody>
      </p:sp>
    </p:spTree>
    <p:extLst>
      <p:ext uri="{BB962C8B-B14F-4D97-AF65-F5344CB8AC3E}">
        <p14:creationId xmlns:p14="http://schemas.microsoft.com/office/powerpoint/2010/main" val="27543734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362200"/>
            <a:ext cx="8382000" cy="4191000"/>
          </a:xfrm>
        </p:spPr>
        <p:txBody>
          <a:bodyPr>
            <a:normAutofit/>
          </a:bodyPr>
          <a:lstStyle/>
          <a:p>
            <a:pPr algn="just"/>
            <a:r>
              <a:rPr lang="en-US" sz="2800" dirty="0" smtClean="0"/>
              <a:t>250 members selected from a pool of 935 nominations from all social and professional sectors and 77 representatives from each provinces based on their professional merit and track record.</a:t>
            </a:r>
          </a:p>
          <a:p>
            <a:pPr algn="just"/>
            <a:endParaRPr lang="en-US" sz="2800" dirty="0" smtClean="0"/>
          </a:p>
          <a:p>
            <a:pPr algn="just"/>
            <a:r>
              <a:rPr lang="en-US" sz="2800" dirty="0" smtClean="0"/>
              <a:t>To undertake a comprehensive reform of the country in 11 areas and draw up recommendations for the Constitution Drafting Committee.</a:t>
            </a:r>
            <a:endParaRPr lang="en-US" sz="2800" dirty="0"/>
          </a:p>
        </p:txBody>
      </p:sp>
      <p:sp>
        <p:nvSpPr>
          <p:cNvPr id="2" name="Title 1"/>
          <p:cNvSpPr>
            <a:spLocks noGrp="1"/>
          </p:cNvSpPr>
          <p:nvPr>
            <p:ph type="title"/>
          </p:nvPr>
        </p:nvSpPr>
        <p:spPr>
          <a:xfrm>
            <a:off x="457200" y="228600"/>
            <a:ext cx="8458200" cy="1676400"/>
          </a:xfrm>
        </p:spPr>
        <p:txBody>
          <a:bodyPr>
            <a:noAutofit/>
          </a:bodyPr>
          <a:lstStyle/>
          <a:p>
            <a:r>
              <a:rPr lang="en-US" sz="6000" b="1" dirty="0" smtClean="0">
                <a:solidFill>
                  <a:schemeClr val="tx1">
                    <a:lumMod val="85000"/>
                    <a:lumOff val="15000"/>
                  </a:schemeClr>
                </a:solidFill>
                <a:effectLst>
                  <a:outerShdw blurRad="38100" dist="38100" dir="2700000" algn="tl">
                    <a:srgbClr val="000000">
                      <a:alpha val="43137"/>
                    </a:srgbClr>
                  </a:outerShdw>
                </a:effectLst>
              </a:rPr>
              <a:t>The National </a:t>
            </a:r>
            <a:br>
              <a:rPr lang="en-US" sz="6000" b="1" dirty="0" smtClean="0">
                <a:solidFill>
                  <a:schemeClr val="tx1">
                    <a:lumMod val="85000"/>
                    <a:lumOff val="15000"/>
                  </a:schemeClr>
                </a:solidFill>
                <a:effectLst>
                  <a:outerShdw blurRad="38100" dist="38100" dir="2700000" algn="tl">
                    <a:srgbClr val="000000">
                      <a:alpha val="43137"/>
                    </a:srgbClr>
                  </a:outerShdw>
                </a:effectLst>
              </a:rPr>
            </a:br>
            <a:r>
              <a:rPr lang="en-US" sz="6000" b="1" dirty="0" smtClean="0">
                <a:solidFill>
                  <a:schemeClr val="tx1">
                    <a:lumMod val="85000"/>
                    <a:lumOff val="15000"/>
                  </a:schemeClr>
                </a:solidFill>
                <a:effectLst>
                  <a:outerShdw blurRad="38100" dist="38100" dir="2700000" algn="tl">
                    <a:srgbClr val="000000">
                      <a:alpha val="43137"/>
                    </a:srgbClr>
                  </a:outerShdw>
                </a:effectLst>
              </a:rPr>
              <a:t>Reform Council (NRC)</a:t>
            </a:r>
            <a:endParaRPr lang="en-US" sz="6000" dirty="0">
              <a:solidFill>
                <a:schemeClr val="tx1">
                  <a:lumMod val="85000"/>
                  <a:lumOff val="15000"/>
                </a:schemeClr>
              </a:solidFill>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2"/>
          </p:nvPr>
        </p:nvSpPr>
        <p:spPr/>
        <p:txBody>
          <a:bodyPr/>
          <a:lstStyle/>
          <a:p>
            <a:fld id="{DDF25BBD-10A7-49DA-9D24-F0121A4CB7E8}" type="slidenum">
              <a:rPr lang="en-US" smtClean="0"/>
              <a:t>6</a:t>
            </a:fld>
            <a:endParaRPr lang="en-US"/>
          </a:p>
        </p:txBody>
      </p:sp>
    </p:spTree>
    <p:extLst>
      <p:ext uri="{BB962C8B-B14F-4D97-AF65-F5344CB8AC3E}">
        <p14:creationId xmlns:p14="http://schemas.microsoft.com/office/powerpoint/2010/main" val="23202138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953000"/>
          </a:xfrm>
        </p:spPr>
        <p:txBody>
          <a:bodyPr>
            <a:normAutofit/>
          </a:bodyPr>
          <a:lstStyle/>
          <a:p>
            <a:r>
              <a:rPr lang="en-US" dirty="0" smtClean="0"/>
              <a:t>Politics</a:t>
            </a:r>
          </a:p>
          <a:p>
            <a:r>
              <a:rPr lang="en-US" dirty="0" smtClean="0"/>
              <a:t>Public Administration</a:t>
            </a:r>
          </a:p>
          <a:p>
            <a:r>
              <a:rPr lang="en-US" dirty="0" smtClean="0"/>
              <a:t>Law and judicial procedures</a:t>
            </a:r>
          </a:p>
          <a:p>
            <a:r>
              <a:rPr lang="en-US" dirty="0" smtClean="0"/>
              <a:t>Local administration</a:t>
            </a:r>
          </a:p>
          <a:p>
            <a:r>
              <a:rPr lang="en-US" dirty="0" smtClean="0"/>
              <a:t>Education </a:t>
            </a:r>
          </a:p>
          <a:p>
            <a:r>
              <a:rPr lang="en-US" dirty="0" smtClean="0"/>
              <a:t>Economy </a:t>
            </a:r>
          </a:p>
          <a:p>
            <a:r>
              <a:rPr lang="en-US" dirty="0" smtClean="0"/>
              <a:t>Energy </a:t>
            </a:r>
          </a:p>
          <a:p>
            <a:r>
              <a:rPr lang="en-US" dirty="0" smtClean="0"/>
              <a:t>Public health and environment</a:t>
            </a:r>
          </a:p>
          <a:p>
            <a:r>
              <a:rPr lang="en-US" dirty="0" smtClean="0"/>
              <a:t>Mass communication</a:t>
            </a:r>
          </a:p>
          <a:p>
            <a:r>
              <a:rPr lang="en-US" dirty="0" smtClean="0"/>
              <a:t>Social Affairs</a:t>
            </a:r>
          </a:p>
          <a:p>
            <a:r>
              <a:rPr lang="en-US" dirty="0" smtClean="0"/>
              <a:t>Others </a:t>
            </a:r>
          </a:p>
        </p:txBody>
      </p:sp>
      <p:sp>
        <p:nvSpPr>
          <p:cNvPr id="2" name="Title 1"/>
          <p:cNvSpPr>
            <a:spLocks noGrp="1"/>
          </p:cNvSpPr>
          <p:nvPr>
            <p:ph type="title"/>
          </p:nvPr>
        </p:nvSpPr>
        <p:spPr>
          <a:xfrm>
            <a:off x="16099" y="228600"/>
            <a:ext cx="8991600" cy="1143000"/>
          </a:xfrm>
        </p:spPr>
        <p:txBody>
          <a:bodyPr>
            <a:normAutofit/>
          </a:bodyPr>
          <a:lstStyle/>
          <a:p>
            <a:r>
              <a:rPr lang="en-US" sz="4800" dirty="0" smtClean="0"/>
              <a:t>11 Reform </a:t>
            </a:r>
            <a:r>
              <a:rPr lang="en-US" sz="4800" dirty="0"/>
              <a:t>A</a:t>
            </a:r>
            <a:r>
              <a:rPr lang="en-US" sz="4800" dirty="0" smtClean="0"/>
              <a:t>genda </a:t>
            </a:r>
            <a:r>
              <a:rPr lang="en-US" sz="4800" dirty="0"/>
              <a:t>G</a:t>
            </a:r>
            <a:r>
              <a:rPr lang="en-US" sz="4800" dirty="0" smtClean="0"/>
              <a:t>roups</a:t>
            </a:r>
            <a:endParaRPr lang="en-US" sz="4800" dirty="0"/>
          </a:p>
        </p:txBody>
      </p:sp>
      <p:sp>
        <p:nvSpPr>
          <p:cNvPr id="4" name="Slide Number Placeholder 3"/>
          <p:cNvSpPr>
            <a:spLocks noGrp="1"/>
          </p:cNvSpPr>
          <p:nvPr>
            <p:ph type="sldNum" sz="quarter" idx="12"/>
          </p:nvPr>
        </p:nvSpPr>
        <p:spPr/>
        <p:txBody>
          <a:bodyPr/>
          <a:lstStyle/>
          <a:p>
            <a:fld id="{DDF25BBD-10A7-49DA-9D24-F0121A4CB7E8}" type="slidenum">
              <a:rPr lang="en-US" smtClean="0"/>
              <a:t>7</a:t>
            </a:fld>
            <a:endParaRPr lang="en-US"/>
          </a:p>
        </p:txBody>
      </p:sp>
    </p:spTree>
    <p:extLst>
      <p:ext uri="{BB962C8B-B14F-4D97-AF65-F5344CB8AC3E}">
        <p14:creationId xmlns:p14="http://schemas.microsoft.com/office/powerpoint/2010/main" val="26307883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752600"/>
            <a:ext cx="8001000" cy="4953000"/>
          </a:xfrm>
        </p:spPr>
        <p:txBody>
          <a:bodyPr>
            <a:noAutofit/>
          </a:bodyPr>
          <a:lstStyle/>
          <a:p>
            <a:r>
              <a:rPr lang="en-GB" sz="3200" dirty="0" smtClean="0"/>
              <a:t>A democratic system which conforms with Thai society and culture</a:t>
            </a:r>
          </a:p>
          <a:p>
            <a:r>
              <a:rPr lang="en-GB" sz="3200" dirty="0" smtClean="0"/>
              <a:t>Transparent and fair elections</a:t>
            </a:r>
          </a:p>
          <a:p>
            <a:r>
              <a:rPr lang="en-GB" sz="3200" dirty="0" smtClean="0"/>
              <a:t>An effective anti-corruption mechanism</a:t>
            </a:r>
          </a:p>
          <a:p>
            <a:r>
              <a:rPr lang="en-GB" sz="3200" dirty="0" smtClean="0"/>
              <a:t>Social and economic equality</a:t>
            </a:r>
          </a:p>
          <a:p>
            <a:r>
              <a:rPr lang="en-GB" sz="3200" dirty="0" smtClean="0"/>
              <a:t>Effective law enforcement</a:t>
            </a:r>
          </a:p>
          <a:p>
            <a:r>
              <a:rPr lang="en-GB" sz="3200" dirty="0" smtClean="0"/>
              <a:t>Availability of public services to all on an equal footing</a:t>
            </a:r>
            <a:endParaRPr lang="en-GB" sz="3200" dirty="0"/>
          </a:p>
        </p:txBody>
      </p:sp>
      <p:sp>
        <p:nvSpPr>
          <p:cNvPr id="3" name="Title 2"/>
          <p:cNvSpPr>
            <a:spLocks noGrp="1"/>
          </p:cNvSpPr>
          <p:nvPr>
            <p:ph type="title"/>
          </p:nvPr>
        </p:nvSpPr>
        <p:spPr/>
        <p:txBody>
          <a:bodyPr/>
          <a:lstStyle/>
          <a:p>
            <a:r>
              <a:rPr lang="en-GB" dirty="0" smtClean="0"/>
              <a:t>Six Goals Of National Reform</a:t>
            </a:r>
            <a:endParaRPr lang="en-GB" dirty="0"/>
          </a:p>
        </p:txBody>
      </p:sp>
      <p:sp>
        <p:nvSpPr>
          <p:cNvPr id="4" name="Slide Number Placeholder 3"/>
          <p:cNvSpPr>
            <a:spLocks noGrp="1"/>
          </p:cNvSpPr>
          <p:nvPr>
            <p:ph type="sldNum" sz="quarter" idx="12"/>
          </p:nvPr>
        </p:nvSpPr>
        <p:spPr/>
        <p:txBody>
          <a:bodyPr/>
          <a:lstStyle/>
          <a:p>
            <a:fld id="{DDF25BBD-10A7-49DA-9D24-F0121A4CB7E8}" type="slidenum">
              <a:rPr lang="en-US" smtClean="0"/>
              <a:t>8</a:t>
            </a:fld>
            <a:endParaRPr lang="en-US"/>
          </a:p>
        </p:txBody>
      </p:sp>
    </p:spTree>
    <p:extLst>
      <p:ext uri="{BB962C8B-B14F-4D97-AF65-F5344CB8AC3E}">
        <p14:creationId xmlns:p14="http://schemas.microsoft.com/office/powerpoint/2010/main" val="37486047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438400"/>
            <a:ext cx="8610600" cy="3886200"/>
          </a:xfrm>
        </p:spPr>
        <p:txBody>
          <a:bodyPr>
            <a:normAutofit fontScale="92500" lnSpcReduction="20000"/>
          </a:bodyPr>
          <a:lstStyle/>
          <a:p>
            <a:pPr>
              <a:buFontTx/>
              <a:buChar char="-"/>
            </a:pPr>
            <a:r>
              <a:rPr lang="en-US" sz="3500" dirty="0" smtClean="0"/>
              <a:t>On 4 November 2014, 36 members of CDC have been nominated by the </a:t>
            </a:r>
            <a:r>
              <a:rPr lang="en-US" sz="3500" i="1" dirty="0" smtClean="0"/>
              <a:t>National Reform Council</a:t>
            </a:r>
            <a:r>
              <a:rPr lang="en-US" sz="3500" dirty="0" smtClean="0"/>
              <a:t>, the </a:t>
            </a:r>
            <a:r>
              <a:rPr lang="en-US" sz="3500" i="1" dirty="0" smtClean="0"/>
              <a:t>National Legislative Assembly</a:t>
            </a:r>
            <a:r>
              <a:rPr lang="en-US" sz="3500" dirty="0" smtClean="0"/>
              <a:t>, the </a:t>
            </a:r>
            <a:r>
              <a:rPr lang="en-US" sz="3500" i="1" dirty="0" smtClean="0"/>
              <a:t>Cabinet</a:t>
            </a:r>
            <a:r>
              <a:rPr lang="en-US" sz="3500" dirty="0" smtClean="0"/>
              <a:t> and the </a:t>
            </a:r>
            <a:r>
              <a:rPr lang="en-US" sz="3500" i="1" dirty="0" smtClean="0"/>
              <a:t>NCPO</a:t>
            </a:r>
            <a:r>
              <a:rPr lang="en-US" sz="3500" dirty="0" smtClean="0"/>
              <a:t>, at the ratio of 20:5:5:6 respectively</a:t>
            </a:r>
          </a:p>
          <a:p>
            <a:pPr>
              <a:buFontTx/>
              <a:buChar char="-"/>
            </a:pPr>
            <a:endParaRPr lang="en-US" sz="3500" dirty="0" smtClean="0"/>
          </a:p>
          <a:p>
            <a:pPr>
              <a:buFontTx/>
              <a:buChar char="-"/>
            </a:pPr>
            <a:r>
              <a:rPr lang="en-US" sz="3500" dirty="0" smtClean="0"/>
              <a:t>Consists of legal experts, academics, former senators, judges, civil servants, representatives from NGOs and the media</a:t>
            </a:r>
          </a:p>
          <a:p>
            <a:endParaRPr lang="en-US" dirty="0" smtClean="0"/>
          </a:p>
        </p:txBody>
      </p:sp>
      <p:sp>
        <p:nvSpPr>
          <p:cNvPr id="2" name="Title 1"/>
          <p:cNvSpPr>
            <a:spLocks noGrp="1"/>
          </p:cNvSpPr>
          <p:nvPr>
            <p:ph type="title"/>
          </p:nvPr>
        </p:nvSpPr>
        <p:spPr>
          <a:xfrm>
            <a:off x="457200" y="304800"/>
            <a:ext cx="8305800" cy="1752600"/>
          </a:xfrm>
        </p:spPr>
        <p:txBody>
          <a:bodyPr>
            <a:noAutofit/>
          </a:bodyPr>
          <a:lstStyle/>
          <a:p>
            <a:r>
              <a:rPr lang="en-US" sz="5400" b="1" dirty="0" smtClean="0">
                <a:solidFill>
                  <a:schemeClr val="tx1">
                    <a:lumMod val="85000"/>
                    <a:lumOff val="15000"/>
                  </a:schemeClr>
                </a:solidFill>
                <a:effectLst>
                  <a:outerShdw blurRad="38100" dist="38100" dir="2700000" algn="tl">
                    <a:srgbClr val="000000">
                      <a:alpha val="43137"/>
                    </a:srgbClr>
                  </a:outerShdw>
                </a:effectLst>
              </a:rPr>
              <a:t>The Constitutional </a:t>
            </a:r>
            <a:br>
              <a:rPr lang="en-US" sz="5400" b="1" dirty="0" smtClean="0">
                <a:solidFill>
                  <a:schemeClr val="tx1">
                    <a:lumMod val="85000"/>
                    <a:lumOff val="15000"/>
                  </a:schemeClr>
                </a:solidFill>
                <a:effectLst>
                  <a:outerShdw blurRad="38100" dist="38100" dir="2700000" algn="tl">
                    <a:srgbClr val="000000">
                      <a:alpha val="43137"/>
                    </a:srgbClr>
                  </a:outerShdw>
                </a:effectLst>
              </a:rPr>
            </a:br>
            <a:r>
              <a:rPr lang="en-US" sz="5400" b="1" dirty="0" smtClean="0">
                <a:solidFill>
                  <a:schemeClr val="tx1">
                    <a:lumMod val="85000"/>
                    <a:lumOff val="15000"/>
                  </a:schemeClr>
                </a:solidFill>
                <a:effectLst>
                  <a:outerShdw blurRad="38100" dist="38100" dir="2700000" algn="tl">
                    <a:srgbClr val="000000">
                      <a:alpha val="43137"/>
                    </a:srgbClr>
                  </a:outerShdw>
                </a:effectLst>
              </a:rPr>
              <a:t>Drafting </a:t>
            </a:r>
            <a:r>
              <a:rPr lang="en-US" sz="5400" b="1" dirty="0">
                <a:solidFill>
                  <a:schemeClr val="tx1">
                    <a:lumMod val="85000"/>
                    <a:lumOff val="15000"/>
                  </a:schemeClr>
                </a:solidFill>
                <a:effectLst>
                  <a:outerShdw blurRad="38100" dist="38100" dir="2700000" algn="tl">
                    <a:srgbClr val="000000">
                      <a:alpha val="43137"/>
                    </a:srgbClr>
                  </a:outerShdw>
                </a:effectLst>
              </a:rPr>
              <a:t>Committee </a:t>
            </a:r>
            <a:r>
              <a:rPr lang="en-US" sz="5400" b="1" dirty="0" smtClean="0">
                <a:solidFill>
                  <a:schemeClr val="tx1">
                    <a:lumMod val="85000"/>
                    <a:lumOff val="15000"/>
                  </a:schemeClr>
                </a:solidFill>
                <a:effectLst>
                  <a:outerShdw blurRad="38100" dist="38100" dir="2700000" algn="tl">
                    <a:srgbClr val="000000">
                      <a:alpha val="43137"/>
                    </a:srgbClr>
                  </a:outerShdw>
                </a:effectLst>
              </a:rPr>
              <a:t>(CDC)</a:t>
            </a:r>
            <a:endParaRPr lang="en-US" sz="5400" dirty="0">
              <a:solidFill>
                <a:schemeClr val="tx1">
                  <a:lumMod val="85000"/>
                  <a:lumOff val="15000"/>
                </a:schemeClr>
              </a:solidFill>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2"/>
          </p:nvPr>
        </p:nvSpPr>
        <p:spPr/>
        <p:txBody>
          <a:bodyPr/>
          <a:lstStyle/>
          <a:p>
            <a:fld id="{DDF25BBD-10A7-49DA-9D24-F0121A4CB7E8}" type="slidenum">
              <a:rPr lang="en-US" smtClean="0"/>
              <a:t>9</a:t>
            </a:fld>
            <a:endParaRPr lang="en-US"/>
          </a:p>
        </p:txBody>
      </p:sp>
    </p:spTree>
    <p:extLst>
      <p:ext uri="{BB962C8B-B14F-4D97-AF65-F5344CB8AC3E}">
        <p14:creationId xmlns:p14="http://schemas.microsoft.com/office/powerpoint/2010/main" val="100234538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2862</TotalTime>
  <Words>1464</Words>
  <Application>Microsoft Office PowerPoint</Application>
  <PresentationFormat>On-screen Show (4:3)</PresentationFormat>
  <Paragraphs>175</Paragraphs>
  <Slides>24</Slides>
  <Notes>8</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Waveform</vt:lpstr>
      <vt:lpstr>Thailand 2015:  Heading Back Towards  Democracy</vt:lpstr>
      <vt:lpstr> A Democracy Now Temporarily “under Maintenance”</vt:lpstr>
      <vt:lpstr>Where we are now</vt:lpstr>
      <vt:lpstr>Provisional Constitution of the Kingdom of Thailand B.E. 2557</vt:lpstr>
      <vt:lpstr>The National  Legislative Assembly (NLA)</vt:lpstr>
      <vt:lpstr>The National  Reform Council (NRC)</vt:lpstr>
      <vt:lpstr>11 Reform Agenda Groups</vt:lpstr>
      <vt:lpstr>Six Goals Of National Reform</vt:lpstr>
      <vt:lpstr>The Constitutional  Drafting Committee (CDC)</vt:lpstr>
      <vt:lpstr>Key Issues For  Constitution Drafting</vt:lpstr>
      <vt:lpstr>The National Council for  Peace and Order (NCPO)</vt:lpstr>
      <vt:lpstr>The Council of Ministers</vt:lpstr>
      <vt:lpstr>Political Priorities of the Government </vt:lpstr>
      <vt:lpstr>Economic Priorities of the Government </vt:lpstr>
      <vt:lpstr>Concrete economic measures</vt:lpstr>
      <vt:lpstr>Regional Cooperation Priorities  </vt:lpstr>
      <vt:lpstr>Special Economic Zones (SEZs)</vt:lpstr>
      <vt:lpstr>Latest Opinion Poll</vt:lpstr>
      <vt:lpstr>Where We  Are In Some Figures</vt:lpstr>
      <vt:lpstr>Ties With the Netherlands As Strong As Ever</vt:lpstr>
      <vt:lpstr>We are optimistic</vt:lpstr>
      <vt:lpstr>We are realistic</vt:lpstr>
      <vt:lpstr>How We See Things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Thailand – Forward Looking</dc:title>
  <dc:creator>User</dc:creator>
  <cp:lastModifiedBy>User</cp:lastModifiedBy>
  <cp:revision>187</cp:revision>
  <cp:lastPrinted>2014-11-12T12:13:05Z</cp:lastPrinted>
  <dcterms:created xsi:type="dcterms:W3CDTF">2014-09-22T09:25:44Z</dcterms:created>
  <dcterms:modified xsi:type="dcterms:W3CDTF">2014-11-12T12:20:04Z</dcterms:modified>
</cp:coreProperties>
</file>