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7"/>
  </p:notesMasterIdLst>
  <p:sldIdLst>
    <p:sldId id="422" r:id="rId3"/>
    <p:sldId id="424" r:id="rId4"/>
    <p:sldId id="426" r:id="rId5"/>
    <p:sldId id="449" r:id="rId6"/>
    <p:sldId id="442" r:id="rId7"/>
    <p:sldId id="446" r:id="rId8"/>
    <p:sldId id="455" r:id="rId9"/>
    <p:sldId id="308" r:id="rId10"/>
    <p:sldId id="456" r:id="rId11"/>
    <p:sldId id="447" r:id="rId12"/>
    <p:sldId id="448" r:id="rId13"/>
    <p:sldId id="387" r:id="rId14"/>
    <p:sldId id="388" r:id="rId15"/>
    <p:sldId id="410" r:id="rId16"/>
    <p:sldId id="454" r:id="rId17"/>
    <p:sldId id="453" r:id="rId18"/>
    <p:sldId id="457" r:id="rId19"/>
    <p:sldId id="452" r:id="rId20"/>
    <p:sldId id="417" r:id="rId21"/>
    <p:sldId id="330" r:id="rId22"/>
    <p:sldId id="459" r:id="rId23"/>
    <p:sldId id="458" r:id="rId24"/>
    <p:sldId id="444" r:id="rId25"/>
    <p:sldId id="44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SEAN Overview" id="{3A3E1F03-E203-498F-A194-C223CFD2785A}">
          <p14:sldIdLst>
            <p14:sldId id="422"/>
            <p14:sldId id="424"/>
            <p14:sldId id="426"/>
            <p14:sldId id="449"/>
            <p14:sldId id="442"/>
          </p14:sldIdLst>
        </p14:section>
        <p14:section name="APSC Pillar" id="{8E6DD325-5C51-4099-9413-8BCC5B9AAFF3}">
          <p14:sldIdLst>
            <p14:sldId id="446"/>
            <p14:sldId id="455"/>
            <p14:sldId id="308"/>
            <p14:sldId id="456"/>
          </p14:sldIdLst>
        </p14:section>
        <p14:section name="AEC" id="{33A920C0-81CD-448C-81E9-07D6E4FD5DEE}">
          <p14:sldIdLst>
            <p14:sldId id="447"/>
            <p14:sldId id="448"/>
            <p14:sldId id="387"/>
            <p14:sldId id="388"/>
            <p14:sldId id="410"/>
            <p14:sldId id="454"/>
            <p14:sldId id="453"/>
            <p14:sldId id="457"/>
          </p14:sldIdLst>
        </p14:section>
        <p14:section name="ASCC" id="{970E4799-5210-4CDF-8EF1-70F78401E11D}">
          <p14:sldIdLst>
            <p14:sldId id="452"/>
            <p14:sldId id="417"/>
            <p14:sldId id="330"/>
            <p14:sldId id="459"/>
            <p14:sldId id="458"/>
            <p14:sldId id="444"/>
            <p14:sldId id="4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BE45F"/>
    <a:srgbClr val="2C59A7"/>
    <a:srgbClr val="C31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1" autoAdjust="0"/>
    <p:restoredTop sz="56375" autoAdjust="0"/>
  </p:normalViewPr>
  <p:slideViewPr>
    <p:cSldViewPr>
      <p:cViewPr>
        <p:scale>
          <a:sx n="55" d="100"/>
          <a:sy n="55" d="100"/>
        </p:scale>
        <p:origin x="-1086" y="258"/>
      </p:cViewPr>
      <p:guideLst>
        <p:guide orient="horz" pos="2160"/>
        <p:guide pos="2880"/>
      </p:guideLst>
    </p:cSldViewPr>
  </p:slideViewPr>
  <p:notesTextViewPr>
    <p:cViewPr>
      <p:scale>
        <a:sx n="126" d="100"/>
        <a:sy n="126" d="100"/>
      </p:scale>
      <p:origin x="0" y="1482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565A0-DE39-4007-B2AD-E4D0CB6D97F4}" type="doc">
      <dgm:prSet loTypeId="urn:microsoft.com/office/officeart/2005/8/layout/arrow2" loCatId="process" qsTypeId="urn:microsoft.com/office/officeart/2005/8/quickstyle/3d4" qsCatId="3D" csTypeId="urn:microsoft.com/office/officeart/2005/8/colors/accent2_2" csCatId="accent2" phldr="1"/>
      <dgm:spPr/>
    </dgm:pt>
    <dgm:pt modelId="{180145C6-1A82-4878-8C75-56507D35D88D}">
      <dgm:prSet phldrT="[Text]" custT="1"/>
      <dgm:spPr/>
      <dgm:t>
        <a:bodyPr/>
        <a:lstStyle/>
        <a:p>
          <a:r>
            <a:rPr lang="en-GB" sz="2400" b="1" dirty="0" smtClean="0">
              <a:latin typeface="Arial" panose="020B0604020202020204" pitchFamily="34" charset="0"/>
              <a:cs typeface="Arial" panose="020B0604020202020204" pitchFamily="34" charset="0"/>
            </a:rPr>
            <a:t>1967</a:t>
          </a:r>
        </a:p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Bangkok Declaration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B1EEF-AF2A-4681-8190-666039F42583}" type="parTrans" cxnId="{3EBCE918-E028-4B84-8FB7-701518B39022}">
      <dgm:prSet/>
      <dgm:spPr/>
      <dgm:t>
        <a:bodyPr/>
        <a:lstStyle/>
        <a:p>
          <a:endParaRPr lang="en-GB"/>
        </a:p>
      </dgm:t>
    </dgm:pt>
    <dgm:pt modelId="{37E1AC80-D55E-4B72-8948-B728A8F7F6EB}" type="sibTrans" cxnId="{3EBCE918-E028-4B84-8FB7-701518B39022}">
      <dgm:prSet/>
      <dgm:spPr/>
      <dgm:t>
        <a:bodyPr/>
        <a:lstStyle/>
        <a:p>
          <a:endParaRPr lang="en-GB"/>
        </a:p>
      </dgm:t>
    </dgm:pt>
    <dgm:pt modelId="{A58C57BB-DDF6-468A-A4AD-C76FBF46A505}">
      <dgm:prSet phldrT="[Text]" custT="1"/>
      <dgm:spPr/>
      <dgm:t>
        <a:bodyPr/>
        <a:lstStyle/>
        <a:p>
          <a:r>
            <a:rPr lang="en-GB" sz="2400" b="1" dirty="0" smtClean="0">
              <a:latin typeface="Arial" panose="020B0604020202020204" pitchFamily="34" charset="0"/>
              <a:cs typeface="Arial" panose="020B0604020202020204" pitchFamily="34" charset="0"/>
            </a:rPr>
            <a:t>1997</a:t>
          </a:r>
        </a:p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ASEAN Vision 2020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AA52F-1AC0-439C-AD4E-8698DA4BD726}" type="parTrans" cxnId="{0F67EE0E-5742-4050-85F9-4C743C618B0E}">
      <dgm:prSet/>
      <dgm:spPr/>
      <dgm:t>
        <a:bodyPr/>
        <a:lstStyle/>
        <a:p>
          <a:endParaRPr lang="en-GB"/>
        </a:p>
      </dgm:t>
    </dgm:pt>
    <dgm:pt modelId="{99D3044F-3B69-4CB1-B85B-DEB6FABA5B5C}" type="sibTrans" cxnId="{0F67EE0E-5742-4050-85F9-4C743C618B0E}">
      <dgm:prSet/>
      <dgm:spPr/>
      <dgm:t>
        <a:bodyPr/>
        <a:lstStyle/>
        <a:p>
          <a:endParaRPr lang="en-GB"/>
        </a:p>
      </dgm:t>
    </dgm:pt>
    <dgm:pt modelId="{5C376D95-527E-4543-A2A7-5686F9739778}">
      <dgm:prSet phldrT="[Text]" custT="1"/>
      <dgm:spPr/>
      <dgm:t>
        <a:bodyPr/>
        <a:lstStyle/>
        <a:p>
          <a:r>
            <a:rPr lang="en-GB" sz="2400" b="1" dirty="0" smtClean="0">
              <a:latin typeface="Arial" panose="020B0604020202020204" pitchFamily="34" charset="0"/>
              <a:cs typeface="Arial" panose="020B0604020202020204" pitchFamily="34" charset="0"/>
            </a:rPr>
            <a:t>2003</a:t>
          </a:r>
        </a:p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Bali Concord II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A304C-B58A-4713-BB30-0506FA34C2B8}" type="parTrans" cxnId="{44176E73-13C8-4389-80FD-305232C96A5D}">
      <dgm:prSet/>
      <dgm:spPr/>
      <dgm:t>
        <a:bodyPr/>
        <a:lstStyle/>
        <a:p>
          <a:endParaRPr lang="en-GB"/>
        </a:p>
      </dgm:t>
    </dgm:pt>
    <dgm:pt modelId="{E55A57BA-41A5-4F57-BDD5-2B329C405B08}" type="sibTrans" cxnId="{44176E73-13C8-4389-80FD-305232C96A5D}">
      <dgm:prSet/>
      <dgm:spPr/>
      <dgm:t>
        <a:bodyPr/>
        <a:lstStyle/>
        <a:p>
          <a:endParaRPr lang="en-GB"/>
        </a:p>
      </dgm:t>
    </dgm:pt>
    <dgm:pt modelId="{25645FF2-D87A-4CEC-8654-C09989857E96}">
      <dgm:prSet phldrT="[Text]" custT="1"/>
      <dgm:spPr/>
      <dgm:t>
        <a:bodyPr/>
        <a:lstStyle/>
        <a:p>
          <a:r>
            <a:rPr lang="en-GB" sz="2400" b="1" dirty="0" smtClean="0">
              <a:latin typeface="Arial" panose="020B0604020202020204" pitchFamily="34" charset="0"/>
              <a:cs typeface="Arial" panose="020B0604020202020204" pitchFamily="34" charset="0"/>
            </a:rPr>
            <a:t>2007</a:t>
          </a:r>
        </a:p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Cebu Declaration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1939AD-7C7F-44BF-BB85-14D856E08B2A}" type="parTrans" cxnId="{1281A53E-8229-447F-8993-6C0EA402DBE4}">
      <dgm:prSet/>
      <dgm:spPr/>
      <dgm:t>
        <a:bodyPr/>
        <a:lstStyle/>
        <a:p>
          <a:endParaRPr lang="en-GB"/>
        </a:p>
      </dgm:t>
    </dgm:pt>
    <dgm:pt modelId="{C635BD31-2E11-44E2-842D-1A15077797CC}" type="sibTrans" cxnId="{1281A53E-8229-447F-8993-6C0EA402DBE4}">
      <dgm:prSet/>
      <dgm:spPr/>
      <dgm:t>
        <a:bodyPr/>
        <a:lstStyle/>
        <a:p>
          <a:endParaRPr lang="en-GB"/>
        </a:p>
      </dgm:t>
    </dgm:pt>
    <dgm:pt modelId="{27113CB9-BE31-436A-8584-012113AC05EC}">
      <dgm:prSet phldrT="[Text]" custT="1"/>
      <dgm:spPr/>
      <dgm:t>
        <a:bodyPr/>
        <a:lstStyle/>
        <a:p>
          <a:r>
            <a:rPr lang="en-GB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2015</a:t>
          </a:r>
        </a:p>
        <a:p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Dec 31</a:t>
          </a:r>
          <a:r>
            <a:rPr lang="en-GB" sz="16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endParaRPr lang="en-GB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Realisation of the ASEAN Community</a:t>
          </a:r>
          <a:endParaRPr lang="en-GB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B83AB-6C53-4569-AE64-AC680D133DA8}" type="parTrans" cxnId="{5C2034E1-C5DF-4FD7-B6CE-B87BA441CE73}">
      <dgm:prSet/>
      <dgm:spPr/>
      <dgm:t>
        <a:bodyPr/>
        <a:lstStyle/>
        <a:p>
          <a:endParaRPr lang="en-GB"/>
        </a:p>
      </dgm:t>
    </dgm:pt>
    <dgm:pt modelId="{2A0C9A99-423D-4489-8BE2-4BD3279738B0}" type="sibTrans" cxnId="{5C2034E1-C5DF-4FD7-B6CE-B87BA441CE73}">
      <dgm:prSet/>
      <dgm:spPr/>
      <dgm:t>
        <a:bodyPr/>
        <a:lstStyle/>
        <a:p>
          <a:endParaRPr lang="en-GB"/>
        </a:p>
      </dgm:t>
    </dgm:pt>
    <dgm:pt modelId="{1D35186C-8BA0-43CF-AA32-BE3892C3CE3E}" type="pres">
      <dgm:prSet presAssocID="{327565A0-DE39-4007-B2AD-E4D0CB6D97F4}" presName="arrowDiagram" presStyleCnt="0">
        <dgm:presLayoutVars>
          <dgm:chMax val="5"/>
          <dgm:dir/>
          <dgm:resizeHandles val="exact"/>
        </dgm:presLayoutVars>
      </dgm:prSet>
      <dgm:spPr/>
    </dgm:pt>
    <dgm:pt modelId="{DD949E02-83FA-494B-BC56-DB5E37C37CA5}" type="pres">
      <dgm:prSet presAssocID="{327565A0-DE39-4007-B2AD-E4D0CB6D97F4}" presName="arrow" presStyleLbl="bgShp" presStyleIdx="0" presStyleCnt="1" custLinFactNeighborX="-563" custLinFactNeighborY="-1613"/>
      <dgm:spPr/>
      <dgm:t>
        <a:bodyPr/>
        <a:lstStyle/>
        <a:p>
          <a:endParaRPr lang="en-GB"/>
        </a:p>
      </dgm:t>
    </dgm:pt>
    <dgm:pt modelId="{A7AEFD74-6BA1-4CEF-BBC4-9484C0E66254}" type="pres">
      <dgm:prSet presAssocID="{327565A0-DE39-4007-B2AD-E4D0CB6D97F4}" presName="arrowDiagram5" presStyleCnt="0"/>
      <dgm:spPr/>
    </dgm:pt>
    <dgm:pt modelId="{5EEDB7AB-8D90-43F6-ACAA-64B436FB072F}" type="pres">
      <dgm:prSet presAssocID="{180145C6-1A82-4878-8C75-56507D35D88D}" presName="bullet5a" presStyleLbl="node1" presStyleIdx="0" presStyleCnt="5"/>
      <dgm:spPr/>
    </dgm:pt>
    <dgm:pt modelId="{78496F85-3B9B-427B-8155-27E3415987A3}" type="pres">
      <dgm:prSet presAssocID="{180145C6-1A82-4878-8C75-56507D35D88D}" presName="textBox5a" presStyleLbl="revTx" presStyleIdx="0" presStyleCnt="5" custScaleX="133748" custLinFactNeighborX="15390" custLinFactNeighborY="-2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318B5-ABC6-4691-BDAA-E79831EC051F}" type="pres">
      <dgm:prSet presAssocID="{A58C57BB-DDF6-468A-A4AD-C76FBF46A505}" presName="bullet5b" presStyleLbl="node1" presStyleIdx="1" presStyleCnt="5"/>
      <dgm:spPr/>
    </dgm:pt>
    <dgm:pt modelId="{F46DB2B9-E941-4EBE-998A-EF62702D630B}" type="pres">
      <dgm:prSet presAssocID="{A58C57BB-DDF6-468A-A4AD-C76FBF46A505}" presName="textBox5b" presStyleLbl="revTx" presStyleIdx="1" presStyleCnt="5" custScaleX="136799" custLinFactNeighborX="171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DD7AAF-4330-49D7-8B16-85487D4F53BE}" type="pres">
      <dgm:prSet presAssocID="{5C376D95-527E-4543-A2A7-5686F9739778}" presName="bullet5c" presStyleLbl="node1" presStyleIdx="2" presStyleCnt="5"/>
      <dgm:spPr/>
    </dgm:pt>
    <dgm:pt modelId="{B2F2BF79-7575-4FFF-96DC-46B2C3D20634}" type="pres">
      <dgm:prSet presAssocID="{5C376D95-527E-4543-A2A7-5686F9739778}" presName="textBox5c" presStyleLbl="revTx" presStyleIdx="2" presStyleCnt="5" custScaleX="116505" custLinFactNeighborX="8367" custLinFactNeighborY="-11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777D40-244E-4E1F-8A59-7D5BD8A17F44}" type="pres">
      <dgm:prSet presAssocID="{25645FF2-D87A-4CEC-8654-C09989857E96}" presName="bullet5d" presStyleLbl="node1" presStyleIdx="3" presStyleCnt="5"/>
      <dgm:spPr/>
    </dgm:pt>
    <dgm:pt modelId="{A3DEFE49-9462-41FB-8D89-CF21AEE3E829}" type="pres">
      <dgm:prSet presAssocID="{25645FF2-D87A-4CEC-8654-C09989857E96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781CEE-053D-4FDF-A1A7-0A111076188C}" type="pres">
      <dgm:prSet presAssocID="{27113CB9-BE31-436A-8584-012113AC05EC}" presName="bullet5e" presStyleLbl="node1" presStyleIdx="4" presStyleCnt="5"/>
      <dgm:spPr/>
    </dgm:pt>
    <dgm:pt modelId="{F23C1E63-F585-4360-8DEA-2842DBE40B94}" type="pres">
      <dgm:prSet presAssocID="{27113CB9-BE31-436A-8584-012113AC05EC}" presName="textBox5e" presStyleLbl="revTx" presStyleIdx="4" presStyleCnt="5" custScaleX="107661" custLinFactNeighborX="51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67EE0E-5742-4050-85F9-4C743C618B0E}" srcId="{327565A0-DE39-4007-B2AD-E4D0CB6D97F4}" destId="{A58C57BB-DDF6-468A-A4AD-C76FBF46A505}" srcOrd="1" destOrd="0" parTransId="{B9BAA52F-1AC0-439C-AD4E-8698DA4BD726}" sibTransId="{99D3044F-3B69-4CB1-B85B-DEB6FABA5B5C}"/>
    <dgm:cxn modelId="{44176E73-13C8-4389-80FD-305232C96A5D}" srcId="{327565A0-DE39-4007-B2AD-E4D0CB6D97F4}" destId="{5C376D95-527E-4543-A2A7-5686F9739778}" srcOrd="2" destOrd="0" parTransId="{340A304C-B58A-4713-BB30-0506FA34C2B8}" sibTransId="{E55A57BA-41A5-4F57-BDD5-2B329C405B08}"/>
    <dgm:cxn modelId="{573DD871-C7E0-415E-8084-0A280AF992D2}" type="presOf" srcId="{180145C6-1A82-4878-8C75-56507D35D88D}" destId="{78496F85-3B9B-427B-8155-27E3415987A3}" srcOrd="0" destOrd="0" presId="urn:microsoft.com/office/officeart/2005/8/layout/arrow2"/>
    <dgm:cxn modelId="{D91414EE-9E54-4DEE-B608-313D02B74416}" type="presOf" srcId="{25645FF2-D87A-4CEC-8654-C09989857E96}" destId="{A3DEFE49-9462-41FB-8D89-CF21AEE3E829}" srcOrd="0" destOrd="0" presId="urn:microsoft.com/office/officeart/2005/8/layout/arrow2"/>
    <dgm:cxn modelId="{C73B5CAB-35C2-46F4-BE5F-9D197608CAAB}" type="presOf" srcId="{27113CB9-BE31-436A-8584-012113AC05EC}" destId="{F23C1E63-F585-4360-8DEA-2842DBE40B94}" srcOrd="0" destOrd="0" presId="urn:microsoft.com/office/officeart/2005/8/layout/arrow2"/>
    <dgm:cxn modelId="{1281A53E-8229-447F-8993-6C0EA402DBE4}" srcId="{327565A0-DE39-4007-B2AD-E4D0CB6D97F4}" destId="{25645FF2-D87A-4CEC-8654-C09989857E96}" srcOrd="3" destOrd="0" parTransId="{B61939AD-7C7F-44BF-BB85-14D856E08B2A}" sibTransId="{C635BD31-2E11-44E2-842D-1A15077797CC}"/>
    <dgm:cxn modelId="{1B67D0F0-1856-4B80-94E8-695EDA504FE0}" type="presOf" srcId="{A58C57BB-DDF6-468A-A4AD-C76FBF46A505}" destId="{F46DB2B9-E941-4EBE-998A-EF62702D630B}" srcOrd="0" destOrd="0" presId="urn:microsoft.com/office/officeart/2005/8/layout/arrow2"/>
    <dgm:cxn modelId="{683FB945-08A7-4887-B435-7B57BCDB4657}" type="presOf" srcId="{327565A0-DE39-4007-B2AD-E4D0CB6D97F4}" destId="{1D35186C-8BA0-43CF-AA32-BE3892C3CE3E}" srcOrd="0" destOrd="0" presId="urn:microsoft.com/office/officeart/2005/8/layout/arrow2"/>
    <dgm:cxn modelId="{3EBCE918-E028-4B84-8FB7-701518B39022}" srcId="{327565A0-DE39-4007-B2AD-E4D0CB6D97F4}" destId="{180145C6-1A82-4878-8C75-56507D35D88D}" srcOrd="0" destOrd="0" parTransId="{9A7B1EEF-AF2A-4681-8190-666039F42583}" sibTransId="{37E1AC80-D55E-4B72-8948-B728A8F7F6EB}"/>
    <dgm:cxn modelId="{5C2034E1-C5DF-4FD7-B6CE-B87BA441CE73}" srcId="{327565A0-DE39-4007-B2AD-E4D0CB6D97F4}" destId="{27113CB9-BE31-436A-8584-012113AC05EC}" srcOrd="4" destOrd="0" parTransId="{497B83AB-6C53-4569-AE64-AC680D133DA8}" sibTransId="{2A0C9A99-423D-4489-8BE2-4BD3279738B0}"/>
    <dgm:cxn modelId="{35973076-719F-4B7B-A551-26E15A1506A7}" type="presOf" srcId="{5C376D95-527E-4543-A2A7-5686F9739778}" destId="{B2F2BF79-7575-4FFF-96DC-46B2C3D20634}" srcOrd="0" destOrd="0" presId="urn:microsoft.com/office/officeart/2005/8/layout/arrow2"/>
    <dgm:cxn modelId="{5A92403B-9D61-4A92-9FC6-8D0EAEE4D0B1}" type="presParOf" srcId="{1D35186C-8BA0-43CF-AA32-BE3892C3CE3E}" destId="{DD949E02-83FA-494B-BC56-DB5E37C37CA5}" srcOrd="0" destOrd="0" presId="urn:microsoft.com/office/officeart/2005/8/layout/arrow2"/>
    <dgm:cxn modelId="{453A1A91-EAE2-43A8-8C66-28A01C31C382}" type="presParOf" srcId="{1D35186C-8BA0-43CF-AA32-BE3892C3CE3E}" destId="{A7AEFD74-6BA1-4CEF-BBC4-9484C0E66254}" srcOrd="1" destOrd="0" presId="urn:microsoft.com/office/officeart/2005/8/layout/arrow2"/>
    <dgm:cxn modelId="{AA67617B-F851-4102-BBED-FBE757526145}" type="presParOf" srcId="{A7AEFD74-6BA1-4CEF-BBC4-9484C0E66254}" destId="{5EEDB7AB-8D90-43F6-ACAA-64B436FB072F}" srcOrd="0" destOrd="0" presId="urn:microsoft.com/office/officeart/2005/8/layout/arrow2"/>
    <dgm:cxn modelId="{6386F51D-A02A-41C6-B330-AAAF32CBDC3B}" type="presParOf" srcId="{A7AEFD74-6BA1-4CEF-BBC4-9484C0E66254}" destId="{78496F85-3B9B-427B-8155-27E3415987A3}" srcOrd="1" destOrd="0" presId="urn:microsoft.com/office/officeart/2005/8/layout/arrow2"/>
    <dgm:cxn modelId="{6A1B0FD1-0805-4879-B83C-C6F22CE2DA18}" type="presParOf" srcId="{A7AEFD74-6BA1-4CEF-BBC4-9484C0E66254}" destId="{688318B5-ABC6-4691-BDAA-E79831EC051F}" srcOrd="2" destOrd="0" presId="urn:microsoft.com/office/officeart/2005/8/layout/arrow2"/>
    <dgm:cxn modelId="{4D9FF42C-D7AE-431F-A41B-9BA72A556376}" type="presParOf" srcId="{A7AEFD74-6BA1-4CEF-BBC4-9484C0E66254}" destId="{F46DB2B9-E941-4EBE-998A-EF62702D630B}" srcOrd="3" destOrd="0" presId="urn:microsoft.com/office/officeart/2005/8/layout/arrow2"/>
    <dgm:cxn modelId="{BB6EE20F-88AE-41D2-B134-D7D6B7E45278}" type="presParOf" srcId="{A7AEFD74-6BA1-4CEF-BBC4-9484C0E66254}" destId="{D0DD7AAF-4330-49D7-8B16-85487D4F53BE}" srcOrd="4" destOrd="0" presId="urn:microsoft.com/office/officeart/2005/8/layout/arrow2"/>
    <dgm:cxn modelId="{C0418EA0-9783-4B37-9097-7C50B1D5CC69}" type="presParOf" srcId="{A7AEFD74-6BA1-4CEF-BBC4-9484C0E66254}" destId="{B2F2BF79-7575-4FFF-96DC-46B2C3D20634}" srcOrd="5" destOrd="0" presId="urn:microsoft.com/office/officeart/2005/8/layout/arrow2"/>
    <dgm:cxn modelId="{F9031F27-E9B2-4459-A412-9E768886C73E}" type="presParOf" srcId="{A7AEFD74-6BA1-4CEF-BBC4-9484C0E66254}" destId="{39777D40-244E-4E1F-8A59-7D5BD8A17F44}" srcOrd="6" destOrd="0" presId="urn:microsoft.com/office/officeart/2005/8/layout/arrow2"/>
    <dgm:cxn modelId="{CB3B082F-5D98-466D-9FAC-6C1454B4554B}" type="presParOf" srcId="{A7AEFD74-6BA1-4CEF-BBC4-9484C0E66254}" destId="{A3DEFE49-9462-41FB-8D89-CF21AEE3E829}" srcOrd="7" destOrd="0" presId="urn:microsoft.com/office/officeart/2005/8/layout/arrow2"/>
    <dgm:cxn modelId="{521CBA16-5F35-486A-AE51-8CA46C6EAE07}" type="presParOf" srcId="{A7AEFD74-6BA1-4CEF-BBC4-9484C0E66254}" destId="{2C781CEE-053D-4FDF-A1A7-0A111076188C}" srcOrd="8" destOrd="0" presId="urn:microsoft.com/office/officeart/2005/8/layout/arrow2"/>
    <dgm:cxn modelId="{16BB8D3D-D9DF-40B3-8984-AC8A30425DC0}" type="presParOf" srcId="{A7AEFD74-6BA1-4CEF-BBC4-9484C0E66254}" destId="{F23C1E63-F585-4360-8DEA-2842DBE40B9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EF1D0-F165-4A9F-BFD5-9C5D2E3472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DDFB98-57A9-4C5F-BCF8-E17B9EBE18B5}">
      <dgm:prSet phldrT="[Text]" custT="1"/>
      <dgm:spPr/>
      <dgm:t>
        <a:bodyPr/>
        <a:lstStyle/>
        <a:p>
          <a:r>
            <a:rPr lang="en-US" sz="2400" dirty="0" smtClean="0"/>
            <a:t>Rules-based, people-oriented, people-</a:t>
          </a:r>
          <a:r>
            <a:rPr lang="en-US" sz="2400" dirty="0" err="1" smtClean="0"/>
            <a:t>centred</a:t>
          </a:r>
          <a:r>
            <a:rPr lang="en-US" sz="2400" dirty="0" smtClean="0"/>
            <a:t> Community</a:t>
          </a:r>
          <a:endParaRPr lang="en-GB" sz="2400" dirty="0"/>
        </a:p>
      </dgm:t>
    </dgm:pt>
    <dgm:pt modelId="{F68C4908-2711-45DC-B9CA-1FB2EB413D24}" type="parTrans" cxnId="{7D85AAAC-50F0-48FC-A0E6-F6DE7B559404}">
      <dgm:prSet/>
      <dgm:spPr/>
      <dgm:t>
        <a:bodyPr/>
        <a:lstStyle/>
        <a:p>
          <a:endParaRPr lang="en-GB"/>
        </a:p>
      </dgm:t>
    </dgm:pt>
    <dgm:pt modelId="{E9D5996E-B7AA-4C24-8ED2-EDEBA72B5D79}" type="sibTrans" cxnId="{7D85AAAC-50F0-48FC-A0E6-F6DE7B559404}">
      <dgm:prSet/>
      <dgm:spPr/>
      <dgm:t>
        <a:bodyPr/>
        <a:lstStyle/>
        <a:p>
          <a:endParaRPr lang="en-GB"/>
        </a:p>
      </dgm:t>
    </dgm:pt>
    <dgm:pt modelId="{F1622363-E1D6-4722-AB6F-A5D66540A1E3}">
      <dgm:prSet custT="1"/>
      <dgm:spPr/>
      <dgm:t>
        <a:bodyPr/>
        <a:lstStyle/>
        <a:p>
          <a:r>
            <a:rPr lang="en-US" sz="2400" dirty="0" smtClean="0"/>
            <a:t>ASEAN Centrality in a dynamic and outward-looking region</a:t>
          </a:r>
          <a:endParaRPr lang="en-US" altLang="en-US" sz="2400" dirty="0"/>
        </a:p>
      </dgm:t>
    </dgm:pt>
    <dgm:pt modelId="{224021C5-2A05-419B-AD65-A630D2FE7EC9}" type="parTrans" cxnId="{5725600E-A349-4BB3-BB48-A0EBA67BB726}">
      <dgm:prSet/>
      <dgm:spPr/>
      <dgm:t>
        <a:bodyPr/>
        <a:lstStyle/>
        <a:p>
          <a:endParaRPr lang="en-GB"/>
        </a:p>
      </dgm:t>
    </dgm:pt>
    <dgm:pt modelId="{B0255B2D-E26C-4C95-9917-AB01BD32EBC7}" type="sibTrans" cxnId="{5725600E-A349-4BB3-BB48-A0EBA67BB726}">
      <dgm:prSet/>
      <dgm:spPr/>
      <dgm:t>
        <a:bodyPr/>
        <a:lstStyle/>
        <a:p>
          <a:endParaRPr lang="en-GB"/>
        </a:p>
      </dgm:t>
    </dgm:pt>
    <dgm:pt modelId="{1F786544-CB48-4495-861D-58608A1D0A74}">
      <dgm:prSet custT="1"/>
      <dgm:spPr/>
      <dgm:t>
        <a:bodyPr/>
        <a:lstStyle/>
        <a:p>
          <a:r>
            <a:rPr lang="en-US" sz="2400" dirty="0" smtClean="0"/>
            <a:t>A resilient Community in a peaceful, secure and stable region</a:t>
          </a:r>
        </a:p>
      </dgm:t>
    </dgm:pt>
    <dgm:pt modelId="{5427C6AD-254C-48D2-BB33-325FC51CEBF4}" type="parTrans" cxnId="{B451454B-6FDA-48E9-8505-38EFEC5C38BB}">
      <dgm:prSet/>
      <dgm:spPr/>
      <dgm:t>
        <a:bodyPr/>
        <a:lstStyle/>
        <a:p>
          <a:endParaRPr lang="en-US"/>
        </a:p>
      </dgm:t>
    </dgm:pt>
    <dgm:pt modelId="{A482CC2D-228B-463A-BF78-AB798F4C89DF}" type="sibTrans" cxnId="{B451454B-6FDA-48E9-8505-38EFEC5C38BB}">
      <dgm:prSet/>
      <dgm:spPr/>
      <dgm:t>
        <a:bodyPr/>
        <a:lstStyle/>
        <a:p>
          <a:endParaRPr lang="en-US"/>
        </a:p>
      </dgm:t>
    </dgm:pt>
    <dgm:pt modelId="{DE6A9EC3-053E-46D0-89DC-0FB72FCE0001}">
      <dgm:prSet custT="1"/>
      <dgm:spPr/>
      <dgm:t>
        <a:bodyPr/>
        <a:lstStyle/>
        <a:p>
          <a:r>
            <a:rPr lang="en-US" sz="2400" dirty="0" smtClean="0"/>
            <a:t>Strengthened ASEAN institutional capacity and presence</a:t>
          </a:r>
          <a:endParaRPr lang="en-US" sz="2400" dirty="0"/>
        </a:p>
      </dgm:t>
    </dgm:pt>
    <dgm:pt modelId="{C8D6BF80-D77A-4363-A0C7-3FF22CCB3DE6}" type="parTrans" cxnId="{19DD1F3D-4ED0-406C-85F4-A9395A62E5C2}">
      <dgm:prSet/>
      <dgm:spPr/>
      <dgm:t>
        <a:bodyPr/>
        <a:lstStyle/>
        <a:p>
          <a:endParaRPr lang="en-US"/>
        </a:p>
      </dgm:t>
    </dgm:pt>
    <dgm:pt modelId="{DB5C2C7E-1D62-4D21-86C2-A8AF48273758}" type="sibTrans" cxnId="{19DD1F3D-4ED0-406C-85F4-A9395A62E5C2}">
      <dgm:prSet/>
      <dgm:spPr/>
      <dgm:t>
        <a:bodyPr/>
        <a:lstStyle/>
        <a:p>
          <a:endParaRPr lang="en-US"/>
        </a:p>
      </dgm:t>
    </dgm:pt>
    <dgm:pt modelId="{7023C105-9AFD-4694-9932-26C91B10084C}" type="pres">
      <dgm:prSet presAssocID="{A51EF1D0-F165-4A9F-BFD5-9C5D2E3472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6B64296-AB0A-4547-9A1C-5B41135ED6AD}" type="pres">
      <dgm:prSet presAssocID="{2ADDFB98-57A9-4C5F-BCF8-E17B9EBE18B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9D7A5F-723F-4202-B643-4A55C80446DC}" type="pres">
      <dgm:prSet presAssocID="{E9D5996E-B7AA-4C24-8ED2-EDEBA72B5D79}" presName="sibTrans" presStyleCnt="0"/>
      <dgm:spPr/>
    </dgm:pt>
    <dgm:pt modelId="{579A924F-A987-4D5A-962E-5A5D621B98C4}" type="pres">
      <dgm:prSet presAssocID="{1F786544-CB48-4495-861D-58608A1D0A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218D0-B65B-4AD2-A057-7BA5D4F288FA}" type="pres">
      <dgm:prSet presAssocID="{A482CC2D-228B-463A-BF78-AB798F4C89DF}" presName="sibTrans" presStyleCnt="0"/>
      <dgm:spPr/>
    </dgm:pt>
    <dgm:pt modelId="{8F816FB9-492C-4E07-95C0-CF94F768A49A}" type="pres">
      <dgm:prSet presAssocID="{F1622363-E1D6-4722-AB6F-A5D66540A1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500E4-42AC-452F-98DA-96378F96F918}" type="pres">
      <dgm:prSet presAssocID="{B0255B2D-E26C-4C95-9917-AB01BD32EBC7}" presName="sibTrans" presStyleCnt="0"/>
      <dgm:spPr/>
    </dgm:pt>
    <dgm:pt modelId="{387B1431-E583-41E5-B7C8-09F0B9B81626}" type="pres">
      <dgm:prSet presAssocID="{DE6A9EC3-053E-46D0-89DC-0FB72FCE00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279C08-EA3B-4DE5-8CDA-38DCA3BEEB07}" type="presOf" srcId="{DE6A9EC3-053E-46D0-89DC-0FB72FCE0001}" destId="{387B1431-E583-41E5-B7C8-09F0B9B81626}" srcOrd="0" destOrd="0" presId="urn:microsoft.com/office/officeart/2005/8/layout/default"/>
    <dgm:cxn modelId="{47640F2B-CC38-4035-9D87-6C7EAA6A3958}" type="presOf" srcId="{2ADDFB98-57A9-4C5F-BCF8-E17B9EBE18B5}" destId="{46B64296-AB0A-4547-9A1C-5B41135ED6AD}" srcOrd="0" destOrd="0" presId="urn:microsoft.com/office/officeart/2005/8/layout/default"/>
    <dgm:cxn modelId="{D6F91B83-A7D4-4263-8AA3-00824D8391E6}" type="presOf" srcId="{1F786544-CB48-4495-861D-58608A1D0A74}" destId="{579A924F-A987-4D5A-962E-5A5D621B98C4}" srcOrd="0" destOrd="0" presId="urn:microsoft.com/office/officeart/2005/8/layout/default"/>
    <dgm:cxn modelId="{4D26DF8C-725E-48A2-ADD7-10D320949D77}" type="presOf" srcId="{F1622363-E1D6-4722-AB6F-A5D66540A1E3}" destId="{8F816FB9-492C-4E07-95C0-CF94F768A49A}" srcOrd="0" destOrd="0" presId="urn:microsoft.com/office/officeart/2005/8/layout/default"/>
    <dgm:cxn modelId="{7D85AAAC-50F0-48FC-A0E6-F6DE7B559404}" srcId="{A51EF1D0-F165-4A9F-BFD5-9C5D2E347284}" destId="{2ADDFB98-57A9-4C5F-BCF8-E17B9EBE18B5}" srcOrd="0" destOrd="0" parTransId="{F68C4908-2711-45DC-B9CA-1FB2EB413D24}" sibTransId="{E9D5996E-B7AA-4C24-8ED2-EDEBA72B5D79}"/>
    <dgm:cxn modelId="{19DD1F3D-4ED0-406C-85F4-A9395A62E5C2}" srcId="{A51EF1D0-F165-4A9F-BFD5-9C5D2E347284}" destId="{DE6A9EC3-053E-46D0-89DC-0FB72FCE0001}" srcOrd="3" destOrd="0" parTransId="{C8D6BF80-D77A-4363-A0C7-3FF22CCB3DE6}" sibTransId="{DB5C2C7E-1D62-4D21-86C2-A8AF48273758}"/>
    <dgm:cxn modelId="{B451454B-6FDA-48E9-8505-38EFEC5C38BB}" srcId="{A51EF1D0-F165-4A9F-BFD5-9C5D2E347284}" destId="{1F786544-CB48-4495-861D-58608A1D0A74}" srcOrd="1" destOrd="0" parTransId="{5427C6AD-254C-48D2-BB33-325FC51CEBF4}" sibTransId="{A482CC2D-228B-463A-BF78-AB798F4C89DF}"/>
    <dgm:cxn modelId="{370DDB7F-D323-4541-8CD7-1C49AA8C6E36}" type="presOf" srcId="{A51EF1D0-F165-4A9F-BFD5-9C5D2E347284}" destId="{7023C105-9AFD-4694-9932-26C91B10084C}" srcOrd="0" destOrd="0" presId="urn:microsoft.com/office/officeart/2005/8/layout/default"/>
    <dgm:cxn modelId="{5725600E-A349-4BB3-BB48-A0EBA67BB726}" srcId="{A51EF1D0-F165-4A9F-BFD5-9C5D2E347284}" destId="{F1622363-E1D6-4722-AB6F-A5D66540A1E3}" srcOrd="2" destOrd="0" parTransId="{224021C5-2A05-419B-AD65-A630D2FE7EC9}" sibTransId="{B0255B2D-E26C-4C95-9917-AB01BD32EBC7}"/>
    <dgm:cxn modelId="{22715859-4E48-47AC-B4C6-629FEBE9C8F9}" type="presParOf" srcId="{7023C105-9AFD-4694-9932-26C91B10084C}" destId="{46B64296-AB0A-4547-9A1C-5B41135ED6AD}" srcOrd="0" destOrd="0" presId="urn:microsoft.com/office/officeart/2005/8/layout/default"/>
    <dgm:cxn modelId="{D0F9E652-BEB0-4228-BEBF-C1965F008858}" type="presParOf" srcId="{7023C105-9AFD-4694-9932-26C91B10084C}" destId="{949D7A5F-723F-4202-B643-4A55C80446DC}" srcOrd="1" destOrd="0" presId="urn:microsoft.com/office/officeart/2005/8/layout/default"/>
    <dgm:cxn modelId="{64E73849-38BD-4B7E-A691-5C371ADBA10A}" type="presParOf" srcId="{7023C105-9AFD-4694-9932-26C91B10084C}" destId="{579A924F-A987-4D5A-962E-5A5D621B98C4}" srcOrd="2" destOrd="0" presId="urn:microsoft.com/office/officeart/2005/8/layout/default"/>
    <dgm:cxn modelId="{941464B7-7ECA-4870-86DF-970674F46A54}" type="presParOf" srcId="{7023C105-9AFD-4694-9932-26C91B10084C}" destId="{87D218D0-B65B-4AD2-A057-7BA5D4F288FA}" srcOrd="3" destOrd="0" presId="urn:microsoft.com/office/officeart/2005/8/layout/default"/>
    <dgm:cxn modelId="{461ECD4E-4FFA-4063-A09B-AECA888BB144}" type="presParOf" srcId="{7023C105-9AFD-4694-9932-26C91B10084C}" destId="{8F816FB9-492C-4E07-95C0-CF94F768A49A}" srcOrd="4" destOrd="0" presId="urn:microsoft.com/office/officeart/2005/8/layout/default"/>
    <dgm:cxn modelId="{EE3E41FF-6851-42C7-A87B-B03DB08E07D0}" type="presParOf" srcId="{7023C105-9AFD-4694-9932-26C91B10084C}" destId="{365500E4-42AC-452F-98DA-96378F96F918}" srcOrd="5" destOrd="0" presId="urn:microsoft.com/office/officeart/2005/8/layout/default"/>
    <dgm:cxn modelId="{F42D99E9-CDD9-479B-A80A-A7878BCFB3F1}" type="presParOf" srcId="{7023C105-9AFD-4694-9932-26C91B10084C}" destId="{387B1431-E583-41E5-B7C8-09F0B9B8162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3710E-507F-4299-A383-01F3F0906B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36570A79-2A24-4B3F-84FE-8AB818858EDB}">
      <dgm:prSet phldrT="[Text]"/>
      <dgm:spPr>
        <a:ln>
          <a:solidFill>
            <a:srgbClr val="C31B27"/>
          </a:solidFill>
        </a:ln>
      </dgm:spPr>
      <dgm:t>
        <a:bodyPr/>
        <a:lstStyle/>
        <a:p>
          <a:r>
            <a:rPr lang="en-GB" b="1" dirty="0" smtClean="0"/>
            <a:t>Implementation of APSC Blueprint 2025 </a:t>
          </a:r>
          <a:endParaRPr lang="en-GB" dirty="0"/>
        </a:p>
      </dgm:t>
    </dgm:pt>
    <dgm:pt modelId="{6D625ACE-EAB2-4305-A42E-86CBF8CA27EF}" type="parTrans" cxnId="{3ADE38DF-9738-4891-819A-9631320B3A03}">
      <dgm:prSet/>
      <dgm:spPr/>
      <dgm:t>
        <a:bodyPr/>
        <a:lstStyle/>
        <a:p>
          <a:endParaRPr lang="en-GB"/>
        </a:p>
      </dgm:t>
    </dgm:pt>
    <dgm:pt modelId="{3EF8CCEB-BB93-49B9-B1B3-91BDE7E987A5}" type="sibTrans" cxnId="{3ADE38DF-9738-4891-819A-9631320B3A03}">
      <dgm:prSet/>
      <dgm:spPr>
        <a:ln>
          <a:solidFill>
            <a:srgbClr val="C31B27"/>
          </a:solidFill>
        </a:ln>
      </dgm:spPr>
      <dgm:t>
        <a:bodyPr/>
        <a:lstStyle/>
        <a:p>
          <a:endParaRPr lang="en-GB"/>
        </a:p>
      </dgm:t>
    </dgm:pt>
    <dgm:pt modelId="{5DC24CF6-BDD5-472B-940D-1B06A9C0B9BE}">
      <dgm:prSet/>
      <dgm:spPr>
        <a:ln>
          <a:solidFill>
            <a:srgbClr val="C31B27"/>
          </a:solidFill>
        </a:ln>
      </dgm:spPr>
      <dgm:t>
        <a:bodyPr/>
        <a:lstStyle/>
        <a:p>
          <a:r>
            <a:rPr lang="en-GB" b="1" smtClean="0"/>
            <a:t>Timor-Leste’s Application for ASEAN Membership</a:t>
          </a:r>
          <a:endParaRPr lang="en-GB" dirty="0" smtClean="0"/>
        </a:p>
      </dgm:t>
    </dgm:pt>
    <dgm:pt modelId="{3E5778D3-A3A3-4500-96C8-54555881324F}" type="parTrans" cxnId="{E6B87F72-96BE-4A25-B964-FF89A5EA4A00}">
      <dgm:prSet/>
      <dgm:spPr/>
      <dgm:t>
        <a:bodyPr/>
        <a:lstStyle/>
        <a:p>
          <a:endParaRPr lang="en-GB"/>
        </a:p>
      </dgm:t>
    </dgm:pt>
    <dgm:pt modelId="{4849885C-3E2C-4B2E-8572-D2C00A42C9C0}" type="sibTrans" cxnId="{E6B87F72-96BE-4A25-B964-FF89A5EA4A00}">
      <dgm:prSet/>
      <dgm:spPr/>
      <dgm:t>
        <a:bodyPr/>
        <a:lstStyle/>
        <a:p>
          <a:endParaRPr lang="en-GB"/>
        </a:p>
      </dgm:t>
    </dgm:pt>
    <dgm:pt modelId="{746D04C1-8B9D-44A8-A292-932B0F08A89F}">
      <dgm:prSet/>
      <dgm:spPr>
        <a:ln>
          <a:solidFill>
            <a:srgbClr val="C31B27"/>
          </a:solidFill>
        </a:ln>
      </dgm:spPr>
      <dgm:t>
        <a:bodyPr/>
        <a:lstStyle/>
        <a:p>
          <a:r>
            <a:rPr lang="en-GB" b="1" dirty="0" smtClean="0"/>
            <a:t>South China Sea</a:t>
          </a:r>
          <a:r>
            <a:rPr lang="en-GB" dirty="0" smtClean="0"/>
            <a:t> </a:t>
          </a:r>
        </a:p>
      </dgm:t>
    </dgm:pt>
    <dgm:pt modelId="{A0BE804C-CEA7-44A8-B3F6-041B8C02674F}" type="parTrans" cxnId="{50141D8D-1EE2-40CE-8656-860F44EA727D}">
      <dgm:prSet/>
      <dgm:spPr/>
      <dgm:t>
        <a:bodyPr/>
        <a:lstStyle/>
        <a:p>
          <a:endParaRPr lang="en-GB"/>
        </a:p>
      </dgm:t>
    </dgm:pt>
    <dgm:pt modelId="{C5BC293E-24CC-466A-8651-0454C125BCD3}" type="sibTrans" cxnId="{50141D8D-1EE2-40CE-8656-860F44EA727D}">
      <dgm:prSet/>
      <dgm:spPr/>
      <dgm:t>
        <a:bodyPr/>
        <a:lstStyle/>
        <a:p>
          <a:endParaRPr lang="en-GB"/>
        </a:p>
      </dgm:t>
    </dgm:pt>
    <dgm:pt modelId="{EA1AF72E-7330-4EC3-8075-AA6761F409F0}">
      <dgm:prSet/>
      <dgm:spPr>
        <a:ln>
          <a:solidFill>
            <a:srgbClr val="C31B27"/>
          </a:solidFill>
        </a:ln>
      </dgm:spPr>
      <dgm:t>
        <a:bodyPr/>
        <a:lstStyle/>
        <a:p>
          <a:r>
            <a:rPr lang="en-GB" b="1" smtClean="0"/>
            <a:t>SEANWFZ Protocol</a:t>
          </a:r>
          <a:endParaRPr lang="en-GB" b="1" dirty="0" smtClean="0"/>
        </a:p>
      </dgm:t>
    </dgm:pt>
    <dgm:pt modelId="{48A4F72A-79E6-4F91-B99B-ACD9CF3F0633}" type="parTrans" cxnId="{26F6D06B-C3F1-4F53-AC25-042A26B4E150}">
      <dgm:prSet/>
      <dgm:spPr/>
      <dgm:t>
        <a:bodyPr/>
        <a:lstStyle/>
        <a:p>
          <a:endParaRPr lang="en-GB"/>
        </a:p>
      </dgm:t>
    </dgm:pt>
    <dgm:pt modelId="{075F3312-B3C5-4ECB-84D8-D8DF4338A85C}" type="sibTrans" cxnId="{26F6D06B-C3F1-4F53-AC25-042A26B4E150}">
      <dgm:prSet/>
      <dgm:spPr/>
      <dgm:t>
        <a:bodyPr/>
        <a:lstStyle/>
        <a:p>
          <a:endParaRPr lang="en-GB"/>
        </a:p>
      </dgm:t>
    </dgm:pt>
    <dgm:pt modelId="{F8756983-F0F2-430C-A425-E8C02D7F12B3}">
      <dgm:prSet/>
      <dgm:spPr>
        <a:ln>
          <a:solidFill>
            <a:srgbClr val="C31B27"/>
          </a:solidFill>
        </a:ln>
      </dgm:spPr>
      <dgm:t>
        <a:bodyPr/>
        <a:lstStyle/>
        <a:p>
          <a:r>
            <a:rPr lang="en-GB" smtClean="0"/>
            <a:t>Women &amp; children: </a:t>
          </a:r>
          <a:r>
            <a:rPr lang="en-GB" b="1" smtClean="0"/>
            <a:t>ACTIP </a:t>
          </a:r>
          <a:r>
            <a:rPr lang="en-GB" smtClean="0"/>
            <a:t>&amp; </a:t>
          </a:r>
          <a:r>
            <a:rPr lang="en-GB" b="1" smtClean="0"/>
            <a:t>RPA</a:t>
          </a:r>
          <a:endParaRPr lang="en-GB" b="1" dirty="0"/>
        </a:p>
      </dgm:t>
    </dgm:pt>
    <dgm:pt modelId="{78B9C780-3197-4C27-B9C7-727FE0E33598}" type="parTrans" cxnId="{9BAA021B-EDE0-47C2-BB2B-22F2D6E39D81}">
      <dgm:prSet/>
      <dgm:spPr/>
      <dgm:t>
        <a:bodyPr/>
        <a:lstStyle/>
        <a:p>
          <a:endParaRPr lang="en-GB"/>
        </a:p>
      </dgm:t>
    </dgm:pt>
    <dgm:pt modelId="{40FAEB7D-60FE-4581-83D1-5A39925F00C8}" type="sibTrans" cxnId="{9BAA021B-EDE0-47C2-BB2B-22F2D6E39D81}">
      <dgm:prSet/>
      <dgm:spPr/>
      <dgm:t>
        <a:bodyPr/>
        <a:lstStyle/>
        <a:p>
          <a:endParaRPr lang="en-GB"/>
        </a:p>
      </dgm:t>
    </dgm:pt>
    <dgm:pt modelId="{5EC7929F-ABFE-48B8-B165-84D1D62696A4}">
      <dgm:prSet/>
      <dgm:spPr>
        <a:ln>
          <a:solidFill>
            <a:srgbClr val="C31B27"/>
          </a:solidFill>
        </a:ln>
      </dgm:spPr>
      <dgm:t>
        <a:bodyPr/>
        <a:lstStyle/>
        <a:p>
          <a:r>
            <a:rPr lang="en-GB" dirty="0" smtClean="0"/>
            <a:t>Transnational crime &amp; violent extremism: </a:t>
          </a:r>
          <a:r>
            <a:rPr lang="en-GB" b="1" dirty="0" smtClean="0"/>
            <a:t>AMMTC</a:t>
          </a:r>
        </a:p>
      </dgm:t>
    </dgm:pt>
    <dgm:pt modelId="{457C68D8-54E7-4FC3-A188-A24F2C084F45}" type="parTrans" cxnId="{36C47498-EE18-4843-B847-14B19E2D68BB}">
      <dgm:prSet/>
      <dgm:spPr/>
      <dgm:t>
        <a:bodyPr/>
        <a:lstStyle/>
        <a:p>
          <a:endParaRPr lang="en-GB"/>
        </a:p>
      </dgm:t>
    </dgm:pt>
    <dgm:pt modelId="{42167BC6-C504-41CE-BE40-A16F4B1A68D7}" type="sibTrans" cxnId="{36C47498-EE18-4843-B847-14B19E2D68BB}">
      <dgm:prSet/>
      <dgm:spPr/>
      <dgm:t>
        <a:bodyPr/>
        <a:lstStyle/>
        <a:p>
          <a:endParaRPr lang="en-GB"/>
        </a:p>
      </dgm:t>
    </dgm:pt>
    <dgm:pt modelId="{B09F07F7-90BD-4796-A0D4-2E4B537F05AD}" type="pres">
      <dgm:prSet presAssocID="{BB53710E-507F-4299-A383-01F3F0906B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521DDAC-DE4E-4128-AA6B-ABCDBE61BE76}" type="pres">
      <dgm:prSet presAssocID="{BB53710E-507F-4299-A383-01F3F0906B6B}" presName="Name1" presStyleCnt="0"/>
      <dgm:spPr/>
    </dgm:pt>
    <dgm:pt modelId="{4C8E03BC-8C66-4D40-8548-8487872C7B60}" type="pres">
      <dgm:prSet presAssocID="{BB53710E-507F-4299-A383-01F3F0906B6B}" presName="cycle" presStyleCnt="0"/>
      <dgm:spPr/>
    </dgm:pt>
    <dgm:pt modelId="{2CDB5E58-92C0-40E9-A638-7162B577DFC9}" type="pres">
      <dgm:prSet presAssocID="{BB53710E-507F-4299-A383-01F3F0906B6B}" presName="srcNode" presStyleLbl="node1" presStyleIdx="0" presStyleCnt="6"/>
      <dgm:spPr/>
    </dgm:pt>
    <dgm:pt modelId="{A5504965-4E36-46C2-9E39-D2180D66B460}" type="pres">
      <dgm:prSet presAssocID="{BB53710E-507F-4299-A383-01F3F0906B6B}" presName="conn" presStyleLbl="parChTrans1D2" presStyleIdx="0" presStyleCnt="1"/>
      <dgm:spPr/>
      <dgm:t>
        <a:bodyPr/>
        <a:lstStyle/>
        <a:p>
          <a:endParaRPr lang="en-GB"/>
        </a:p>
      </dgm:t>
    </dgm:pt>
    <dgm:pt modelId="{C2FB7D16-E4F8-4282-AFA3-BD2AE2D615CE}" type="pres">
      <dgm:prSet presAssocID="{BB53710E-507F-4299-A383-01F3F0906B6B}" presName="extraNode" presStyleLbl="node1" presStyleIdx="0" presStyleCnt="6"/>
      <dgm:spPr/>
    </dgm:pt>
    <dgm:pt modelId="{E3743BC7-16B4-437F-AC0B-B6240FF39094}" type="pres">
      <dgm:prSet presAssocID="{BB53710E-507F-4299-A383-01F3F0906B6B}" presName="dstNode" presStyleLbl="node1" presStyleIdx="0" presStyleCnt="6"/>
      <dgm:spPr/>
    </dgm:pt>
    <dgm:pt modelId="{1A99E760-FDF6-4701-A158-80E5FBD4B338}" type="pres">
      <dgm:prSet presAssocID="{36570A79-2A24-4B3F-84FE-8AB818858ED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C39644-5682-4EBE-82E8-434BEF933FE1}" type="pres">
      <dgm:prSet presAssocID="{36570A79-2A24-4B3F-84FE-8AB818858EDB}" presName="accent_1" presStyleCnt="0"/>
      <dgm:spPr/>
    </dgm:pt>
    <dgm:pt modelId="{55EEBF1B-CDF4-4873-B8EA-9A2A9036D5FF}" type="pres">
      <dgm:prSet presAssocID="{36570A79-2A24-4B3F-84FE-8AB818858EDB}" presName="accentRepeatNode" presStyleLbl="solidFgAcc1" presStyleIdx="0" presStyleCnt="6"/>
      <dgm:spPr>
        <a:solidFill>
          <a:srgbClr val="C31B27"/>
        </a:solidFill>
      </dgm:spPr>
    </dgm:pt>
    <dgm:pt modelId="{6C5CA956-5B12-4A38-A2B6-0FA57B23A736}" type="pres">
      <dgm:prSet presAssocID="{5DC24CF6-BDD5-472B-940D-1B06A9C0B9B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55C113-52F4-4411-A479-A1A873D934E0}" type="pres">
      <dgm:prSet presAssocID="{5DC24CF6-BDD5-472B-940D-1B06A9C0B9BE}" presName="accent_2" presStyleCnt="0"/>
      <dgm:spPr/>
    </dgm:pt>
    <dgm:pt modelId="{3126BFBA-92C3-44FE-B8B6-EED0108EC216}" type="pres">
      <dgm:prSet presAssocID="{5DC24CF6-BDD5-472B-940D-1B06A9C0B9BE}" presName="accentRepeatNode" presStyleLbl="solidFgAcc1" presStyleIdx="1" presStyleCnt="6"/>
      <dgm:spPr>
        <a:solidFill>
          <a:srgbClr val="C31B27"/>
        </a:solidFill>
      </dgm:spPr>
    </dgm:pt>
    <dgm:pt modelId="{CE99E23C-7021-4CCB-BC77-FE540F81B893}" type="pres">
      <dgm:prSet presAssocID="{746D04C1-8B9D-44A8-A292-932B0F08A89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95BA07-D827-41FA-BEBD-FE92AAA6ACB8}" type="pres">
      <dgm:prSet presAssocID="{746D04C1-8B9D-44A8-A292-932B0F08A89F}" presName="accent_3" presStyleCnt="0"/>
      <dgm:spPr/>
    </dgm:pt>
    <dgm:pt modelId="{52227327-2FE2-41A5-AC03-DBE007CB84F7}" type="pres">
      <dgm:prSet presAssocID="{746D04C1-8B9D-44A8-A292-932B0F08A89F}" presName="accentRepeatNode" presStyleLbl="solidFgAcc1" presStyleIdx="2" presStyleCnt="6"/>
      <dgm:spPr>
        <a:solidFill>
          <a:srgbClr val="C31B27"/>
        </a:solidFill>
      </dgm:spPr>
    </dgm:pt>
    <dgm:pt modelId="{4AABCFCF-7EF8-48F3-B878-AEF6BBE70BB4}" type="pres">
      <dgm:prSet presAssocID="{EA1AF72E-7330-4EC3-8075-AA6761F409F0}" presName="text_4" presStyleLbl="node1" presStyleIdx="3" presStyleCnt="6" custLinFactNeighborY="175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946D0B-5B30-4553-9D1D-5368E184F87F}" type="pres">
      <dgm:prSet presAssocID="{EA1AF72E-7330-4EC3-8075-AA6761F409F0}" presName="accent_4" presStyleCnt="0"/>
      <dgm:spPr/>
    </dgm:pt>
    <dgm:pt modelId="{7277D1B9-0D7D-4F16-B30E-64E4EA73C8F4}" type="pres">
      <dgm:prSet presAssocID="{EA1AF72E-7330-4EC3-8075-AA6761F409F0}" presName="accentRepeatNode" presStyleLbl="solidFgAcc1" presStyleIdx="3" presStyleCnt="6"/>
      <dgm:spPr>
        <a:solidFill>
          <a:srgbClr val="C31B27"/>
        </a:solidFill>
      </dgm:spPr>
    </dgm:pt>
    <dgm:pt modelId="{1B0BE0B3-B550-486C-A93F-7B3169BCB795}" type="pres">
      <dgm:prSet presAssocID="{F8756983-F0F2-430C-A425-E8C02D7F12B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B0AE01-EB80-419A-B412-773905C27FA2}" type="pres">
      <dgm:prSet presAssocID="{F8756983-F0F2-430C-A425-E8C02D7F12B3}" presName="accent_5" presStyleCnt="0"/>
      <dgm:spPr/>
    </dgm:pt>
    <dgm:pt modelId="{FB4897E7-EB86-4A8F-9AFF-4D64AB552C99}" type="pres">
      <dgm:prSet presAssocID="{F8756983-F0F2-430C-A425-E8C02D7F12B3}" presName="accentRepeatNode" presStyleLbl="solidFgAcc1" presStyleIdx="4" presStyleCnt="6"/>
      <dgm:spPr>
        <a:solidFill>
          <a:srgbClr val="C31B27"/>
        </a:solidFill>
      </dgm:spPr>
    </dgm:pt>
    <dgm:pt modelId="{A488244D-C9E4-4CD7-A478-026EF326FC3E}" type="pres">
      <dgm:prSet presAssocID="{5EC7929F-ABFE-48B8-B165-84D1D62696A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D82351-B7B6-4BB3-8220-358DF32BC97B}" type="pres">
      <dgm:prSet presAssocID="{5EC7929F-ABFE-48B8-B165-84D1D62696A4}" presName="accent_6" presStyleCnt="0"/>
      <dgm:spPr/>
    </dgm:pt>
    <dgm:pt modelId="{3D2FD430-D319-4B0F-B1E5-DF3B3C27994F}" type="pres">
      <dgm:prSet presAssocID="{5EC7929F-ABFE-48B8-B165-84D1D62696A4}" presName="accentRepeatNode" presStyleLbl="solidFgAcc1" presStyleIdx="5" presStyleCnt="6"/>
      <dgm:spPr>
        <a:solidFill>
          <a:srgbClr val="C31B27"/>
        </a:solidFill>
      </dgm:spPr>
    </dgm:pt>
  </dgm:ptLst>
  <dgm:cxnLst>
    <dgm:cxn modelId="{E6B87F72-96BE-4A25-B964-FF89A5EA4A00}" srcId="{BB53710E-507F-4299-A383-01F3F0906B6B}" destId="{5DC24CF6-BDD5-472B-940D-1B06A9C0B9BE}" srcOrd="1" destOrd="0" parTransId="{3E5778D3-A3A3-4500-96C8-54555881324F}" sibTransId="{4849885C-3E2C-4B2E-8572-D2C00A42C9C0}"/>
    <dgm:cxn modelId="{C4CA30AC-D7F6-4ACE-8DDC-3611B0D2A8F9}" type="presOf" srcId="{F8756983-F0F2-430C-A425-E8C02D7F12B3}" destId="{1B0BE0B3-B550-486C-A93F-7B3169BCB795}" srcOrd="0" destOrd="0" presId="urn:microsoft.com/office/officeart/2008/layout/VerticalCurvedList"/>
    <dgm:cxn modelId="{A8C53BA9-D330-4B66-8044-41660EADFCBF}" type="presOf" srcId="{36570A79-2A24-4B3F-84FE-8AB818858EDB}" destId="{1A99E760-FDF6-4701-A158-80E5FBD4B338}" srcOrd="0" destOrd="0" presId="urn:microsoft.com/office/officeart/2008/layout/VerticalCurvedList"/>
    <dgm:cxn modelId="{48B3371B-DF25-4703-B69E-40CAB23B7274}" type="presOf" srcId="{3EF8CCEB-BB93-49B9-B1B3-91BDE7E987A5}" destId="{A5504965-4E36-46C2-9E39-D2180D66B460}" srcOrd="0" destOrd="0" presId="urn:microsoft.com/office/officeart/2008/layout/VerticalCurvedList"/>
    <dgm:cxn modelId="{36C47498-EE18-4843-B847-14B19E2D68BB}" srcId="{BB53710E-507F-4299-A383-01F3F0906B6B}" destId="{5EC7929F-ABFE-48B8-B165-84D1D62696A4}" srcOrd="5" destOrd="0" parTransId="{457C68D8-54E7-4FC3-A188-A24F2C084F45}" sibTransId="{42167BC6-C504-41CE-BE40-A16F4B1A68D7}"/>
    <dgm:cxn modelId="{2EB03583-2AA2-4BAE-B8B5-5D1FD587ABB4}" type="presOf" srcId="{5EC7929F-ABFE-48B8-B165-84D1D62696A4}" destId="{A488244D-C9E4-4CD7-A478-026EF326FC3E}" srcOrd="0" destOrd="0" presId="urn:microsoft.com/office/officeart/2008/layout/VerticalCurvedList"/>
    <dgm:cxn modelId="{3ADE38DF-9738-4891-819A-9631320B3A03}" srcId="{BB53710E-507F-4299-A383-01F3F0906B6B}" destId="{36570A79-2A24-4B3F-84FE-8AB818858EDB}" srcOrd="0" destOrd="0" parTransId="{6D625ACE-EAB2-4305-A42E-86CBF8CA27EF}" sibTransId="{3EF8CCEB-BB93-49B9-B1B3-91BDE7E987A5}"/>
    <dgm:cxn modelId="{9BAA021B-EDE0-47C2-BB2B-22F2D6E39D81}" srcId="{BB53710E-507F-4299-A383-01F3F0906B6B}" destId="{F8756983-F0F2-430C-A425-E8C02D7F12B3}" srcOrd="4" destOrd="0" parTransId="{78B9C780-3197-4C27-B9C7-727FE0E33598}" sibTransId="{40FAEB7D-60FE-4581-83D1-5A39925F00C8}"/>
    <dgm:cxn modelId="{B119F13A-3D09-467E-9788-320BA0C9CABA}" type="presOf" srcId="{EA1AF72E-7330-4EC3-8075-AA6761F409F0}" destId="{4AABCFCF-7EF8-48F3-B878-AEF6BBE70BB4}" srcOrd="0" destOrd="0" presId="urn:microsoft.com/office/officeart/2008/layout/VerticalCurvedList"/>
    <dgm:cxn modelId="{298CF26A-9E9A-4271-AC0B-ED274F793954}" type="presOf" srcId="{BB53710E-507F-4299-A383-01F3F0906B6B}" destId="{B09F07F7-90BD-4796-A0D4-2E4B537F05AD}" srcOrd="0" destOrd="0" presId="urn:microsoft.com/office/officeart/2008/layout/VerticalCurvedList"/>
    <dgm:cxn modelId="{26F6D06B-C3F1-4F53-AC25-042A26B4E150}" srcId="{BB53710E-507F-4299-A383-01F3F0906B6B}" destId="{EA1AF72E-7330-4EC3-8075-AA6761F409F0}" srcOrd="3" destOrd="0" parTransId="{48A4F72A-79E6-4F91-B99B-ACD9CF3F0633}" sibTransId="{075F3312-B3C5-4ECB-84D8-D8DF4338A85C}"/>
    <dgm:cxn modelId="{3C9BD540-DEB6-45F2-9DC4-B36FE169A65F}" type="presOf" srcId="{5DC24CF6-BDD5-472B-940D-1B06A9C0B9BE}" destId="{6C5CA956-5B12-4A38-A2B6-0FA57B23A736}" srcOrd="0" destOrd="0" presId="urn:microsoft.com/office/officeart/2008/layout/VerticalCurvedList"/>
    <dgm:cxn modelId="{50141D8D-1EE2-40CE-8656-860F44EA727D}" srcId="{BB53710E-507F-4299-A383-01F3F0906B6B}" destId="{746D04C1-8B9D-44A8-A292-932B0F08A89F}" srcOrd="2" destOrd="0" parTransId="{A0BE804C-CEA7-44A8-B3F6-041B8C02674F}" sibTransId="{C5BC293E-24CC-466A-8651-0454C125BCD3}"/>
    <dgm:cxn modelId="{602648C6-1ADA-4CA5-9B31-7C15C5A4EF70}" type="presOf" srcId="{746D04C1-8B9D-44A8-A292-932B0F08A89F}" destId="{CE99E23C-7021-4CCB-BC77-FE540F81B893}" srcOrd="0" destOrd="0" presId="urn:microsoft.com/office/officeart/2008/layout/VerticalCurvedList"/>
    <dgm:cxn modelId="{14BC9286-9CBB-442E-B238-9F5580EA9B27}" type="presParOf" srcId="{B09F07F7-90BD-4796-A0D4-2E4B537F05AD}" destId="{7521DDAC-DE4E-4128-AA6B-ABCDBE61BE76}" srcOrd="0" destOrd="0" presId="urn:microsoft.com/office/officeart/2008/layout/VerticalCurvedList"/>
    <dgm:cxn modelId="{CE37261A-9784-454D-9DB8-024AE6036DBD}" type="presParOf" srcId="{7521DDAC-DE4E-4128-AA6B-ABCDBE61BE76}" destId="{4C8E03BC-8C66-4D40-8548-8487872C7B60}" srcOrd="0" destOrd="0" presId="urn:microsoft.com/office/officeart/2008/layout/VerticalCurvedList"/>
    <dgm:cxn modelId="{6D0062E6-3EA1-49B5-B9C2-0291A6723BB7}" type="presParOf" srcId="{4C8E03BC-8C66-4D40-8548-8487872C7B60}" destId="{2CDB5E58-92C0-40E9-A638-7162B577DFC9}" srcOrd="0" destOrd="0" presId="urn:microsoft.com/office/officeart/2008/layout/VerticalCurvedList"/>
    <dgm:cxn modelId="{5F6F7C26-EAF4-4204-A86A-AEEC7DD7F189}" type="presParOf" srcId="{4C8E03BC-8C66-4D40-8548-8487872C7B60}" destId="{A5504965-4E36-46C2-9E39-D2180D66B460}" srcOrd="1" destOrd="0" presId="urn:microsoft.com/office/officeart/2008/layout/VerticalCurvedList"/>
    <dgm:cxn modelId="{C1816EE3-24F0-4C42-A857-B982B0135B12}" type="presParOf" srcId="{4C8E03BC-8C66-4D40-8548-8487872C7B60}" destId="{C2FB7D16-E4F8-4282-AFA3-BD2AE2D615CE}" srcOrd="2" destOrd="0" presId="urn:microsoft.com/office/officeart/2008/layout/VerticalCurvedList"/>
    <dgm:cxn modelId="{A59616B3-4285-4C6D-B08A-596703EB5698}" type="presParOf" srcId="{4C8E03BC-8C66-4D40-8548-8487872C7B60}" destId="{E3743BC7-16B4-437F-AC0B-B6240FF39094}" srcOrd="3" destOrd="0" presId="urn:microsoft.com/office/officeart/2008/layout/VerticalCurvedList"/>
    <dgm:cxn modelId="{990AA018-E795-4891-ACCB-37403F073272}" type="presParOf" srcId="{7521DDAC-DE4E-4128-AA6B-ABCDBE61BE76}" destId="{1A99E760-FDF6-4701-A158-80E5FBD4B338}" srcOrd="1" destOrd="0" presId="urn:microsoft.com/office/officeart/2008/layout/VerticalCurvedList"/>
    <dgm:cxn modelId="{968110C3-2510-41D0-AEAC-19B1EC8CB60E}" type="presParOf" srcId="{7521DDAC-DE4E-4128-AA6B-ABCDBE61BE76}" destId="{21C39644-5682-4EBE-82E8-434BEF933FE1}" srcOrd="2" destOrd="0" presId="urn:microsoft.com/office/officeart/2008/layout/VerticalCurvedList"/>
    <dgm:cxn modelId="{DB834D91-B6A5-4D95-A975-B6EBF0A1FAEC}" type="presParOf" srcId="{21C39644-5682-4EBE-82E8-434BEF933FE1}" destId="{55EEBF1B-CDF4-4873-B8EA-9A2A9036D5FF}" srcOrd="0" destOrd="0" presId="urn:microsoft.com/office/officeart/2008/layout/VerticalCurvedList"/>
    <dgm:cxn modelId="{1B1ACB8A-7DCD-493D-A995-B763852B1AA3}" type="presParOf" srcId="{7521DDAC-DE4E-4128-AA6B-ABCDBE61BE76}" destId="{6C5CA956-5B12-4A38-A2B6-0FA57B23A736}" srcOrd="3" destOrd="0" presId="urn:microsoft.com/office/officeart/2008/layout/VerticalCurvedList"/>
    <dgm:cxn modelId="{3AE91714-EBF1-4002-8D5A-BF3C17EE8509}" type="presParOf" srcId="{7521DDAC-DE4E-4128-AA6B-ABCDBE61BE76}" destId="{A155C113-52F4-4411-A479-A1A873D934E0}" srcOrd="4" destOrd="0" presId="urn:microsoft.com/office/officeart/2008/layout/VerticalCurvedList"/>
    <dgm:cxn modelId="{82BA8A14-EAF5-4E66-A369-54BD7589AA5D}" type="presParOf" srcId="{A155C113-52F4-4411-A479-A1A873D934E0}" destId="{3126BFBA-92C3-44FE-B8B6-EED0108EC216}" srcOrd="0" destOrd="0" presId="urn:microsoft.com/office/officeart/2008/layout/VerticalCurvedList"/>
    <dgm:cxn modelId="{8557D337-DD0A-47BE-B20F-DCA9BCB19E8C}" type="presParOf" srcId="{7521DDAC-DE4E-4128-AA6B-ABCDBE61BE76}" destId="{CE99E23C-7021-4CCB-BC77-FE540F81B893}" srcOrd="5" destOrd="0" presId="urn:microsoft.com/office/officeart/2008/layout/VerticalCurvedList"/>
    <dgm:cxn modelId="{6A552129-C0A5-4F0C-BAEC-B6F9CA38BDFB}" type="presParOf" srcId="{7521DDAC-DE4E-4128-AA6B-ABCDBE61BE76}" destId="{B895BA07-D827-41FA-BEBD-FE92AAA6ACB8}" srcOrd="6" destOrd="0" presId="urn:microsoft.com/office/officeart/2008/layout/VerticalCurvedList"/>
    <dgm:cxn modelId="{C5153C54-2824-440E-A6B0-4D3FE88D944E}" type="presParOf" srcId="{B895BA07-D827-41FA-BEBD-FE92AAA6ACB8}" destId="{52227327-2FE2-41A5-AC03-DBE007CB84F7}" srcOrd="0" destOrd="0" presId="urn:microsoft.com/office/officeart/2008/layout/VerticalCurvedList"/>
    <dgm:cxn modelId="{276C9F8C-14CE-4088-8BCA-DB4AD0B5F687}" type="presParOf" srcId="{7521DDAC-DE4E-4128-AA6B-ABCDBE61BE76}" destId="{4AABCFCF-7EF8-48F3-B878-AEF6BBE70BB4}" srcOrd="7" destOrd="0" presId="urn:microsoft.com/office/officeart/2008/layout/VerticalCurvedList"/>
    <dgm:cxn modelId="{24169F23-5B76-4AF9-B0FC-FBD59F67442B}" type="presParOf" srcId="{7521DDAC-DE4E-4128-AA6B-ABCDBE61BE76}" destId="{CE946D0B-5B30-4553-9D1D-5368E184F87F}" srcOrd="8" destOrd="0" presId="urn:microsoft.com/office/officeart/2008/layout/VerticalCurvedList"/>
    <dgm:cxn modelId="{23B25EA6-F12A-4804-A074-E122CC57FF40}" type="presParOf" srcId="{CE946D0B-5B30-4553-9D1D-5368E184F87F}" destId="{7277D1B9-0D7D-4F16-B30E-64E4EA73C8F4}" srcOrd="0" destOrd="0" presId="urn:microsoft.com/office/officeart/2008/layout/VerticalCurvedList"/>
    <dgm:cxn modelId="{6BE8325C-4D6E-4C3F-8F56-EC527D3594CC}" type="presParOf" srcId="{7521DDAC-DE4E-4128-AA6B-ABCDBE61BE76}" destId="{1B0BE0B3-B550-486C-A93F-7B3169BCB795}" srcOrd="9" destOrd="0" presId="urn:microsoft.com/office/officeart/2008/layout/VerticalCurvedList"/>
    <dgm:cxn modelId="{8F416F2C-6257-499D-8D5A-215BF8A070C2}" type="presParOf" srcId="{7521DDAC-DE4E-4128-AA6B-ABCDBE61BE76}" destId="{48B0AE01-EB80-419A-B412-773905C27FA2}" srcOrd="10" destOrd="0" presId="urn:microsoft.com/office/officeart/2008/layout/VerticalCurvedList"/>
    <dgm:cxn modelId="{F52D6993-DBFE-4F99-A478-4DC76EACC203}" type="presParOf" srcId="{48B0AE01-EB80-419A-B412-773905C27FA2}" destId="{FB4897E7-EB86-4A8F-9AFF-4D64AB552C99}" srcOrd="0" destOrd="0" presId="urn:microsoft.com/office/officeart/2008/layout/VerticalCurvedList"/>
    <dgm:cxn modelId="{6C8D0D8E-D943-45E3-8E02-F150D0A97012}" type="presParOf" srcId="{7521DDAC-DE4E-4128-AA6B-ABCDBE61BE76}" destId="{A488244D-C9E4-4CD7-A478-026EF326FC3E}" srcOrd="11" destOrd="0" presId="urn:microsoft.com/office/officeart/2008/layout/VerticalCurvedList"/>
    <dgm:cxn modelId="{8DEE1BEC-BA7D-419A-8C39-006E0866E3AE}" type="presParOf" srcId="{7521DDAC-DE4E-4128-AA6B-ABCDBE61BE76}" destId="{D8D82351-B7B6-4BB3-8220-358DF32BC97B}" srcOrd="12" destOrd="0" presId="urn:microsoft.com/office/officeart/2008/layout/VerticalCurvedList"/>
    <dgm:cxn modelId="{93552A2A-5578-49C4-B241-7DC09A48A520}" type="presParOf" srcId="{D8D82351-B7B6-4BB3-8220-358DF32BC97B}" destId="{3D2FD430-D319-4B0F-B1E5-DF3B3C2799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1EF1D0-F165-4A9F-BFD5-9C5D2E3472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DDFB98-57A9-4C5F-BCF8-E17B9EBE18B5}">
      <dgm:prSet phldrT="[Text]"/>
      <dgm:spPr/>
      <dgm:t>
        <a:bodyPr/>
        <a:lstStyle/>
        <a:p>
          <a:r>
            <a:rPr lang="en-US" altLang="en-US" dirty="0" smtClean="0"/>
            <a:t>Highly integrated and cohesive economy</a:t>
          </a:r>
          <a:endParaRPr lang="en-GB" dirty="0"/>
        </a:p>
      </dgm:t>
    </dgm:pt>
    <dgm:pt modelId="{F68C4908-2711-45DC-B9CA-1FB2EB413D24}" type="parTrans" cxnId="{7D85AAAC-50F0-48FC-A0E6-F6DE7B559404}">
      <dgm:prSet/>
      <dgm:spPr/>
      <dgm:t>
        <a:bodyPr/>
        <a:lstStyle/>
        <a:p>
          <a:endParaRPr lang="en-GB"/>
        </a:p>
      </dgm:t>
    </dgm:pt>
    <dgm:pt modelId="{E9D5996E-B7AA-4C24-8ED2-EDEBA72B5D79}" type="sibTrans" cxnId="{7D85AAAC-50F0-48FC-A0E6-F6DE7B559404}">
      <dgm:prSet/>
      <dgm:spPr/>
      <dgm:t>
        <a:bodyPr/>
        <a:lstStyle/>
        <a:p>
          <a:endParaRPr lang="en-GB"/>
        </a:p>
      </dgm:t>
    </dgm:pt>
    <dgm:pt modelId="{CEE3C0BC-D093-46F2-855D-DD9B34BF0629}">
      <dgm:prSet/>
      <dgm:spPr/>
      <dgm:t>
        <a:bodyPr/>
        <a:lstStyle/>
        <a:p>
          <a:r>
            <a:rPr lang="en-US" altLang="en-US" dirty="0" smtClean="0"/>
            <a:t>Competitive, innovative and dynamic ASEAN</a:t>
          </a:r>
          <a:endParaRPr lang="en-US" altLang="en-US" dirty="0"/>
        </a:p>
      </dgm:t>
    </dgm:pt>
    <dgm:pt modelId="{27CA275D-FE85-40D4-8506-3383B44107F8}" type="parTrans" cxnId="{9891BE10-2246-476B-8863-5544031D99F8}">
      <dgm:prSet/>
      <dgm:spPr/>
      <dgm:t>
        <a:bodyPr/>
        <a:lstStyle/>
        <a:p>
          <a:endParaRPr lang="en-GB"/>
        </a:p>
      </dgm:t>
    </dgm:pt>
    <dgm:pt modelId="{2A429092-FC4B-486D-8BBE-97F64642D801}" type="sibTrans" cxnId="{9891BE10-2246-476B-8863-5544031D99F8}">
      <dgm:prSet/>
      <dgm:spPr/>
      <dgm:t>
        <a:bodyPr/>
        <a:lstStyle/>
        <a:p>
          <a:endParaRPr lang="en-GB"/>
        </a:p>
      </dgm:t>
    </dgm:pt>
    <dgm:pt modelId="{1CB13B78-4664-4B75-8F78-71C917287924}">
      <dgm:prSet/>
      <dgm:spPr/>
      <dgm:t>
        <a:bodyPr/>
        <a:lstStyle/>
        <a:p>
          <a:r>
            <a:rPr lang="en-US" altLang="en-US" dirty="0" smtClean="0"/>
            <a:t>Enhanced connectivity and </a:t>
          </a:r>
          <a:r>
            <a:rPr lang="en-US" altLang="en-US" dirty="0" err="1" smtClean="0"/>
            <a:t>sectoral</a:t>
          </a:r>
          <a:r>
            <a:rPr lang="en-US" altLang="en-US" dirty="0" smtClean="0"/>
            <a:t> cooperation</a:t>
          </a:r>
          <a:endParaRPr lang="en-US" altLang="en-US" dirty="0"/>
        </a:p>
      </dgm:t>
    </dgm:pt>
    <dgm:pt modelId="{A14B1DB5-B090-4798-B434-C53C4E63D48D}" type="parTrans" cxnId="{5BBBA5BD-3B7A-41AC-A77E-EABF044799E2}">
      <dgm:prSet/>
      <dgm:spPr/>
      <dgm:t>
        <a:bodyPr/>
        <a:lstStyle/>
        <a:p>
          <a:endParaRPr lang="en-GB"/>
        </a:p>
      </dgm:t>
    </dgm:pt>
    <dgm:pt modelId="{2AE0A96B-6CFB-4CD0-9EA8-0401AEC77800}" type="sibTrans" cxnId="{5BBBA5BD-3B7A-41AC-A77E-EABF044799E2}">
      <dgm:prSet/>
      <dgm:spPr/>
      <dgm:t>
        <a:bodyPr/>
        <a:lstStyle/>
        <a:p>
          <a:endParaRPr lang="en-GB"/>
        </a:p>
      </dgm:t>
    </dgm:pt>
    <dgm:pt modelId="{F1622363-E1D6-4722-AB6F-A5D66540A1E3}">
      <dgm:prSet/>
      <dgm:spPr/>
      <dgm:t>
        <a:bodyPr/>
        <a:lstStyle/>
        <a:p>
          <a:r>
            <a:rPr lang="en-US" altLang="en-US" dirty="0" smtClean="0"/>
            <a:t>Resilient, inclusive, people-oriented and people-</a:t>
          </a:r>
          <a:r>
            <a:rPr lang="en-US" altLang="en-US" dirty="0" err="1" smtClean="0"/>
            <a:t>centred</a:t>
          </a:r>
          <a:r>
            <a:rPr lang="en-US" altLang="en-US" dirty="0" smtClean="0"/>
            <a:t> ASEAN</a:t>
          </a:r>
          <a:endParaRPr lang="en-US" altLang="en-US" dirty="0"/>
        </a:p>
      </dgm:t>
    </dgm:pt>
    <dgm:pt modelId="{224021C5-2A05-419B-AD65-A630D2FE7EC9}" type="parTrans" cxnId="{5725600E-A349-4BB3-BB48-A0EBA67BB726}">
      <dgm:prSet/>
      <dgm:spPr/>
      <dgm:t>
        <a:bodyPr/>
        <a:lstStyle/>
        <a:p>
          <a:endParaRPr lang="en-GB"/>
        </a:p>
      </dgm:t>
    </dgm:pt>
    <dgm:pt modelId="{B0255B2D-E26C-4C95-9917-AB01BD32EBC7}" type="sibTrans" cxnId="{5725600E-A349-4BB3-BB48-A0EBA67BB726}">
      <dgm:prSet/>
      <dgm:spPr/>
      <dgm:t>
        <a:bodyPr/>
        <a:lstStyle/>
        <a:p>
          <a:endParaRPr lang="en-GB"/>
        </a:p>
      </dgm:t>
    </dgm:pt>
    <dgm:pt modelId="{80DDD444-DB9D-4266-9D00-8C1A024980B7}">
      <dgm:prSet/>
      <dgm:spPr/>
      <dgm:t>
        <a:bodyPr/>
        <a:lstStyle/>
        <a:p>
          <a:r>
            <a:rPr lang="en-US" altLang="en-US" smtClean="0"/>
            <a:t>Global ASEAN</a:t>
          </a:r>
          <a:endParaRPr lang="en-US" altLang="en-US" dirty="0"/>
        </a:p>
      </dgm:t>
    </dgm:pt>
    <dgm:pt modelId="{14EC01D0-4724-4B25-8EBC-218FCE5E9659}" type="parTrans" cxnId="{95EB4D0A-31AE-4F36-A241-17A1FF6CB306}">
      <dgm:prSet/>
      <dgm:spPr/>
      <dgm:t>
        <a:bodyPr/>
        <a:lstStyle/>
        <a:p>
          <a:endParaRPr lang="en-GB"/>
        </a:p>
      </dgm:t>
    </dgm:pt>
    <dgm:pt modelId="{BB8412DB-57D6-4890-9324-6638B50691BE}" type="sibTrans" cxnId="{95EB4D0A-31AE-4F36-A241-17A1FF6CB306}">
      <dgm:prSet/>
      <dgm:spPr/>
      <dgm:t>
        <a:bodyPr/>
        <a:lstStyle/>
        <a:p>
          <a:endParaRPr lang="en-GB"/>
        </a:p>
      </dgm:t>
    </dgm:pt>
    <dgm:pt modelId="{7023C105-9AFD-4694-9932-26C91B10084C}" type="pres">
      <dgm:prSet presAssocID="{A51EF1D0-F165-4A9F-BFD5-9C5D2E3472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6B64296-AB0A-4547-9A1C-5B41135ED6AD}" type="pres">
      <dgm:prSet presAssocID="{2ADDFB98-57A9-4C5F-BCF8-E17B9EBE18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9D7A5F-723F-4202-B643-4A55C80446DC}" type="pres">
      <dgm:prSet presAssocID="{E9D5996E-B7AA-4C24-8ED2-EDEBA72B5D79}" presName="sibTrans" presStyleCnt="0"/>
      <dgm:spPr/>
    </dgm:pt>
    <dgm:pt modelId="{C31CF75B-B488-42B5-BC6B-F66214B757E7}" type="pres">
      <dgm:prSet presAssocID="{CEE3C0BC-D093-46F2-855D-DD9B34BF06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B5049A-C1D4-4C29-8541-35D83A02B285}" type="pres">
      <dgm:prSet presAssocID="{2A429092-FC4B-486D-8BBE-97F64642D801}" presName="sibTrans" presStyleCnt="0"/>
      <dgm:spPr/>
    </dgm:pt>
    <dgm:pt modelId="{D4841D8D-6907-480C-8B20-C24FAA22CFDE}" type="pres">
      <dgm:prSet presAssocID="{1CB13B78-4664-4B75-8F78-71C9172879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C1DF92-B79D-40B5-85D7-C62361FECE0F}" type="pres">
      <dgm:prSet presAssocID="{2AE0A96B-6CFB-4CD0-9EA8-0401AEC77800}" presName="sibTrans" presStyleCnt="0"/>
      <dgm:spPr/>
    </dgm:pt>
    <dgm:pt modelId="{8F816FB9-492C-4E07-95C0-CF94F768A49A}" type="pres">
      <dgm:prSet presAssocID="{F1622363-E1D6-4722-AB6F-A5D66540A1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500E4-42AC-452F-98DA-96378F96F918}" type="pres">
      <dgm:prSet presAssocID="{B0255B2D-E26C-4C95-9917-AB01BD32EBC7}" presName="sibTrans" presStyleCnt="0"/>
      <dgm:spPr/>
    </dgm:pt>
    <dgm:pt modelId="{BDA4F65C-0A2B-4EEA-8CF0-1A879F922387}" type="pres">
      <dgm:prSet presAssocID="{80DDD444-DB9D-4266-9D00-8C1A024980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10BE94C-D51B-435F-9290-79B98C62A776}" type="presOf" srcId="{2ADDFB98-57A9-4C5F-BCF8-E17B9EBE18B5}" destId="{46B64296-AB0A-4547-9A1C-5B41135ED6AD}" srcOrd="0" destOrd="0" presId="urn:microsoft.com/office/officeart/2005/8/layout/default"/>
    <dgm:cxn modelId="{BF472117-35A2-4B06-B497-4D9CC6A55B58}" type="presOf" srcId="{CEE3C0BC-D093-46F2-855D-DD9B34BF0629}" destId="{C31CF75B-B488-42B5-BC6B-F66214B757E7}" srcOrd="0" destOrd="0" presId="urn:microsoft.com/office/officeart/2005/8/layout/default"/>
    <dgm:cxn modelId="{6B4AF413-7050-41F4-B401-3320CF66E0CC}" type="presOf" srcId="{1CB13B78-4664-4B75-8F78-71C917287924}" destId="{D4841D8D-6907-480C-8B20-C24FAA22CFDE}" srcOrd="0" destOrd="0" presId="urn:microsoft.com/office/officeart/2005/8/layout/default"/>
    <dgm:cxn modelId="{5725600E-A349-4BB3-BB48-A0EBA67BB726}" srcId="{A51EF1D0-F165-4A9F-BFD5-9C5D2E347284}" destId="{F1622363-E1D6-4722-AB6F-A5D66540A1E3}" srcOrd="3" destOrd="0" parTransId="{224021C5-2A05-419B-AD65-A630D2FE7EC9}" sibTransId="{B0255B2D-E26C-4C95-9917-AB01BD32EBC7}"/>
    <dgm:cxn modelId="{6ECC7732-30BD-4669-840C-D403D44ED5D0}" type="presOf" srcId="{A51EF1D0-F165-4A9F-BFD5-9C5D2E347284}" destId="{7023C105-9AFD-4694-9932-26C91B10084C}" srcOrd="0" destOrd="0" presId="urn:microsoft.com/office/officeart/2005/8/layout/default"/>
    <dgm:cxn modelId="{5BBBA5BD-3B7A-41AC-A77E-EABF044799E2}" srcId="{A51EF1D0-F165-4A9F-BFD5-9C5D2E347284}" destId="{1CB13B78-4664-4B75-8F78-71C917287924}" srcOrd="2" destOrd="0" parTransId="{A14B1DB5-B090-4798-B434-C53C4E63D48D}" sibTransId="{2AE0A96B-6CFB-4CD0-9EA8-0401AEC77800}"/>
    <dgm:cxn modelId="{7D85AAAC-50F0-48FC-A0E6-F6DE7B559404}" srcId="{A51EF1D0-F165-4A9F-BFD5-9C5D2E347284}" destId="{2ADDFB98-57A9-4C5F-BCF8-E17B9EBE18B5}" srcOrd="0" destOrd="0" parTransId="{F68C4908-2711-45DC-B9CA-1FB2EB413D24}" sibTransId="{E9D5996E-B7AA-4C24-8ED2-EDEBA72B5D79}"/>
    <dgm:cxn modelId="{CB79D888-83BF-4A8B-A8F7-591424858BDB}" type="presOf" srcId="{80DDD444-DB9D-4266-9D00-8C1A024980B7}" destId="{BDA4F65C-0A2B-4EEA-8CF0-1A879F922387}" srcOrd="0" destOrd="0" presId="urn:microsoft.com/office/officeart/2005/8/layout/default"/>
    <dgm:cxn modelId="{D6088ADF-7CCE-4483-8F55-D28682BAA1C8}" type="presOf" srcId="{F1622363-E1D6-4722-AB6F-A5D66540A1E3}" destId="{8F816FB9-492C-4E07-95C0-CF94F768A49A}" srcOrd="0" destOrd="0" presId="urn:microsoft.com/office/officeart/2005/8/layout/default"/>
    <dgm:cxn modelId="{9891BE10-2246-476B-8863-5544031D99F8}" srcId="{A51EF1D0-F165-4A9F-BFD5-9C5D2E347284}" destId="{CEE3C0BC-D093-46F2-855D-DD9B34BF0629}" srcOrd="1" destOrd="0" parTransId="{27CA275D-FE85-40D4-8506-3383B44107F8}" sibTransId="{2A429092-FC4B-486D-8BBE-97F64642D801}"/>
    <dgm:cxn modelId="{95EB4D0A-31AE-4F36-A241-17A1FF6CB306}" srcId="{A51EF1D0-F165-4A9F-BFD5-9C5D2E347284}" destId="{80DDD444-DB9D-4266-9D00-8C1A024980B7}" srcOrd="4" destOrd="0" parTransId="{14EC01D0-4724-4B25-8EBC-218FCE5E9659}" sibTransId="{BB8412DB-57D6-4890-9324-6638B50691BE}"/>
    <dgm:cxn modelId="{9881CC84-0D65-4AE6-9753-A7D4A2EA0479}" type="presParOf" srcId="{7023C105-9AFD-4694-9932-26C91B10084C}" destId="{46B64296-AB0A-4547-9A1C-5B41135ED6AD}" srcOrd="0" destOrd="0" presId="urn:microsoft.com/office/officeart/2005/8/layout/default"/>
    <dgm:cxn modelId="{9A646C5E-B22C-45DD-9240-6FF75028AA5B}" type="presParOf" srcId="{7023C105-9AFD-4694-9932-26C91B10084C}" destId="{949D7A5F-723F-4202-B643-4A55C80446DC}" srcOrd="1" destOrd="0" presId="urn:microsoft.com/office/officeart/2005/8/layout/default"/>
    <dgm:cxn modelId="{D0C8F97A-D043-44A9-AF97-BA06BB0E136A}" type="presParOf" srcId="{7023C105-9AFD-4694-9932-26C91B10084C}" destId="{C31CF75B-B488-42B5-BC6B-F66214B757E7}" srcOrd="2" destOrd="0" presId="urn:microsoft.com/office/officeart/2005/8/layout/default"/>
    <dgm:cxn modelId="{8F4A19D8-8A0D-45C9-ABE7-052AD7BB012C}" type="presParOf" srcId="{7023C105-9AFD-4694-9932-26C91B10084C}" destId="{5CB5049A-C1D4-4C29-8541-35D83A02B285}" srcOrd="3" destOrd="0" presId="urn:microsoft.com/office/officeart/2005/8/layout/default"/>
    <dgm:cxn modelId="{848AB0DB-6DA5-46A3-88A5-B1FE42B177DA}" type="presParOf" srcId="{7023C105-9AFD-4694-9932-26C91B10084C}" destId="{D4841D8D-6907-480C-8B20-C24FAA22CFDE}" srcOrd="4" destOrd="0" presId="urn:microsoft.com/office/officeart/2005/8/layout/default"/>
    <dgm:cxn modelId="{65B24ADA-845E-47D1-AF0B-1456D507B7BB}" type="presParOf" srcId="{7023C105-9AFD-4694-9932-26C91B10084C}" destId="{71C1DF92-B79D-40B5-85D7-C62361FECE0F}" srcOrd="5" destOrd="0" presId="urn:microsoft.com/office/officeart/2005/8/layout/default"/>
    <dgm:cxn modelId="{3BECACF1-0E77-4165-BBAB-032A7418AF93}" type="presParOf" srcId="{7023C105-9AFD-4694-9932-26C91B10084C}" destId="{8F816FB9-492C-4E07-95C0-CF94F768A49A}" srcOrd="6" destOrd="0" presId="urn:microsoft.com/office/officeart/2005/8/layout/default"/>
    <dgm:cxn modelId="{76767CC8-9F48-4A9C-BC62-F5A8274A31AC}" type="presParOf" srcId="{7023C105-9AFD-4694-9932-26C91B10084C}" destId="{365500E4-42AC-452F-98DA-96378F96F918}" srcOrd="7" destOrd="0" presId="urn:microsoft.com/office/officeart/2005/8/layout/default"/>
    <dgm:cxn modelId="{3077322F-C855-4421-8827-6389EFFE3A0D}" type="presParOf" srcId="{7023C105-9AFD-4694-9932-26C91B10084C}" destId="{BDA4F65C-0A2B-4EEA-8CF0-1A879F9223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30EF26-7962-47DC-9C15-9E2CFF61C6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DED94A0-6CB4-4826-8587-9B91AA4A4AE5}">
      <dgm:prSet phldrT="[Text]"/>
      <dgm:spPr/>
      <dgm:t>
        <a:bodyPr/>
        <a:lstStyle/>
        <a:p>
          <a:r>
            <a:rPr lang="en-GB" dirty="0" smtClean="0"/>
            <a:t>Tariffs near zero</a:t>
          </a:r>
          <a:endParaRPr lang="en-GB" dirty="0"/>
        </a:p>
      </dgm:t>
    </dgm:pt>
    <dgm:pt modelId="{B63FF52E-AAB9-4A43-AF3C-1DD7D458E6E6}" type="parTrans" cxnId="{19E5F74A-F957-46D6-884E-644DFC7C76BE}">
      <dgm:prSet/>
      <dgm:spPr/>
      <dgm:t>
        <a:bodyPr/>
        <a:lstStyle/>
        <a:p>
          <a:endParaRPr lang="en-GB"/>
        </a:p>
      </dgm:t>
    </dgm:pt>
    <dgm:pt modelId="{E4B0007E-B687-423E-9BBA-87B61DB2FE17}" type="sibTrans" cxnId="{19E5F74A-F957-46D6-884E-644DFC7C76BE}">
      <dgm:prSet/>
      <dgm:spPr/>
      <dgm:t>
        <a:bodyPr/>
        <a:lstStyle/>
        <a:p>
          <a:endParaRPr lang="en-GB"/>
        </a:p>
      </dgm:t>
    </dgm:pt>
    <dgm:pt modelId="{07AE9218-C009-46EB-932C-FAF95809D3B9}">
      <dgm:prSet/>
      <dgm:spPr/>
      <dgm:t>
        <a:bodyPr/>
        <a:lstStyle/>
        <a:p>
          <a:r>
            <a:rPr lang="en-GB" dirty="0" smtClean="0"/>
            <a:t>ASEAN Trade in Goods Agreement (ATIGA) </a:t>
          </a:r>
        </a:p>
      </dgm:t>
    </dgm:pt>
    <dgm:pt modelId="{0588FD36-2B59-404D-98CD-F14398C8DF67}" type="parTrans" cxnId="{2CA18A87-4F47-4C5F-954C-9C2A65470C7C}">
      <dgm:prSet/>
      <dgm:spPr/>
      <dgm:t>
        <a:bodyPr/>
        <a:lstStyle/>
        <a:p>
          <a:endParaRPr lang="en-GB"/>
        </a:p>
      </dgm:t>
    </dgm:pt>
    <dgm:pt modelId="{82A0062A-5F3D-4B6D-86D7-E00B4BA914AF}" type="sibTrans" cxnId="{2CA18A87-4F47-4C5F-954C-9C2A65470C7C}">
      <dgm:prSet/>
      <dgm:spPr/>
      <dgm:t>
        <a:bodyPr/>
        <a:lstStyle/>
        <a:p>
          <a:endParaRPr lang="en-GB"/>
        </a:p>
      </dgm:t>
    </dgm:pt>
    <dgm:pt modelId="{C2E54062-2315-40FC-84DF-8FF1DB43CF31}">
      <dgm:prSet/>
      <dgm:spPr/>
      <dgm:t>
        <a:bodyPr/>
        <a:lstStyle/>
        <a:p>
          <a:r>
            <a:rPr lang="en-GB" dirty="0" smtClean="0"/>
            <a:t>ASEAN Framework Agreement on Services (AFAS)</a:t>
          </a:r>
        </a:p>
      </dgm:t>
    </dgm:pt>
    <dgm:pt modelId="{DB830369-61B2-47BA-A79B-B71DF276895A}" type="parTrans" cxnId="{08DBACA6-6488-4301-82F6-8F3184F8A18D}">
      <dgm:prSet/>
      <dgm:spPr/>
      <dgm:t>
        <a:bodyPr/>
        <a:lstStyle/>
        <a:p>
          <a:endParaRPr lang="en-GB"/>
        </a:p>
      </dgm:t>
    </dgm:pt>
    <dgm:pt modelId="{A3D6763D-D58A-45B8-99EA-DDA46AEB0422}" type="sibTrans" cxnId="{08DBACA6-6488-4301-82F6-8F3184F8A18D}">
      <dgm:prSet/>
      <dgm:spPr/>
      <dgm:t>
        <a:bodyPr/>
        <a:lstStyle/>
        <a:p>
          <a:endParaRPr lang="en-GB"/>
        </a:p>
      </dgm:t>
    </dgm:pt>
    <dgm:pt modelId="{383887ED-A9E7-40C1-8154-530A5B27CCE5}">
      <dgm:prSet/>
      <dgm:spPr/>
      <dgm:t>
        <a:bodyPr/>
        <a:lstStyle/>
        <a:p>
          <a:r>
            <a:rPr lang="en-GB" dirty="0" smtClean="0"/>
            <a:t>ASEAN Comprehensive Investment Agreement (ACIA)</a:t>
          </a:r>
        </a:p>
      </dgm:t>
    </dgm:pt>
    <dgm:pt modelId="{DA66B350-E57E-4977-A78F-132B82778741}" type="parTrans" cxnId="{1D54F43E-B8AD-47E1-959B-DAC7C1EE55E2}">
      <dgm:prSet/>
      <dgm:spPr/>
      <dgm:t>
        <a:bodyPr/>
        <a:lstStyle/>
        <a:p>
          <a:endParaRPr lang="en-GB"/>
        </a:p>
      </dgm:t>
    </dgm:pt>
    <dgm:pt modelId="{CC4C50BC-62EC-460B-8C7A-26A8A0914A54}" type="sibTrans" cxnId="{1D54F43E-B8AD-47E1-959B-DAC7C1EE55E2}">
      <dgm:prSet/>
      <dgm:spPr/>
      <dgm:t>
        <a:bodyPr/>
        <a:lstStyle/>
        <a:p>
          <a:endParaRPr lang="en-GB"/>
        </a:p>
      </dgm:t>
    </dgm:pt>
    <dgm:pt modelId="{8EACE840-CB11-4CE7-9420-51F5A6275333}">
      <dgm:prSet/>
      <dgm:spPr/>
      <dgm:t>
        <a:bodyPr/>
        <a:lstStyle/>
        <a:p>
          <a:r>
            <a:rPr lang="en-GB" dirty="0" smtClean="0"/>
            <a:t>Movement of professionals</a:t>
          </a:r>
        </a:p>
      </dgm:t>
    </dgm:pt>
    <dgm:pt modelId="{2284A1EC-4518-4D2F-A6D0-E216BEC3398E}" type="parTrans" cxnId="{8A2C1FC3-1C6E-4588-9942-6F8BAB2FBD74}">
      <dgm:prSet/>
      <dgm:spPr/>
      <dgm:t>
        <a:bodyPr/>
        <a:lstStyle/>
        <a:p>
          <a:endParaRPr lang="en-GB"/>
        </a:p>
      </dgm:t>
    </dgm:pt>
    <dgm:pt modelId="{E3EB1B9D-ACDA-40B6-A7BC-9C05F49D1FE9}" type="sibTrans" cxnId="{8A2C1FC3-1C6E-4588-9942-6F8BAB2FBD74}">
      <dgm:prSet/>
      <dgm:spPr/>
      <dgm:t>
        <a:bodyPr/>
        <a:lstStyle/>
        <a:p>
          <a:endParaRPr lang="en-GB"/>
        </a:p>
      </dgm:t>
    </dgm:pt>
    <dgm:pt modelId="{E8A320CF-FC6D-43D9-9B88-7FAFD9014A80}">
      <dgm:prSet/>
      <dgm:spPr/>
      <dgm:t>
        <a:bodyPr/>
        <a:lstStyle/>
        <a:p>
          <a:r>
            <a:rPr lang="en-GB" smtClean="0"/>
            <a:t>Trade facilitation</a:t>
          </a:r>
          <a:endParaRPr lang="en-GB" dirty="0" smtClean="0"/>
        </a:p>
      </dgm:t>
    </dgm:pt>
    <dgm:pt modelId="{D6041FCE-563B-44C4-8CA7-FF7DF98D77B8}" type="parTrans" cxnId="{A0F55FA9-9597-4E14-B9A2-D4FF87B1D6F5}">
      <dgm:prSet/>
      <dgm:spPr/>
      <dgm:t>
        <a:bodyPr/>
        <a:lstStyle/>
        <a:p>
          <a:endParaRPr lang="en-GB"/>
        </a:p>
      </dgm:t>
    </dgm:pt>
    <dgm:pt modelId="{4E82B3C7-E910-401F-BB04-62C52C099DD4}" type="sibTrans" cxnId="{A0F55FA9-9597-4E14-B9A2-D4FF87B1D6F5}">
      <dgm:prSet/>
      <dgm:spPr/>
      <dgm:t>
        <a:bodyPr/>
        <a:lstStyle/>
        <a:p>
          <a:endParaRPr lang="en-GB"/>
        </a:p>
      </dgm:t>
    </dgm:pt>
    <dgm:pt modelId="{B20336A7-4E8B-44BC-8DC0-E4FC68BE352E}">
      <dgm:prSet/>
      <dgm:spPr/>
      <dgm:t>
        <a:bodyPr/>
        <a:lstStyle/>
        <a:p>
          <a:r>
            <a:rPr lang="en-GB" dirty="0" smtClean="0"/>
            <a:t>ASEAN Stock Exchanges</a:t>
          </a:r>
          <a:endParaRPr lang="en-GB" dirty="0"/>
        </a:p>
      </dgm:t>
    </dgm:pt>
    <dgm:pt modelId="{74FA8BB9-9975-448A-BB33-CDFA8A545659}" type="parTrans" cxnId="{BE059AC1-113A-4076-9AAC-5E415AFF0E13}">
      <dgm:prSet/>
      <dgm:spPr/>
      <dgm:t>
        <a:bodyPr/>
        <a:lstStyle/>
        <a:p>
          <a:endParaRPr lang="en-GB"/>
        </a:p>
      </dgm:t>
    </dgm:pt>
    <dgm:pt modelId="{438141D9-3138-4CBF-904B-49C44402B782}" type="sibTrans" cxnId="{BE059AC1-113A-4076-9AAC-5E415AFF0E13}">
      <dgm:prSet/>
      <dgm:spPr/>
      <dgm:t>
        <a:bodyPr/>
        <a:lstStyle/>
        <a:p>
          <a:endParaRPr lang="en-GB"/>
        </a:p>
      </dgm:t>
    </dgm:pt>
    <dgm:pt modelId="{C66527D4-92DA-4CCC-B478-DEBA0F5B86CB}" type="pres">
      <dgm:prSet presAssocID="{E630EF26-7962-47DC-9C15-9E2CFF61C6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163291CB-2E2F-4A37-B3F8-83176E376453}" type="pres">
      <dgm:prSet presAssocID="{E630EF26-7962-47DC-9C15-9E2CFF61C692}" presName="Name1" presStyleCnt="0"/>
      <dgm:spPr/>
    </dgm:pt>
    <dgm:pt modelId="{FE0DB991-6662-4480-9648-3B728B4C74D3}" type="pres">
      <dgm:prSet presAssocID="{E630EF26-7962-47DC-9C15-9E2CFF61C692}" presName="cycle" presStyleCnt="0"/>
      <dgm:spPr/>
    </dgm:pt>
    <dgm:pt modelId="{F2849765-5979-4CFD-BBBE-684F0149DC02}" type="pres">
      <dgm:prSet presAssocID="{E630EF26-7962-47DC-9C15-9E2CFF61C692}" presName="srcNode" presStyleLbl="node1" presStyleIdx="0" presStyleCnt="7"/>
      <dgm:spPr/>
    </dgm:pt>
    <dgm:pt modelId="{9DAD9913-52B9-4028-B2D8-83A6A584C21D}" type="pres">
      <dgm:prSet presAssocID="{E630EF26-7962-47DC-9C15-9E2CFF61C692}" presName="conn" presStyleLbl="parChTrans1D2" presStyleIdx="0" presStyleCnt="1"/>
      <dgm:spPr/>
      <dgm:t>
        <a:bodyPr/>
        <a:lstStyle/>
        <a:p>
          <a:endParaRPr lang="en-GB"/>
        </a:p>
      </dgm:t>
    </dgm:pt>
    <dgm:pt modelId="{47BC02D3-ADFE-4F3C-B6DB-B09736773CD5}" type="pres">
      <dgm:prSet presAssocID="{E630EF26-7962-47DC-9C15-9E2CFF61C692}" presName="extraNode" presStyleLbl="node1" presStyleIdx="0" presStyleCnt="7"/>
      <dgm:spPr/>
    </dgm:pt>
    <dgm:pt modelId="{013C27A6-6A32-4551-8877-222D587514F7}" type="pres">
      <dgm:prSet presAssocID="{E630EF26-7962-47DC-9C15-9E2CFF61C692}" presName="dstNode" presStyleLbl="node1" presStyleIdx="0" presStyleCnt="7"/>
      <dgm:spPr/>
    </dgm:pt>
    <dgm:pt modelId="{8C4E2F8B-6D6C-4DBD-9B6D-9CF4DA5494B0}" type="pres">
      <dgm:prSet presAssocID="{0DED94A0-6CB4-4826-8587-9B91AA4A4AE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291938-CB8F-4609-97B1-A6432B2809E3}" type="pres">
      <dgm:prSet presAssocID="{0DED94A0-6CB4-4826-8587-9B91AA4A4AE5}" presName="accent_1" presStyleCnt="0"/>
      <dgm:spPr/>
    </dgm:pt>
    <dgm:pt modelId="{44FE00E2-3112-4D4F-A00F-0AC12A8DD951}" type="pres">
      <dgm:prSet presAssocID="{0DED94A0-6CB4-4826-8587-9B91AA4A4AE5}" presName="accentRepeatNode" presStyleLbl="solidFgAcc1" presStyleIdx="0" presStyleCnt="7"/>
      <dgm:spPr/>
    </dgm:pt>
    <dgm:pt modelId="{D3FDD875-C5CE-4201-BF8C-C0B99598BF38}" type="pres">
      <dgm:prSet presAssocID="{07AE9218-C009-46EB-932C-FAF95809D3B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A1BE6E-6C4D-4F94-BA7D-4ADFB8E23897}" type="pres">
      <dgm:prSet presAssocID="{07AE9218-C009-46EB-932C-FAF95809D3B9}" presName="accent_2" presStyleCnt="0"/>
      <dgm:spPr/>
    </dgm:pt>
    <dgm:pt modelId="{C16D560F-4024-4063-B31F-42F724D389D3}" type="pres">
      <dgm:prSet presAssocID="{07AE9218-C009-46EB-932C-FAF95809D3B9}" presName="accentRepeatNode" presStyleLbl="solidFgAcc1" presStyleIdx="1" presStyleCnt="7"/>
      <dgm:spPr/>
    </dgm:pt>
    <dgm:pt modelId="{8DB86F14-E787-49B0-BA95-EE42B7E03D73}" type="pres">
      <dgm:prSet presAssocID="{C2E54062-2315-40FC-84DF-8FF1DB43CF3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D57FEC-D2AD-4E43-B82F-C898ACAF1D26}" type="pres">
      <dgm:prSet presAssocID="{C2E54062-2315-40FC-84DF-8FF1DB43CF31}" presName="accent_3" presStyleCnt="0"/>
      <dgm:spPr/>
    </dgm:pt>
    <dgm:pt modelId="{0A8E5BA1-2BED-49C7-B072-AD424AE84270}" type="pres">
      <dgm:prSet presAssocID="{C2E54062-2315-40FC-84DF-8FF1DB43CF31}" presName="accentRepeatNode" presStyleLbl="solidFgAcc1" presStyleIdx="2" presStyleCnt="7"/>
      <dgm:spPr/>
    </dgm:pt>
    <dgm:pt modelId="{9C2DB0ED-4FDB-4438-8DDD-959028FDAC4A}" type="pres">
      <dgm:prSet presAssocID="{383887ED-A9E7-40C1-8154-530A5B27CCE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329623-92A1-4CEB-AEAA-AF3A3B81579C}" type="pres">
      <dgm:prSet presAssocID="{383887ED-A9E7-40C1-8154-530A5B27CCE5}" presName="accent_4" presStyleCnt="0"/>
      <dgm:spPr/>
    </dgm:pt>
    <dgm:pt modelId="{DD393823-06BD-43E2-9AA7-06025271251A}" type="pres">
      <dgm:prSet presAssocID="{383887ED-A9E7-40C1-8154-530A5B27CCE5}" presName="accentRepeatNode" presStyleLbl="solidFgAcc1" presStyleIdx="3" presStyleCnt="7"/>
      <dgm:spPr/>
    </dgm:pt>
    <dgm:pt modelId="{F920F0A3-A7DA-4AC4-AF1A-2D6991DA11CE}" type="pres">
      <dgm:prSet presAssocID="{8EACE840-CB11-4CE7-9420-51F5A627533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E97F13-4178-429D-8844-8D8026808ADF}" type="pres">
      <dgm:prSet presAssocID="{8EACE840-CB11-4CE7-9420-51F5A6275333}" presName="accent_5" presStyleCnt="0"/>
      <dgm:spPr/>
    </dgm:pt>
    <dgm:pt modelId="{2741249D-433A-49C2-9029-E2ECC4BB78F9}" type="pres">
      <dgm:prSet presAssocID="{8EACE840-CB11-4CE7-9420-51F5A6275333}" presName="accentRepeatNode" presStyleLbl="solidFgAcc1" presStyleIdx="4" presStyleCnt="7"/>
      <dgm:spPr/>
    </dgm:pt>
    <dgm:pt modelId="{7DF1897D-BD5E-4C8A-8EDE-3273E872C73D}" type="pres">
      <dgm:prSet presAssocID="{E8A320CF-FC6D-43D9-9B88-7FAFD9014A8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D74CA5-04DC-4432-914E-AC0A3974E537}" type="pres">
      <dgm:prSet presAssocID="{E8A320CF-FC6D-43D9-9B88-7FAFD9014A80}" presName="accent_6" presStyleCnt="0"/>
      <dgm:spPr/>
    </dgm:pt>
    <dgm:pt modelId="{3B477C1B-1966-4BCA-BA73-FC21DBA575E9}" type="pres">
      <dgm:prSet presAssocID="{E8A320CF-FC6D-43D9-9B88-7FAFD9014A80}" presName="accentRepeatNode" presStyleLbl="solidFgAcc1" presStyleIdx="5" presStyleCnt="7"/>
      <dgm:spPr/>
    </dgm:pt>
    <dgm:pt modelId="{EF720D2B-4215-42DF-818B-DB3AAB58F1A2}" type="pres">
      <dgm:prSet presAssocID="{B20336A7-4E8B-44BC-8DC0-E4FC68BE352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CAB92B-58F6-43D2-944B-91E9DDD7DDFA}" type="pres">
      <dgm:prSet presAssocID="{B20336A7-4E8B-44BC-8DC0-E4FC68BE352E}" presName="accent_7" presStyleCnt="0"/>
      <dgm:spPr/>
    </dgm:pt>
    <dgm:pt modelId="{4AE1729A-7127-4744-BC9C-044D62F83F20}" type="pres">
      <dgm:prSet presAssocID="{B20336A7-4E8B-44BC-8DC0-E4FC68BE352E}" presName="accentRepeatNode" presStyleLbl="solidFgAcc1" presStyleIdx="6" presStyleCnt="7"/>
      <dgm:spPr/>
    </dgm:pt>
  </dgm:ptLst>
  <dgm:cxnLst>
    <dgm:cxn modelId="{1D54F43E-B8AD-47E1-959B-DAC7C1EE55E2}" srcId="{E630EF26-7962-47DC-9C15-9E2CFF61C692}" destId="{383887ED-A9E7-40C1-8154-530A5B27CCE5}" srcOrd="3" destOrd="0" parTransId="{DA66B350-E57E-4977-A78F-132B82778741}" sibTransId="{CC4C50BC-62EC-460B-8C7A-26A8A0914A54}"/>
    <dgm:cxn modelId="{A0F55FA9-9597-4E14-B9A2-D4FF87B1D6F5}" srcId="{E630EF26-7962-47DC-9C15-9E2CFF61C692}" destId="{E8A320CF-FC6D-43D9-9B88-7FAFD9014A80}" srcOrd="5" destOrd="0" parTransId="{D6041FCE-563B-44C4-8CA7-FF7DF98D77B8}" sibTransId="{4E82B3C7-E910-401F-BB04-62C52C099DD4}"/>
    <dgm:cxn modelId="{70CA924A-0CB5-454A-84A8-B732AC79ECC0}" type="presOf" srcId="{383887ED-A9E7-40C1-8154-530A5B27CCE5}" destId="{9C2DB0ED-4FDB-4438-8DDD-959028FDAC4A}" srcOrd="0" destOrd="0" presId="urn:microsoft.com/office/officeart/2008/layout/VerticalCurvedList"/>
    <dgm:cxn modelId="{3FD663DC-4A3C-4D91-81E9-3AC6687C2AF8}" type="presOf" srcId="{0DED94A0-6CB4-4826-8587-9B91AA4A4AE5}" destId="{8C4E2F8B-6D6C-4DBD-9B6D-9CF4DA5494B0}" srcOrd="0" destOrd="0" presId="urn:microsoft.com/office/officeart/2008/layout/VerticalCurvedList"/>
    <dgm:cxn modelId="{19E5F74A-F957-46D6-884E-644DFC7C76BE}" srcId="{E630EF26-7962-47DC-9C15-9E2CFF61C692}" destId="{0DED94A0-6CB4-4826-8587-9B91AA4A4AE5}" srcOrd="0" destOrd="0" parTransId="{B63FF52E-AAB9-4A43-AF3C-1DD7D458E6E6}" sibTransId="{E4B0007E-B687-423E-9BBA-87B61DB2FE17}"/>
    <dgm:cxn modelId="{B2E324EB-D9D7-42ED-B917-7EA539917BC3}" type="presOf" srcId="{E4B0007E-B687-423E-9BBA-87B61DB2FE17}" destId="{9DAD9913-52B9-4028-B2D8-83A6A584C21D}" srcOrd="0" destOrd="0" presId="urn:microsoft.com/office/officeart/2008/layout/VerticalCurvedList"/>
    <dgm:cxn modelId="{F7549356-0BED-4531-B1D5-50656F98C24C}" type="presOf" srcId="{E630EF26-7962-47DC-9C15-9E2CFF61C692}" destId="{C66527D4-92DA-4CCC-B478-DEBA0F5B86CB}" srcOrd="0" destOrd="0" presId="urn:microsoft.com/office/officeart/2008/layout/VerticalCurvedList"/>
    <dgm:cxn modelId="{8A2C1FC3-1C6E-4588-9942-6F8BAB2FBD74}" srcId="{E630EF26-7962-47DC-9C15-9E2CFF61C692}" destId="{8EACE840-CB11-4CE7-9420-51F5A6275333}" srcOrd="4" destOrd="0" parTransId="{2284A1EC-4518-4D2F-A6D0-E216BEC3398E}" sibTransId="{E3EB1B9D-ACDA-40B6-A7BC-9C05F49D1FE9}"/>
    <dgm:cxn modelId="{57C07DC8-8A9E-4763-93E1-C37090294DCD}" type="presOf" srcId="{8EACE840-CB11-4CE7-9420-51F5A6275333}" destId="{F920F0A3-A7DA-4AC4-AF1A-2D6991DA11CE}" srcOrd="0" destOrd="0" presId="urn:microsoft.com/office/officeart/2008/layout/VerticalCurvedList"/>
    <dgm:cxn modelId="{9A4B85AB-AE1E-43B1-8804-348417A2F3C1}" type="presOf" srcId="{B20336A7-4E8B-44BC-8DC0-E4FC68BE352E}" destId="{EF720D2B-4215-42DF-818B-DB3AAB58F1A2}" srcOrd="0" destOrd="0" presId="urn:microsoft.com/office/officeart/2008/layout/VerticalCurvedList"/>
    <dgm:cxn modelId="{C87E0E4B-303D-4C39-942D-17AD880A99D5}" type="presOf" srcId="{E8A320CF-FC6D-43D9-9B88-7FAFD9014A80}" destId="{7DF1897D-BD5E-4C8A-8EDE-3273E872C73D}" srcOrd="0" destOrd="0" presId="urn:microsoft.com/office/officeart/2008/layout/VerticalCurvedList"/>
    <dgm:cxn modelId="{BE059AC1-113A-4076-9AAC-5E415AFF0E13}" srcId="{E630EF26-7962-47DC-9C15-9E2CFF61C692}" destId="{B20336A7-4E8B-44BC-8DC0-E4FC68BE352E}" srcOrd="6" destOrd="0" parTransId="{74FA8BB9-9975-448A-BB33-CDFA8A545659}" sibTransId="{438141D9-3138-4CBF-904B-49C44402B782}"/>
    <dgm:cxn modelId="{08DBACA6-6488-4301-82F6-8F3184F8A18D}" srcId="{E630EF26-7962-47DC-9C15-9E2CFF61C692}" destId="{C2E54062-2315-40FC-84DF-8FF1DB43CF31}" srcOrd="2" destOrd="0" parTransId="{DB830369-61B2-47BA-A79B-B71DF276895A}" sibTransId="{A3D6763D-D58A-45B8-99EA-DDA46AEB0422}"/>
    <dgm:cxn modelId="{2CA18A87-4F47-4C5F-954C-9C2A65470C7C}" srcId="{E630EF26-7962-47DC-9C15-9E2CFF61C692}" destId="{07AE9218-C009-46EB-932C-FAF95809D3B9}" srcOrd="1" destOrd="0" parTransId="{0588FD36-2B59-404D-98CD-F14398C8DF67}" sibTransId="{82A0062A-5F3D-4B6D-86D7-E00B4BA914AF}"/>
    <dgm:cxn modelId="{B2EA99B9-4229-4645-8EDC-667C90070435}" type="presOf" srcId="{07AE9218-C009-46EB-932C-FAF95809D3B9}" destId="{D3FDD875-C5CE-4201-BF8C-C0B99598BF38}" srcOrd="0" destOrd="0" presId="urn:microsoft.com/office/officeart/2008/layout/VerticalCurvedList"/>
    <dgm:cxn modelId="{C147C3DB-37B5-4CCC-B2E1-9414A246E095}" type="presOf" srcId="{C2E54062-2315-40FC-84DF-8FF1DB43CF31}" destId="{8DB86F14-E787-49B0-BA95-EE42B7E03D73}" srcOrd="0" destOrd="0" presId="urn:microsoft.com/office/officeart/2008/layout/VerticalCurvedList"/>
    <dgm:cxn modelId="{1807DB8A-1D18-4202-A43B-8A67C3BE66F0}" type="presParOf" srcId="{C66527D4-92DA-4CCC-B478-DEBA0F5B86CB}" destId="{163291CB-2E2F-4A37-B3F8-83176E376453}" srcOrd="0" destOrd="0" presId="urn:microsoft.com/office/officeart/2008/layout/VerticalCurvedList"/>
    <dgm:cxn modelId="{02138E55-F565-4671-A0B8-B25A39AAD21D}" type="presParOf" srcId="{163291CB-2E2F-4A37-B3F8-83176E376453}" destId="{FE0DB991-6662-4480-9648-3B728B4C74D3}" srcOrd="0" destOrd="0" presId="urn:microsoft.com/office/officeart/2008/layout/VerticalCurvedList"/>
    <dgm:cxn modelId="{2CA17831-3179-442B-ADF8-41F7194ABDE5}" type="presParOf" srcId="{FE0DB991-6662-4480-9648-3B728B4C74D3}" destId="{F2849765-5979-4CFD-BBBE-684F0149DC02}" srcOrd="0" destOrd="0" presId="urn:microsoft.com/office/officeart/2008/layout/VerticalCurvedList"/>
    <dgm:cxn modelId="{72BCDA0A-E3C8-4DCF-89E7-94AA75ABA66A}" type="presParOf" srcId="{FE0DB991-6662-4480-9648-3B728B4C74D3}" destId="{9DAD9913-52B9-4028-B2D8-83A6A584C21D}" srcOrd="1" destOrd="0" presId="urn:microsoft.com/office/officeart/2008/layout/VerticalCurvedList"/>
    <dgm:cxn modelId="{2EFBD7DF-1485-4435-BCD6-68BEF998D802}" type="presParOf" srcId="{FE0DB991-6662-4480-9648-3B728B4C74D3}" destId="{47BC02D3-ADFE-4F3C-B6DB-B09736773CD5}" srcOrd="2" destOrd="0" presId="urn:microsoft.com/office/officeart/2008/layout/VerticalCurvedList"/>
    <dgm:cxn modelId="{629C1AB1-6336-4F95-9CDF-45BC118A7F1E}" type="presParOf" srcId="{FE0DB991-6662-4480-9648-3B728B4C74D3}" destId="{013C27A6-6A32-4551-8877-222D587514F7}" srcOrd="3" destOrd="0" presId="urn:microsoft.com/office/officeart/2008/layout/VerticalCurvedList"/>
    <dgm:cxn modelId="{5DF1C4C6-FCE1-4B89-BC4E-2311D6B4EFCA}" type="presParOf" srcId="{163291CB-2E2F-4A37-B3F8-83176E376453}" destId="{8C4E2F8B-6D6C-4DBD-9B6D-9CF4DA5494B0}" srcOrd="1" destOrd="0" presId="urn:microsoft.com/office/officeart/2008/layout/VerticalCurvedList"/>
    <dgm:cxn modelId="{19489EC7-21CA-4F84-A524-58EB4684A561}" type="presParOf" srcId="{163291CB-2E2F-4A37-B3F8-83176E376453}" destId="{0B291938-CB8F-4609-97B1-A6432B2809E3}" srcOrd="2" destOrd="0" presId="urn:microsoft.com/office/officeart/2008/layout/VerticalCurvedList"/>
    <dgm:cxn modelId="{1A5D7CE4-EBCE-4979-B1D8-FFA7305914CD}" type="presParOf" srcId="{0B291938-CB8F-4609-97B1-A6432B2809E3}" destId="{44FE00E2-3112-4D4F-A00F-0AC12A8DD951}" srcOrd="0" destOrd="0" presId="urn:microsoft.com/office/officeart/2008/layout/VerticalCurvedList"/>
    <dgm:cxn modelId="{5D71B079-0B07-4A8A-A171-F2B851362B4C}" type="presParOf" srcId="{163291CB-2E2F-4A37-B3F8-83176E376453}" destId="{D3FDD875-C5CE-4201-BF8C-C0B99598BF38}" srcOrd="3" destOrd="0" presId="urn:microsoft.com/office/officeart/2008/layout/VerticalCurvedList"/>
    <dgm:cxn modelId="{D18B0ABF-570D-45A6-A85F-29320E05AFDF}" type="presParOf" srcId="{163291CB-2E2F-4A37-B3F8-83176E376453}" destId="{09A1BE6E-6C4D-4F94-BA7D-4ADFB8E23897}" srcOrd="4" destOrd="0" presId="urn:microsoft.com/office/officeart/2008/layout/VerticalCurvedList"/>
    <dgm:cxn modelId="{86A763DF-EE7B-4594-AE45-7E72B298B0C2}" type="presParOf" srcId="{09A1BE6E-6C4D-4F94-BA7D-4ADFB8E23897}" destId="{C16D560F-4024-4063-B31F-42F724D389D3}" srcOrd="0" destOrd="0" presId="urn:microsoft.com/office/officeart/2008/layout/VerticalCurvedList"/>
    <dgm:cxn modelId="{E8B10132-C16F-4A9B-8194-3A094C4551A9}" type="presParOf" srcId="{163291CB-2E2F-4A37-B3F8-83176E376453}" destId="{8DB86F14-E787-49B0-BA95-EE42B7E03D73}" srcOrd="5" destOrd="0" presId="urn:microsoft.com/office/officeart/2008/layout/VerticalCurvedList"/>
    <dgm:cxn modelId="{3F5BE6D0-161C-4409-96F1-C7C92418C10B}" type="presParOf" srcId="{163291CB-2E2F-4A37-B3F8-83176E376453}" destId="{01D57FEC-D2AD-4E43-B82F-C898ACAF1D26}" srcOrd="6" destOrd="0" presId="urn:microsoft.com/office/officeart/2008/layout/VerticalCurvedList"/>
    <dgm:cxn modelId="{3F2DFFC9-0225-4662-B5CD-A447B99BE36C}" type="presParOf" srcId="{01D57FEC-D2AD-4E43-B82F-C898ACAF1D26}" destId="{0A8E5BA1-2BED-49C7-B072-AD424AE84270}" srcOrd="0" destOrd="0" presId="urn:microsoft.com/office/officeart/2008/layout/VerticalCurvedList"/>
    <dgm:cxn modelId="{48A20F48-FF21-4019-A9C8-648CC9F21670}" type="presParOf" srcId="{163291CB-2E2F-4A37-B3F8-83176E376453}" destId="{9C2DB0ED-4FDB-4438-8DDD-959028FDAC4A}" srcOrd="7" destOrd="0" presId="urn:microsoft.com/office/officeart/2008/layout/VerticalCurvedList"/>
    <dgm:cxn modelId="{7FA78885-0BC1-493D-8D26-8A918457F81D}" type="presParOf" srcId="{163291CB-2E2F-4A37-B3F8-83176E376453}" destId="{92329623-92A1-4CEB-AEAA-AF3A3B81579C}" srcOrd="8" destOrd="0" presId="urn:microsoft.com/office/officeart/2008/layout/VerticalCurvedList"/>
    <dgm:cxn modelId="{2BD06FED-3913-4958-8139-8BA6850E4DD2}" type="presParOf" srcId="{92329623-92A1-4CEB-AEAA-AF3A3B81579C}" destId="{DD393823-06BD-43E2-9AA7-06025271251A}" srcOrd="0" destOrd="0" presId="urn:microsoft.com/office/officeart/2008/layout/VerticalCurvedList"/>
    <dgm:cxn modelId="{234BFBC3-DEA3-499E-BEC8-BACF50BC9A96}" type="presParOf" srcId="{163291CB-2E2F-4A37-B3F8-83176E376453}" destId="{F920F0A3-A7DA-4AC4-AF1A-2D6991DA11CE}" srcOrd="9" destOrd="0" presId="urn:microsoft.com/office/officeart/2008/layout/VerticalCurvedList"/>
    <dgm:cxn modelId="{3CC05CF8-9734-4606-9B9F-584B3EA3FE76}" type="presParOf" srcId="{163291CB-2E2F-4A37-B3F8-83176E376453}" destId="{97E97F13-4178-429D-8844-8D8026808ADF}" srcOrd="10" destOrd="0" presId="urn:microsoft.com/office/officeart/2008/layout/VerticalCurvedList"/>
    <dgm:cxn modelId="{ACBAF892-699C-4B11-B90B-81186FB4C65B}" type="presParOf" srcId="{97E97F13-4178-429D-8844-8D8026808ADF}" destId="{2741249D-433A-49C2-9029-E2ECC4BB78F9}" srcOrd="0" destOrd="0" presId="urn:microsoft.com/office/officeart/2008/layout/VerticalCurvedList"/>
    <dgm:cxn modelId="{AE91BE74-A846-4055-AF6C-971C1BE609D3}" type="presParOf" srcId="{163291CB-2E2F-4A37-B3F8-83176E376453}" destId="{7DF1897D-BD5E-4C8A-8EDE-3273E872C73D}" srcOrd="11" destOrd="0" presId="urn:microsoft.com/office/officeart/2008/layout/VerticalCurvedList"/>
    <dgm:cxn modelId="{43AF6548-5AA7-404B-9B93-B3AA4F085AF6}" type="presParOf" srcId="{163291CB-2E2F-4A37-B3F8-83176E376453}" destId="{F5D74CA5-04DC-4432-914E-AC0A3974E537}" srcOrd="12" destOrd="0" presId="urn:microsoft.com/office/officeart/2008/layout/VerticalCurvedList"/>
    <dgm:cxn modelId="{1CE3CB27-4B33-4D10-AE42-297E731DFDBD}" type="presParOf" srcId="{F5D74CA5-04DC-4432-914E-AC0A3974E537}" destId="{3B477C1B-1966-4BCA-BA73-FC21DBA575E9}" srcOrd="0" destOrd="0" presId="urn:microsoft.com/office/officeart/2008/layout/VerticalCurvedList"/>
    <dgm:cxn modelId="{22167DA4-9976-4900-B20C-5FC1F52BBAD9}" type="presParOf" srcId="{163291CB-2E2F-4A37-B3F8-83176E376453}" destId="{EF720D2B-4215-42DF-818B-DB3AAB58F1A2}" srcOrd="13" destOrd="0" presId="urn:microsoft.com/office/officeart/2008/layout/VerticalCurvedList"/>
    <dgm:cxn modelId="{672FB0A0-B3A2-43B9-8691-3829E1DC0903}" type="presParOf" srcId="{163291CB-2E2F-4A37-B3F8-83176E376453}" destId="{21CAB92B-58F6-43D2-944B-91E9DDD7DDFA}" srcOrd="14" destOrd="0" presId="urn:microsoft.com/office/officeart/2008/layout/VerticalCurvedList"/>
    <dgm:cxn modelId="{F9A837E1-BBFF-498A-8867-DD3F7765DD02}" type="presParOf" srcId="{21CAB92B-58F6-43D2-944B-91E9DDD7DDFA}" destId="{4AE1729A-7127-4744-BC9C-044D62F83F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EEA720-2008-49C0-BBE7-94AF3238164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149B-08D1-46C7-BA8C-DD0ED325CCC9}">
      <dgm:prSet phldrT="[Text]"/>
      <dgm:spPr/>
      <dgm:t>
        <a:bodyPr/>
        <a:lstStyle/>
        <a:p>
          <a:r>
            <a:rPr lang="en-US" altLang="en-US" smtClean="0"/>
            <a:t>Competition policy and law</a:t>
          </a:r>
          <a:endParaRPr lang="en-GB"/>
        </a:p>
      </dgm:t>
    </dgm:pt>
    <dgm:pt modelId="{297A9045-A1FD-4B6C-A1E2-329D203C008A}" type="parTrans" cxnId="{6AEF0E84-B53E-4AA8-B460-3CD8183EE1EB}">
      <dgm:prSet/>
      <dgm:spPr/>
      <dgm:t>
        <a:bodyPr/>
        <a:lstStyle/>
        <a:p>
          <a:endParaRPr lang="en-GB"/>
        </a:p>
      </dgm:t>
    </dgm:pt>
    <dgm:pt modelId="{B05BE5C5-7D79-4EAE-904A-A209D2D2CE7F}" type="sibTrans" cxnId="{6AEF0E84-B53E-4AA8-B460-3CD8183EE1EB}">
      <dgm:prSet/>
      <dgm:spPr/>
      <dgm:t>
        <a:bodyPr/>
        <a:lstStyle/>
        <a:p>
          <a:endParaRPr lang="en-GB"/>
        </a:p>
      </dgm:t>
    </dgm:pt>
    <dgm:pt modelId="{D450A883-6B3B-4F48-B095-72D58BC48C44}">
      <dgm:prSet/>
      <dgm:spPr/>
      <dgm:t>
        <a:bodyPr/>
        <a:lstStyle/>
        <a:p>
          <a:r>
            <a:rPr lang="en-US" altLang="en-US" smtClean="0"/>
            <a:t>Consumer protection laws </a:t>
          </a:r>
          <a:endParaRPr lang="en-US" altLang="en-US" dirty="0"/>
        </a:p>
      </dgm:t>
    </dgm:pt>
    <dgm:pt modelId="{43EC5BE9-A79C-405D-AED1-54332D5B89EC}" type="parTrans" cxnId="{2D124375-857A-46FA-8935-41AFF1049FA2}">
      <dgm:prSet/>
      <dgm:spPr/>
      <dgm:t>
        <a:bodyPr/>
        <a:lstStyle/>
        <a:p>
          <a:endParaRPr lang="en-GB"/>
        </a:p>
      </dgm:t>
    </dgm:pt>
    <dgm:pt modelId="{75F826A0-5371-458D-AC20-E43FB6154A0A}" type="sibTrans" cxnId="{2D124375-857A-46FA-8935-41AFF1049FA2}">
      <dgm:prSet/>
      <dgm:spPr/>
      <dgm:t>
        <a:bodyPr/>
        <a:lstStyle/>
        <a:p>
          <a:endParaRPr lang="en-GB"/>
        </a:p>
      </dgm:t>
    </dgm:pt>
    <dgm:pt modelId="{F2F7AA37-14FA-4111-BDB2-0ED8237E7BE7}">
      <dgm:prSet/>
      <dgm:spPr/>
      <dgm:t>
        <a:bodyPr/>
        <a:lstStyle/>
        <a:p>
          <a:r>
            <a:rPr lang="en-US" altLang="en-US" smtClean="0"/>
            <a:t>International IP protocols</a:t>
          </a:r>
          <a:endParaRPr lang="en-US" altLang="en-US" dirty="0"/>
        </a:p>
      </dgm:t>
    </dgm:pt>
    <dgm:pt modelId="{39C9BF47-DAAA-4536-98E8-6C11864B5B00}" type="parTrans" cxnId="{D764D535-35D1-4150-B0DB-E71D6BC6C9C5}">
      <dgm:prSet/>
      <dgm:spPr/>
      <dgm:t>
        <a:bodyPr/>
        <a:lstStyle/>
        <a:p>
          <a:endParaRPr lang="en-GB"/>
        </a:p>
      </dgm:t>
    </dgm:pt>
    <dgm:pt modelId="{D06BF268-F2FF-4FC2-BD20-E991F3F30BD8}" type="sibTrans" cxnId="{D764D535-35D1-4150-B0DB-E71D6BC6C9C5}">
      <dgm:prSet/>
      <dgm:spPr/>
      <dgm:t>
        <a:bodyPr/>
        <a:lstStyle/>
        <a:p>
          <a:endParaRPr lang="en-GB"/>
        </a:p>
      </dgm:t>
    </dgm:pt>
    <dgm:pt modelId="{3D8554FC-E0B1-4936-9E8F-805349496DC6}">
      <dgm:prSet/>
      <dgm:spPr/>
      <dgm:t>
        <a:bodyPr/>
        <a:lstStyle/>
        <a:p>
          <a:r>
            <a:rPr lang="en-US" altLang="en-US" smtClean="0"/>
            <a:t>ASEAN Highway Network </a:t>
          </a:r>
          <a:endParaRPr lang="en-US" altLang="en-US" dirty="0" smtClean="0"/>
        </a:p>
      </dgm:t>
    </dgm:pt>
    <dgm:pt modelId="{121BDD94-98DE-4DBE-8FBD-AF4E2D046339}" type="parTrans" cxnId="{4554CD4F-D388-46DB-8B05-C3E43C1822D6}">
      <dgm:prSet/>
      <dgm:spPr/>
      <dgm:t>
        <a:bodyPr/>
        <a:lstStyle/>
        <a:p>
          <a:endParaRPr lang="en-GB"/>
        </a:p>
      </dgm:t>
    </dgm:pt>
    <dgm:pt modelId="{87C14701-DAD7-4FCE-BFC5-F1A7028494E3}" type="sibTrans" cxnId="{4554CD4F-D388-46DB-8B05-C3E43C1822D6}">
      <dgm:prSet/>
      <dgm:spPr/>
      <dgm:t>
        <a:bodyPr/>
        <a:lstStyle/>
        <a:p>
          <a:endParaRPr lang="en-GB"/>
        </a:p>
      </dgm:t>
    </dgm:pt>
    <dgm:pt modelId="{7C07FF4C-3405-46FE-861B-0F87A8B6BB1C}">
      <dgm:prSet/>
      <dgm:spPr/>
      <dgm:t>
        <a:bodyPr/>
        <a:lstStyle/>
        <a:p>
          <a:r>
            <a:rPr lang="en-US" altLang="en-US" smtClean="0"/>
            <a:t>ASEAN Single Shipping Market</a:t>
          </a:r>
          <a:endParaRPr lang="en-US" altLang="en-US" dirty="0"/>
        </a:p>
      </dgm:t>
    </dgm:pt>
    <dgm:pt modelId="{39C07955-61DD-45DA-A295-D55583D607F0}" type="parTrans" cxnId="{D0725817-9324-412E-95F9-D932D8230401}">
      <dgm:prSet/>
      <dgm:spPr/>
      <dgm:t>
        <a:bodyPr/>
        <a:lstStyle/>
        <a:p>
          <a:endParaRPr lang="en-GB"/>
        </a:p>
      </dgm:t>
    </dgm:pt>
    <dgm:pt modelId="{B3668D1D-B3FB-4C49-8385-B8F2F6CD6B55}" type="sibTrans" cxnId="{D0725817-9324-412E-95F9-D932D8230401}">
      <dgm:prSet/>
      <dgm:spPr/>
      <dgm:t>
        <a:bodyPr/>
        <a:lstStyle/>
        <a:p>
          <a:endParaRPr lang="en-GB"/>
        </a:p>
      </dgm:t>
    </dgm:pt>
    <dgm:pt modelId="{BC120BFA-E20B-42C1-87D2-85F6E25700F7}">
      <dgm:prSet/>
      <dgm:spPr/>
      <dgm:t>
        <a:bodyPr/>
        <a:lstStyle/>
        <a:p>
          <a:r>
            <a:rPr lang="en-US" altLang="en-US" smtClean="0"/>
            <a:t>ASEAN Power Grid </a:t>
          </a:r>
          <a:endParaRPr lang="en-US" altLang="en-US" dirty="0" smtClean="0"/>
        </a:p>
      </dgm:t>
    </dgm:pt>
    <dgm:pt modelId="{2F510CC0-D808-45CF-8E78-9E0F8D258398}" type="parTrans" cxnId="{57CC5B62-DEB0-4F99-836C-92E3307A93B8}">
      <dgm:prSet/>
      <dgm:spPr/>
      <dgm:t>
        <a:bodyPr/>
        <a:lstStyle/>
        <a:p>
          <a:endParaRPr lang="en-GB"/>
        </a:p>
      </dgm:t>
    </dgm:pt>
    <dgm:pt modelId="{C424F275-6B2E-4CCD-87D6-2833A341F546}" type="sibTrans" cxnId="{57CC5B62-DEB0-4F99-836C-92E3307A93B8}">
      <dgm:prSet/>
      <dgm:spPr/>
      <dgm:t>
        <a:bodyPr/>
        <a:lstStyle/>
        <a:p>
          <a:endParaRPr lang="en-GB"/>
        </a:p>
      </dgm:t>
    </dgm:pt>
    <dgm:pt modelId="{E51C3C6C-8844-43C4-963D-FF814E591078}">
      <dgm:prSet/>
      <dgm:spPr/>
      <dgm:t>
        <a:bodyPr/>
        <a:lstStyle/>
        <a:p>
          <a:r>
            <a:rPr lang="en-US" altLang="en-US" smtClean="0"/>
            <a:t>Trans-ASEAN Gas Pipeline</a:t>
          </a:r>
          <a:endParaRPr lang="en-US" altLang="en-US" dirty="0"/>
        </a:p>
      </dgm:t>
    </dgm:pt>
    <dgm:pt modelId="{C0C904B3-CAEF-4424-93C9-922C86DDB2B5}" type="parTrans" cxnId="{3B3724CE-8DFD-4E11-9E21-A94BB316F46A}">
      <dgm:prSet/>
      <dgm:spPr/>
      <dgm:t>
        <a:bodyPr/>
        <a:lstStyle/>
        <a:p>
          <a:endParaRPr lang="en-GB"/>
        </a:p>
      </dgm:t>
    </dgm:pt>
    <dgm:pt modelId="{7CDC9B27-F72A-4E47-9613-24989A7D1B54}" type="sibTrans" cxnId="{3B3724CE-8DFD-4E11-9E21-A94BB316F46A}">
      <dgm:prSet/>
      <dgm:spPr/>
      <dgm:t>
        <a:bodyPr/>
        <a:lstStyle/>
        <a:p>
          <a:endParaRPr lang="en-GB"/>
        </a:p>
      </dgm:t>
    </dgm:pt>
    <dgm:pt modelId="{73D521B8-8F1F-4582-B203-D052C5C23659}">
      <dgm:prSet/>
      <dgm:spPr/>
      <dgm:t>
        <a:bodyPr/>
        <a:lstStyle/>
        <a:p>
          <a:r>
            <a:rPr lang="en-US" altLang="en-US" smtClean="0"/>
            <a:t>Principles for PPP Frameworks</a:t>
          </a:r>
          <a:endParaRPr lang="en-US" altLang="en-US" dirty="0"/>
        </a:p>
      </dgm:t>
    </dgm:pt>
    <dgm:pt modelId="{095C336E-7FEF-4583-BF44-7E1026B81238}" type="parTrans" cxnId="{F7D8977F-6103-4CD0-B2F9-8B0D20A08DA5}">
      <dgm:prSet/>
      <dgm:spPr/>
      <dgm:t>
        <a:bodyPr/>
        <a:lstStyle/>
        <a:p>
          <a:endParaRPr lang="en-GB"/>
        </a:p>
      </dgm:t>
    </dgm:pt>
    <dgm:pt modelId="{48177CE5-46D8-47C4-93FB-959ADD532A47}" type="sibTrans" cxnId="{F7D8977F-6103-4CD0-B2F9-8B0D20A08DA5}">
      <dgm:prSet/>
      <dgm:spPr/>
      <dgm:t>
        <a:bodyPr/>
        <a:lstStyle/>
        <a:p>
          <a:endParaRPr lang="en-GB"/>
        </a:p>
      </dgm:t>
    </dgm:pt>
    <dgm:pt modelId="{037F6D1F-9A40-4B9F-B089-B6FA11406179}">
      <dgm:prSet/>
      <dgm:spPr/>
      <dgm:t>
        <a:bodyPr/>
        <a:lstStyle/>
        <a:p>
          <a:r>
            <a:rPr lang="en-US" altLang="en-US" smtClean="0"/>
            <a:t>ASEAN Open Skies Policy</a:t>
          </a:r>
          <a:endParaRPr lang="en-US" altLang="en-US" dirty="0"/>
        </a:p>
      </dgm:t>
    </dgm:pt>
    <dgm:pt modelId="{CEA7A690-CA19-4BDD-BA43-893246FAEC4E}" type="parTrans" cxnId="{03A930DF-C1DE-4DFE-A3A5-04AAA6E22E57}">
      <dgm:prSet/>
      <dgm:spPr/>
      <dgm:t>
        <a:bodyPr/>
        <a:lstStyle/>
        <a:p>
          <a:endParaRPr lang="en-GB"/>
        </a:p>
      </dgm:t>
    </dgm:pt>
    <dgm:pt modelId="{D4662E83-6A2B-4F13-8F3E-97AF2CACBAEF}" type="sibTrans" cxnId="{03A930DF-C1DE-4DFE-A3A5-04AAA6E22E57}">
      <dgm:prSet/>
      <dgm:spPr/>
      <dgm:t>
        <a:bodyPr/>
        <a:lstStyle/>
        <a:p>
          <a:endParaRPr lang="en-GB"/>
        </a:p>
      </dgm:t>
    </dgm:pt>
    <dgm:pt modelId="{CDC434E9-E57F-4400-BE21-7E1B7B375B59}">
      <dgm:prSet/>
      <dgm:spPr/>
      <dgm:t>
        <a:bodyPr/>
        <a:lstStyle/>
        <a:p>
          <a:r>
            <a:rPr lang="en-US" altLang="en-US" smtClean="0"/>
            <a:t>Telecommunication infrastructure </a:t>
          </a:r>
          <a:endParaRPr lang="en-US" altLang="en-US" dirty="0"/>
        </a:p>
      </dgm:t>
    </dgm:pt>
    <dgm:pt modelId="{486CBB47-74DD-4373-B065-638B176CD617}" type="parTrans" cxnId="{C859FEF5-CD38-4D5F-9FC8-E51E3C07626F}">
      <dgm:prSet/>
      <dgm:spPr/>
      <dgm:t>
        <a:bodyPr/>
        <a:lstStyle/>
        <a:p>
          <a:endParaRPr lang="en-GB"/>
        </a:p>
      </dgm:t>
    </dgm:pt>
    <dgm:pt modelId="{49097EEC-8B4C-43FE-A81A-C9492146E972}" type="sibTrans" cxnId="{C859FEF5-CD38-4D5F-9FC8-E51E3C07626F}">
      <dgm:prSet/>
      <dgm:spPr/>
      <dgm:t>
        <a:bodyPr/>
        <a:lstStyle/>
        <a:p>
          <a:endParaRPr lang="en-GB"/>
        </a:p>
      </dgm:t>
    </dgm:pt>
    <dgm:pt modelId="{57384C4E-FD5C-49A5-816F-81C35F20A522}" type="pres">
      <dgm:prSet presAssocID="{7AEEA720-2008-49C0-BBE7-94AF323816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45CE74-6493-4DCD-A22C-6F7B03E7AE53}" type="pres">
      <dgm:prSet presAssocID="{94EF149B-08D1-46C7-BA8C-DD0ED325CCC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430FB7-368F-4FD3-971B-37F230E2A4FF}" type="pres">
      <dgm:prSet presAssocID="{B05BE5C5-7D79-4EAE-904A-A209D2D2CE7F}" presName="sibTrans" presStyleCnt="0"/>
      <dgm:spPr/>
    </dgm:pt>
    <dgm:pt modelId="{47010618-7FA2-42F8-9C2F-AD2FD0E50161}" type="pres">
      <dgm:prSet presAssocID="{D450A883-6B3B-4F48-B095-72D58BC48C4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07B02-C3C0-44D4-ABE7-AD08156D7843}" type="pres">
      <dgm:prSet presAssocID="{75F826A0-5371-458D-AC20-E43FB6154A0A}" presName="sibTrans" presStyleCnt="0"/>
      <dgm:spPr/>
    </dgm:pt>
    <dgm:pt modelId="{BB539D7E-BA0B-4EA0-B0F3-BBDBFD69A393}" type="pres">
      <dgm:prSet presAssocID="{F2F7AA37-14FA-4111-BDB2-0ED8237E7BE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09F1C5-8FD3-4E7F-8FBD-4DF2A4240637}" type="pres">
      <dgm:prSet presAssocID="{D06BF268-F2FF-4FC2-BD20-E991F3F30BD8}" presName="sibTrans" presStyleCnt="0"/>
      <dgm:spPr/>
    </dgm:pt>
    <dgm:pt modelId="{D1318BB4-3B37-4157-A011-443BC61A0B81}" type="pres">
      <dgm:prSet presAssocID="{3D8554FC-E0B1-4936-9E8F-805349496DC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4E8864-0AD6-4780-AD4B-4628E3BC8ACF}" type="pres">
      <dgm:prSet presAssocID="{87C14701-DAD7-4FCE-BFC5-F1A7028494E3}" presName="sibTrans" presStyleCnt="0"/>
      <dgm:spPr/>
    </dgm:pt>
    <dgm:pt modelId="{8509099C-A14F-4C7B-8512-2AA75AB1EF9F}" type="pres">
      <dgm:prSet presAssocID="{7C07FF4C-3405-46FE-861B-0F87A8B6BB1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BCB49B-6174-4347-B366-E9B8317B69F4}" type="pres">
      <dgm:prSet presAssocID="{B3668D1D-B3FB-4C49-8385-B8F2F6CD6B55}" presName="sibTrans" presStyleCnt="0"/>
      <dgm:spPr/>
    </dgm:pt>
    <dgm:pt modelId="{23B9FC4E-EB3C-4405-98B7-8CF34BF65871}" type="pres">
      <dgm:prSet presAssocID="{BC120BFA-E20B-42C1-87D2-85F6E25700F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37DA7D-56DF-47E1-AEB6-37B0D1976CFC}" type="pres">
      <dgm:prSet presAssocID="{C424F275-6B2E-4CCD-87D6-2833A341F546}" presName="sibTrans" presStyleCnt="0"/>
      <dgm:spPr/>
    </dgm:pt>
    <dgm:pt modelId="{B9957405-9E88-4508-B11E-B22BF3014BA6}" type="pres">
      <dgm:prSet presAssocID="{E51C3C6C-8844-43C4-963D-FF814E59107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7CF7AB-4AAE-4AFB-8C46-2FDBC192BBD2}" type="pres">
      <dgm:prSet presAssocID="{7CDC9B27-F72A-4E47-9613-24989A7D1B54}" presName="sibTrans" presStyleCnt="0"/>
      <dgm:spPr/>
    </dgm:pt>
    <dgm:pt modelId="{C3422824-25E2-4CB4-AE56-8883CA832549}" type="pres">
      <dgm:prSet presAssocID="{73D521B8-8F1F-4582-B203-D052C5C2365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5384DB-4536-4F60-90A4-8BEC98FCA60A}" type="pres">
      <dgm:prSet presAssocID="{48177CE5-46D8-47C4-93FB-959ADD532A47}" presName="sibTrans" presStyleCnt="0"/>
      <dgm:spPr/>
    </dgm:pt>
    <dgm:pt modelId="{B7A452BE-2C19-4AC7-BF1C-E1B71DBB6D7C}" type="pres">
      <dgm:prSet presAssocID="{037F6D1F-9A40-4B9F-B089-B6FA1140617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DA2A33-5B4B-4723-BE79-E2CF42FC6022}" type="pres">
      <dgm:prSet presAssocID="{D4662E83-6A2B-4F13-8F3E-97AF2CACBAEF}" presName="sibTrans" presStyleCnt="0"/>
      <dgm:spPr/>
    </dgm:pt>
    <dgm:pt modelId="{42748087-BBEF-458A-B869-C5EBCB4DFB15}" type="pres">
      <dgm:prSet presAssocID="{CDC434E9-E57F-4400-BE21-7E1B7B375B5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D8977F-6103-4CD0-B2F9-8B0D20A08DA5}" srcId="{7AEEA720-2008-49C0-BBE7-94AF32381644}" destId="{73D521B8-8F1F-4582-B203-D052C5C23659}" srcOrd="7" destOrd="0" parTransId="{095C336E-7FEF-4583-BF44-7E1026B81238}" sibTransId="{48177CE5-46D8-47C4-93FB-959ADD532A47}"/>
    <dgm:cxn modelId="{03A930DF-C1DE-4DFE-A3A5-04AAA6E22E57}" srcId="{7AEEA720-2008-49C0-BBE7-94AF32381644}" destId="{037F6D1F-9A40-4B9F-B089-B6FA11406179}" srcOrd="8" destOrd="0" parTransId="{CEA7A690-CA19-4BDD-BA43-893246FAEC4E}" sibTransId="{D4662E83-6A2B-4F13-8F3E-97AF2CACBAEF}"/>
    <dgm:cxn modelId="{D91AC812-8599-445E-8358-55018CB0FB3C}" type="presOf" srcId="{E51C3C6C-8844-43C4-963D-FF814E591078}" destId="{B9957405-9E88-4508-B11E-B22BF3014BA6}" srcOrd="0" destOrd="0" presId="urn:microsoft.com/office/officeart/2005/8/layout/default"/>
    <dgm:cxn modelId="{8997981D-3E68-48FF-B49D-68BB0679C341}" type="presOf" srcId="{73D521B8-8F1F-4582-B203-D052C5C23659}" destId="{C3422824-25E2-4CB4-AE56-8883CA832549}" srcOrd="0" destOrd="0" presId="urn:microsoft.com/office/officeart/2005/8/layout/default"/>
    <dgm:cxn modelId="{3B3724CE-8DFD-4E11-9E21-A94BB316F46A}" srcId="{7AEEA720-2008-49C0-BBE7-94AF32381644}" destId="{E51C3C6C-8844-43C4-963D-FF814E591078}" srcOrd="6" destOrd="0" parTransId="{C0C904B3-CAEF-4424-93C9-922C86DDB2B5}" sibTransId="{7CDC9B27-F72A-4E47-9613-24989A7D1B54}"/>
    <dgm:cxn modelId="{4554CD4F-D388-46DB-8B05-C3E43C1822D6}" srcId="{7AEEA720-2008-49C0-BBE7-94AF32381644}" destId="{3D8554FC-E0B1-4936-9E8F-805349496DC6}" srcOrd="3" destOrd="0" parTransId="{121BDD94-98DE-4DBE-8FBD-AF4E2D046339}" sibTransId="{87C14701-DAD7-4FCE-BFC5-F1A7028494E3}"/>
    <dgm:cxn modelId="{90EA79AA-93E6-4300-BB01-61207540F6EE}" type="presOf" srcId="{BC120BFA-E20B-42C1-87D2-85F6E25700F7}" destId="{23B9FC4E-EB3C-4405-98B7-8CF34BF65871}" srcOrd="0" destOrd="0" presId="urn:microsoft.com/office/officeart/2005/8/layout/default"/>
    <dgm:cxn modelId="{60D036E7-38AA-47D6-9DC0-5556F6DC1686}" type="presOf" srcId="{7C07FF4C-3405-46FE-861B-0F87A8B6BB1C}" destId="{8509099C-A14F-4C7B-8512-2AA75AB1EF9F}" srcOrd="0" destOrd="0" presId="urn:microsoft.com/office/officeart/2005/8/layout/default"/>
    <dgm:cxn modelId="{D0725817-9324-412E-95F9-D932D8230401}" srcId="{7AEEA720-2008-49C0-BBE7-94AF32381644}" destId="{7C07FF4C-3405-46FE-861B-0F87A8B6BB1C}" srcOrd="4" destOrd="0" parTransId="{39C07955-61DD-45DA-A295-D55583D607F0}" sibTransId="{B3668D1D-B3FB-4C49-8385-B8F2F6CD6B55}"/>
    <dgm:cxn modelId="{FE8E3B91-2F70-4573-8F72-C618E3E7835E}" type="presOf" srcId="{D450A883-6B3B-4F48-B095-72D58BC48C44}" destId="{47010618-7FA2-42F8-9C2F-AD2FD0E50161}" srcOrd="0" destOrd="0" presId="urn:microsoft.com/office/officeart/2005/8/layout/default"/>
    <dgm:cxn modelId="{D764D535-35D1-4150-B0DB-E71D6BC6C9C5}" srcId="{7AEEA720-2008-49C0-BBE7-94AF32381644}" destId="{F2F7AA37-14FA-4111-BDB2-0ED8237E7BE7}" srcOrd="2" destOrd="0" parTransId="{39C9BF47-DAAA-4536-98E8-6C11864B5B00}" sibTransId="{D06BF268-F2FF-4FC2-BD20-E991F3F30BD8}"/>
    <dgm:cxn modelId="{2BC7EEB8-1EB0-4E9A-AE7A-F9DA3AA1C56C}" type="presOf" srcId="{7AEEA720-2008-49C0-BBE7-94AF32381644}" destId="{57384C4E-FD5C-49A5-816F-81C35F20A522}" srcOrd="0" destOrd="0" presId="urn:microsoft.com/office/officeart/2005/8/layout/default"/>
    <dgm:cxn modelId="{706EDAC2-7E4E-4E00-B338-183D0902C7DE}" type="presOf" srcId="{037F6D1F-9A40-4B9F-B089-B6FA11406179}" destId="{B7A452BE-2C19-4AC7-BF1C-E1B71DBB6D7C}" srcOrd="0" destOrd="0" presId="urn:microsoft.com/office/officeart/2005/8/layout/default"/>
    <dgm:cxn modelId="{380D855F-46E2-4589-A6F5-5629DADDA6C3}" type="presOf" srcId="{F2F7AA37-14FA-4111-BDB2-0ED8237E7BE7}" destId="{BB539D7E-BA0B-4EA0-B0F3-BBDBFD69A393}" srcOrd="0" destOrd="0" presId="urn:microsoft.com/office/officeart/2005/8/layout/default"/>
    <dgm:cxn modelId="{FEDED565-5477-4CBD-8A12-A817C2A386D8}" type="presOf" srcId="{3D8554FC-E0B1-4936-9E8F-805349496DC6}" destId="{D1318BB4-3B37-4157-A011-443BC61A0B81}" srcOrd="0" destOrd="0" presId="urn:microsoft.com/office/officeart/2005/8/layout/default"/>
    <dgm:cxn modelId="{57CC5B62-DEB0-4F99-836C-92E3307A93B8}" srcId="{7AEEA720-2008-49C0-BBE7-94AF32381644}" destId="{BC120BFA-E20B-42C1-87D2-85F6E25700F7}" srcOrd="5" destOrd="0" parTransId="{2F510CC0-D808-45CF-8E78-9E0F8D258398}" sibTransId="{C424F275-6B2E-4CCD-87D6-2833A341F546}"/>
    <dgm:cxn modelId="{B2ADDD89-3473-43ED-854B-3092B830FCAD}" type="presOf" srcId="{CDC434E9-E57F-4400-BE21-7E1B7B375B59}" destId="{42748087-BBEF-458A-B869-C5EBCB4DFB15}" srcOrd="0" destOrd="0" presId="urn:microsoft.com/office/officeart/2005/8/layout/default"/>
    <dgm:cxn modelId="{2D124375-857A-46FA-8935-41AFF1049FA2}" srcId="{7AEEA720-2008-49C0-BBE7-94AF32381644}" destId="{D450A883-6B3B-4F48-B095-72D58BC48C44}" srcOrd="1" destOrd="0" parTransId="{43EC5BE9-A79C-405D-AED1-54332D5B89EC}" sibTransId="{75F826A0-5371-458D-AC20-E43FB6154A0A}"/>
    <dgm:cxn modelId="{6AEF0E84-B53E-4AA8-B460-3CD8183EE1EB}" srcId="{7AEEA720-2008-49C0-BBE7-94AF32381644}" destId="{94EF149B-08D1-46C7-BA8C-DD0ED325CCC9}" srcOrd="0" destOrd="0" parTransId="{297A9045-A1FD-4B6C-A1E2-329D203C008A}" sibTransId="{B05BE5C5-7D79-4EAE-904A-A209D2D2CE7F}"/>
    <dgm:cxn modelId="{C859FEF5-CD38-4D5F-9FC8-E51E3C07626F}" srcId="{7AEEA720-2008-49C0-BBE7-94AF32381644}" destId="{CDC434E9-E57F-4400-BE21-7E1B7B375B59}" srcOrd="9" destOrd="0" parTransId="{486CBB47-74DD-4373-B065-638B176CD617}" sibTransId="{49097EEC-8B4C-43FE-A81A-C9492146E972}"/>
    <dgm:cxn modelId="{08FA8D4C-C40C-443A-9D1D-702E6454FE75}" type="presOf" srcId="{94EF149B-08D1-46C7-BA8C-DD0ED325CCC9}" destId="{EE45CE74-6493-4DCD-A22C-6F7B03E7AE53}" srcOrd="0" destOrd="0" presId="urn:microsoft.com/office/officeart/2005/8/layout/default"/>
    <dgm:cxn modelId="{2BE85FF7-1C70-4A3A-B40D-53FBC49D1CFB}" type="presParOf" srcId="{57384C4E-FD5C-49A5-816F-81C35F20A522}" destId="{EE45CE74-6493-4DCD-A22C-6F7B03E7AE53}" srcOrd="0" destOrd="0" presId="urn:microsoft.com/office/officeart/2005/8/layout/default"/>
    <dgm:cxn modelId="{51F14999-2796-45EB-98E9-91EF4B45B2D9}" type="presParOf" srcId="{57384C4E-FD5C-49A5-816F-81C35F20A522}" destId="{BC430FB7-368F-4FD3-971B-37F230E2A4FF}" srcOrd="1" destOrd="0" presId="urn:microsoft.com/office/officeart/2005/8/layout/default"/>
    <dgm:cxn modelId="{08012784-9750-4718-A1A0-C8600AAF1454}" type="presParOf" srcId="{57384C4E-FD5C-49A5-816F-81C35F20A522}" destId="{47010618-7FA2-42F8-9C2F-AD2FD0E50161}" srcOrd="2" destOrd="0" presId="urn:microsoft.com/office/officeart/2005/8/layout/default"/>
    <dgm:cxn modelId="{36582C20-A49D-466C-8192-766198CAE38C}" type="presParOf" srcId="{57384C4E-FD5C-49A5-816F-81C35F20A522}" destId="{96107B02-C3C0-44D4-ABE7-AD08156D7843}" srcOrd="3" destOrd="0" presId="urn:microsoft.com/office/officeart/2005/8/layout/default"/>
    <dgm:cxn modelId="{516F6B6D-798C-42CA-8935-BB5AA90A8CBB}" type="presParOf" srcId="{57384C4E-FD5C-49A5-816F-81C35F20A522}" destId="{BB539D7E-BA0B-4EA0-B0F3-BBDBFD69A393}" srcOrd="4" destOrd="0" presId="urn:microsoft.com/office/officeart/2005/8/layout/default"/>
    <dgm:cxn modelId="{9DDAEEE7-28CC-460C-BCA8-B32DB966A8CD}" type="presParOf" srcId="{57384C4E-FD5C-49A5-816F-81C35F20A522}" destId="{5009F1C5-8FD3-4E7F-8FBD-4DF2A4240637}" srcOrd="5" destOrd="0" presId="urn:microsoft.com/office/officeart/2005/8/layout/default"/>
    <dgm:cxn modelId="{0AA6541F-055A-4736-B133-2685B3F073DC}" type="presParOf" srcId="{57384C4E-FD5C-49A5-816F-81C35F20A522}" destId="{D1318BB4-3B37-4157-A011-443BC61A0B81}" srcOrd="6" destOrd="0" presId="urn:microsoft.com/office/officeart/2005/8/layout/default"/>
    <dgm:cxn modelId="{6BE41AEB-5664-434F-97DA-7892F8ADA5CB}" type="presParOf" srcId="{57384C4E-FD5C-49A5-816F-81C35F20A522}" destId="{F84E8864-0AD6-4780-AD4B-4628E3BC8ACF}" srcOrd="7" destOrd="0" presId="urn:microsoft.com/office/officeart/2005/8/layout/default"/>
    <dgm:cxn modelId="{EB75E2C1-52F6-42F2-BF2C-D6B711D4EFCD}" type="presParOf" srcId="{57384C4E-FD5C-49A5-816F-81C35F20A522}" destId="{8509099C-A14F-4C7B-8512-2AA75AB1EF9F}" srcOrd="8" destOrd="0" presId="urn:microsoft.com/office/officeart/2005/8/layout/default"/>
    <dgm:cxn modelId="{A7DAA7D0-1676-48B4-B949-47435BF4AEF1}" type="presParOf" srcId="{57384C4E-FD5C-49A5-816F-81C35F20A522}" destId="{09BCB49B-6174-4347-B366-E9B8317B69F4}" srcOrd="9" destOrd="0" presId="urn:microsoft.com/office/officeart/2005/8/layout/default"/>
    <dgm:cxn modelId="{F0FD967F-117E-4946-998C-5F07FF4E8B8F}" type="presParOf" srcId="{57384C4E-FD5C-49A5-816F-81C35F20A522}" destId="{23B9FC4E-EB3C-4405-98B7-8CF34BF65871}" srcOrd="10" destOrd="0" presId="urn:microsoft.com/office/officeart/2005/8/layout/default"/>
    <dgm:cxn modelId="{3EA5875C-960B-4DE0-8053-F588A387273C}" type="presParOf" srcId="{57384C4E-FD5C-49A5-816F-81C35F20A522}" destId="{B837DA7D-56DF-47E1-AEB6-37B0D1976CFC}" srcOrd="11" destOrd="0" presId="urn:microsoft.com/office/officeart/2005/8/layout/default"/>
    <dgm:cxn modelId="{06CD6A67-D0F1-46BD-AE20-F11271BA0AC6}" type="presParOf" srcId="{57384C4E-FD5C-49A5-816F-81C35F20A522}" destId="{B9957405-9E88-4508-B11E-B22BF3014BA6}" srcOrd="12" destOrd="0" presId="urn:microsoft.com/office/officeart/2005/8/layout/default"/>
    <dgm:cxn modelId="{1FA438F1-C20E-4F52-B715-D7AB75110BDE}" type="presParOf" srcId="{57384C4E-FD5C-49A5-816F-81C35F20A522}" destId="{597CF7AB-4AAE-4AFB-8C46-2FDBC192BBD2}" srcOrd="13" destOrd="0" presId="urn:microsoft.com/office/officeart/2005/8/layout/default"/>
    <dgm:cxn modelId="{9EC08CBD-5732-4FC6-920B-66BF1BE5B6F9}" type="presParOf" srcId="{57384C4E-FD5C-49A5-816F-81C35F20A522}" destId="{C3422824-25E2-4CB4-AE56-8883CA832549}" srcOrd="14" destOrd="0" presId="urn:microsoft.com/office/officeart/2005/8/layout/default"/>
    <dgm:cxn modelId="{B0E29253-C278-46D7-9235-7AE408288844}" type="presParOf" srcId="{57384C4E-FD5C-49A5-816F-81C35F20A522}" destId="{C95384DB-4536-4F60-90A4-8BEC98FCA60A}" srcOrd="15" destOrd="0" presId="urn:microsoft.com/office/officeart/2005/8/layout/default"/>
    <dgm:cxn modelId="{1AFEDA74-0BFC-4166-8A38-53A79EC380DD}" type="presParOf" srcId="{57384C4E-FD5C-49A5-816F-81C35F20A522}" destId="{B7A452BE-2C19-4AC7-BF1C-E1B71DBB6D7C}" srcOrd="16" destOrd="0" presId="urn:microsoft.com/office/officeart/2005/8/layout/default"/>
    <dgm:cxn modelId="{B1149680-654E-4AD1-9B96-9861E923641B}" type="presParOf" srcId="{57384C4E-FD5C-49A5-816F-81C35F20A522}" destId="{11DA2A33-5B4B-4723-BE79-E2CF42FC6022}" srcOrd="17" destOrd="0" presId="urn:microsoft.com/office/officeart/2005/8/layout/default"/>
    <dgm:cxn modelId="{55BD4C77-2AD6-400A-9529-9DCCCA064A23}" type="presParOf" srcId="{57384C4E-FD5C-49A5-816F-81C35F20A522}" destId="{42748087-BBEF-458A-B869-C5EBCB4DFB1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E241D9-5423-4BF2-BA2D-7F1FF99967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5C8153-DB9F-4FA4-99E0-F44510D7464F}">
      <dgm:prSet phldrT="[Text]"/>
      <dgm:spPr/>
      <dgm:t>
        <a:bodyPr/>
        <a:lstStyle/>
        <a:p>
          <a:r>
            <a:rPr lang="en-US" altLang="en-US" dirty="0" smtClean="0"/>
            <a:t>ASEAN Business Incubator Network</a:t>
          </a:r>
          <a:endParaRPr lang="en-GB" dirty="0"/>
        </a:p>
      </dgm:t>
    </dgm:pt>
    <dgm:pt modelId="{3C89ABB2-4E58-4095-BDB5-66C5250C254B}" type="parTrans" cxnId="{AFD88171-CA58-42AB-BE35-CDBE9473E353}">
      <dgm:prSet/>
      <dgm:spPr/>
      <dgm:t>
        <a:bodyPr/>
        <a:lstStyle/>
        <a:p>
          <a:endParaRPr lang="en-GB"/>
        </a:p>
      </dgm:t>
    </dgm:pt>
    <dgm:pt modelId="{3DBE4D69-1EA8-4EBE-B691-B4B269760ADA}" type="sibTrans" cxnId="{AFD88171-CA58-42AB-BE35-CDBE9473E353}">
      <dgm:prSet/>
      <dgm:spPr/>
      <dgm:t>
        <a:bodyPr/>
        <a:lstStyle/>
        <a:p>
          <a:endParaRPr lang="en-GB"/>
        </a:p>
      </dgm:t>
    </dgm:pt>
    <dgm:pt modelId="{9699C0F6-5772-4673-818D-46BB5A6F3FDD}">
      <dgm:prSet/>
      <dgm:spPr/>
      <dgm:t>
        <a:bodyPr/>
        <a:lstStyle/>
        <a:p>
          <a:r>
            <a:rPr lang="en-US" altLang="en-US" smtClean="0"/>
            <a:t>ASEAN SME Guidebook </a:t>
          </a:r>
          <a:endParaRPr lang="en-US" altLang="en-US" dirty="0" smtClean="0"/>
        </a:p>
      </dgm:t>
    </dgm:pt>
    <dgm:pt modelId="{CBBA34FC-AFAE-4FEB-9074-B4E9D6BB683A}" type="parTrans" cxnId="{EDC2FE87-3D43-41FF-8787-B27DD0A999D8}">
      <dgm:prSet/>
      <dgm:spPr/>
      <dgm:t>
        <a:bodyPr/>
        <a:lstStyle/>
        <a:p>
          <a:endParaRPr lang="en-GB"/>
        </a:p>
      </dgm:t>
    </dgm:pt>
    <dgm:pt modelId="{3D78CFCE-1DE7-4E11-95F4-7AD8A2189FC7}" type="sibTrans" cxnId="{EDC2FE87-3D43-41FF-8787-B27DD0A999D8}">
      <dgm:prSet/>
      <dgm:spPr/>
      <dgm:t>
        <a:bodyPr/>
        <a:lstStyle/>
        <a:p>
          <a:endParaRPr lang="en-GB"/>
        </a:p>
      </dgm:t>
    </dgm:pt>
    <dgm:pt modelId="{1603C2B4-B57B-4189-80AA-1789DE07627A}">
      <dgm:prSet/>
      <dgm:spPr/>
      <dgm:t>
        <a:bodyPr/>
        <a:lstStyle/>
        <a:p>
          <a:r>
            <a:rPr lang="en-US" altLang="en-US" smtClean="0"/>
            <a:t>Initiative for ASEAN Integration (IAI)</a:t>
          </a:r>
          <a:endParaRPr lang="en-US" altLang="en-US" dirty="0" smtClean="0"/>
        </a:p>
      </dgm:t>
    </dgm:pt>
    <dgm:pt modelId="{C5C6C28E-B97E-402D-9B1B-248CDD8CDD40}" type="parTrans" cxnId="{8CA9146B-C193-49CE-A916-C97F9438199B}">
      <dgm:prSet/>
      <dgm:spPr/>
      <dgm:t>
        <a:bodyPr/>
        <a:lstStyle/>
        <a:p>
          <a:endParaRPr lang="en-GB"/>
        </a:p>
      </dgm:t>
    </dgm:pt>
    <dgm:pt modelId="{1D5B0131-1390-4B64-9331-D27C8050FBAF}" type="sibTrans" cxnId="{8CA9146B-C193-49CE-A916-C97F9438199B}">
      <dgm:prSet/>
      <dgm:spPr/>
      <dgm:t>
        <a:bodyPr/>
        <a:lstStyle/>
        <a:p>
          <a:endParaRPr lang="en-GB"/>
        </a:p>
      </dgm:t>
    </dgm:pt>
    <dgm:pt modelId="{E0AD57DA-4887-48DF-A1E6-3EE963B5F2EC}">
      <dgm:prSet/>
      <dgm:spPr/>
      <dgm:t>
        <a:bodyPr/>
        <a:lstStyle/>
        <a:p>
          <a:r>
            <a:rPr lang="en-US" altLang="en-US" dirty="0" smtClean="0"/>
            <a:t>ASEAN Framework for Equitable Economic Development </a:t>
          </a:r>
        </a:p>
      </dgm:t>
    </dgm:pt>
    <dgm:pt modelId="{F8D9CC74-FBB5-4197-841A-D0045E0BE371}" type="parTrans" cxnId="{192A902B-725C-48DC-889C-5E9BBEB0D7C4}">
      <dgm:prSet/>
      <dgm:spPr/>
      <dgm:t>
        <a:bodyPr/>
        <a:lstStyle/>
        <a:p>
          <a:endParaRPr lang="en-GB"/>
        </a:p>
      </dgm:t>
    </dgm:pt>
    <dgm:pt modelId="{E11B847A-20E6-4459-B7C0-DA3116505C3D}" type="sibTrans" cxnId="{192A902B-725C-48DC-889C-5E9BBEB0D7C4}">
      <dgm:prSet/>
      <dgm:spPr/>
      <dgm:t>
        <a:bodyPr/>
        <a:lstStyle/>
        <a:p>
          <a:endParaRPr lang="en-GB"/>
        </a:p>
      </dgm:t>
    </dgm:pt>
    <dgm:pt modelId="{C0DE3E3F-E5FA-421A-B7EA-3FEDE2BA1DA1}">
      <dgm:prSet/>
      <dgm:spPr/>
      <dgm:t>
        <a:bodyPr/>
        <a:lstStyle/>
        <a:p>
          <a:r>
            <a:rPr lang="en-US" altLang="en-US" dirty="0" smtClean="0"/>
            <a:t>ASEAN Equitable Development Monitor Report</a:t>
          </a:r>
        </a:p>
      </dgm:t>
    </dgm:pt>
    <dgm:pt modelId="{B96ECC63-E533-4F77-88AC-146376C2A561}" type="parTrans" cxnId="{F95C9EE8-6B52-4FC6-BAF5-A3C8491ECE2B}">
      <dgm:prSet/>
      <dgm:spPr/>
      <dgm:t>
        <a:bodyPr/>
        <a:lstStyle/>
        <a:p>
          <a:endParaRPr lang="en-GB"/>
        </a:p>
      </dgm:t>
    </dgm:pt>
    <dgm:pt modelId="{44BE03B3-4314-45CA-8370-560FB05F838C}" type="sibTrans" cxnId="{F95C9EE8-6B52-4FC6-BAF5-A3C8491ECE2B}">
      <dgm:prSet/>
      <dgm:spPr/>
      <dgm:t>
        <a:bodyPr/>
        <a:lstStyle/>
        <a:p>
          <a:endParaRPr lang="en-GB"/>
        </a:p>
      </dgm:t>
    </dgm:pt>
    <dgm:pt modelId="{4B0B53EE-0F9C-4A2B-8574-5C3F86DB1846}" type="pres">
      <dgm:prSet presAssocID="{22E241D9-5423-4BF2-BA2D-7F1FF99967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D15283C-9D0C-44A9-9773-91E4FF5A1F2A}" type="pres">
      <dgm:prSet presAssocID="{22E241D9-5423-4BF2-BA2D-7F1FF9996782}" presName="Name1" presStyleCnt="0"/>
      <dgm:spPr/>
    </dgm:pt>
    <dgm:pt modelId="{D8046878-1F60-422A-8CC4-0DB37FDD8C5B}" type="pres">
      <dgm:prSet presAssocID="{22E241D9-5423-4BF2-BA2D-7F1FF9996782}" presName="cycle" presStyleCnt="0"/>
      <dgm:spPr/>
    </dgm:pt>
    <dgm:pt modelId="{C6D19179-410D-4430-AE2F-B055EE0DA3E4}" type="pres">
      <dgm:prSet presAssocID="{22E241D9-5423-4BF2-BA2D-7F1FF9996782}" presName="srcNode" presStyleLbl="node1" presStyleIdx="0" presStyleCnt="5"/>
      <dgm:spPr/>
    </dgm:pt>
    <dgm:pt modelId="{77703250-B994-43EA-B5DD-916F938C841A}" type="pres">
      <dgm:prSet presAssocID="{22E241D9-5423-4BF2-BA2D-7F1FF9996782}" presName="conn" presStyleLbl="parChTrans1D2" presStyleIdx="0" presStyleCnt="1"/>
      <dgm:spPr/>
      <dgm:t>
        <a:bodyPr/>
        <a:lstStyle/>
        <a:p>
          <a:endParaRPr lang="en-GB"/>
        </a:p>
      </dgm:t>
    </dgm:pt>
    <dgm:pt modelId="{9028B778-FFA9-4FFA-BCEC-2960E7D55601}" type="pres">
      <dgm:prSet presAssocID="{22E241D9-5423-4BF2-BA2D-7F1FF9996782}" presName="extraNode" presStyleLbl="node1" presStyleIdx="0" presStyleCnt="5"/>
      <dgm:spPr/>
    </dgm:pt>
    <dgm:pt modelId="{EFC689D2-C5E0-48C8-A828-CF4221F2F7E5}" type="pres">
      <dgm:prSet presAssocID="{22E241D9-5423-4BF2-BA2D-7F1FF9996782}" presName="dstNode" presStyleLbl="node1" presStyleIdx="0" presStyleCnt="5"/>
      <dgm:spPr/>
    </dgm:pt>
    <dgm:pt modelId="{1E68C2C6-2A01-4C27-899B-38CC80A68F66}" type="pres">
      <dgm:prSet presAssocID="{955C8153-DB9F-4FA4-99E0-F44510D7464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F8AB3E-08EE-412B-BBAE-D3CCC852E41C}" type="pres">
      <dgm:prSet presAssocID="{955C8153-DB9F-4FA4-99E0-F44510D7464F}" presName="accent_1" presStyleCnt="0"/>
      <dgm:spPr/>
    </dgm:pt>
    <dgm:pt modelId="{355E082D-C03F-4618-B1ED-0B03036E1668}" type="pres">
      <dgm:prSet presAssocID="{955C8153-DB9F-4FA4-99E0-F44510D7464F}" presName="accentRepeatNode" presStyleLbl="solidFgAcc1" presStyleIdx="0" presStyleCnt="5"/>
      <dgm:spPr/>
    </dgm:pt>
    <dgm:pt modelId="{F660E2EA-36FE-4B36-BB55-31C9DB733FB8}" type="pres">
      <dgm:prSet presAssocID="{9699C0F6-5772-4673-818D-46BB5A6F3FD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86AFCB-EA21-4CE2-BCDB-E9203461E76F}" type="pres">
      <dgm:prSet presAssocID="{9699C0F6-5772-4673-818D-46BB5A6F3FDD}" presName="accent_2" presStyleCnt="0"/>
      <dgm:spPr/>
    </dgm:pt>
    <dgm:pt modelId="{77313E80-92A1-4E70-8709-E7F4A8D6C697}" type="pres">
      <dgm:prSet presAssocID="{9699C0F6-5772-4673-818D-46BB5A6F3FDD}" presName="accentRepeatNode" presStyleLbl="solidFgAcc1" presStyleIdx="1" presStyleCnt="5"/>
      <dgm:spPr/>
    </dgm:pt>
    <dgm:pt modelId="{B82CFD9B-3D6F-41DA-8317-A75D66A0D326}" type="pres">
      <dgm:prSet presAssocID="{1603C2B4-B57B-4189-80AA-1789DE07627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18BBDC-F0E5-4A56-B753-A152A7134DD2}" type="pres">
      <dgm:prSet presAssocID="{1603C2B4-B57B-4189-80AA-1789DE07627A}" presName="accent_3" presStyleCnt="0"/>
      <dgm:spPr/>
    </dgm:pt>
    <dgm:pt modelId="{F108EA21-0514-434E-858A-1CD260FA3047}" type="pres">
      <dgm:prSet presAssocID="{1603C2B4-B57B-4189-80AA-1789DE07627A}" presName="accentRepeatNode" presStyleLbl="solidFgAcc1" presStyleIdx="2" presStyleCnt="5"/>
      <dgm:spPr/>
    </dgm:pt>
    <dgm:pt modelId="{138EAB10-7FB3-4827-AFD1-BE23C3206967}" type="pres">
      <dgm:prSet presAssocID="{E0AD57DA-4887-48DF-A1E6-3EE963B5F2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3ED5CF-ADFC-4358-9668-4DF0F67E1009}" type="pres">
      <dgm:prSet presAssocID="{E0AD57DA-4887-48DF-A1E6-3EE963B5F2EC}" presName="accent_4" presStyleCnt="0"/>
      <dgm:spPr/>
    </dgm:pt>
    <dgm:pt modelId="{92E9284C-A8CE-4F67-9CAD-8B6E6B274CA5}" type="pres">
      <dgm:prSet presAssocID="{E0AD57DA-4887-48DF-A1E6-3EE963B5F2EC}" presName="accentRepeatNode" presStyleLbl="solidFgAcc1" presStyleIdx="3" presStyleCnt="5"/>
      <dgm:spPr/>
    </dgm:pt>
    <dgm:pt modelId="{7AB52764-7CDE-4121-A2CB-7761FA350AFF}" type="pres">
      <dgm:prSet presAssocID="{C0DE3E3F-E5FA-421A-B7EA-3FEDE2BA1DA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DB7C80-56D3-47CA-AC26-1943CC047AB4}" type="pres">
      <dgm:prSet presAssocID="{C0DE3E3F-E5FA-421A-B7EA-3FEDE2BA1DA1}" presName="accent_5" presStyleCnt="0"/>
      <dgm:spPr/>
    </dgm:pt>
    <dgm:pt modelId="{F969EFCF-0C89-4A09-93BB-60807DC9F763}" type="pres">
      <dgm:prSet presAssocID="{C0DE3E3F-E5FA-421A-B7EA-3FEDE2BA1DA1}" presName="accentRepeatNode" presStyleLbl="solidFgAcc1" presStyleIdx="4" presStyleCnt="5"/>
      <dgm:spPr/>
    </dgm:pt>
  </dgm:ptLst>
  <dgm:cxnLst>
    <dgm:cxn modelId="{E249F9CE-4902-4DD9-BEF1-1AB0FA5CE62F}" type="presOf" srcId="{3DBE4D69-1EA8-4EBE-B691-B4B269760ADA}" destId="{77703250-B994-43EA-B5DD-916F938C841A}" srcOrd="0" destOrd="0" presId="urn:microsoft.com/office/officeart/2008/layout/VerticalCurvedList"/>
    <dgm:cxn modelId="{06E14E5D-F23E-4677-A9E8-5251CAB5A0EE}" type="presOf" srcId="{9699C0F6-5772-4673-818D-46BB5A6F3FDD}" destId="{F660E2EA-36FE-4B36-BB55-31C9DB733FB8}" srcOrd="0" destOrd="0" presId="urn:microsoft.com/office/officeart/2008/layout/VerticalCurvedList"/>
    <dgm:cxn modelId="{EFFBC9FE-586E-4153-8BF9-D07DFAFA4324}" type="presOf" srcId="{955C8153-DB9F-4FA4-99E0-F44510D7464F}" destId="{1E68C2C6-2A01-4C27-899B-38CC80A68F66}" srcOrd="0" destOrd="0" presId="urn:microsoft.com/office/officeart/2008/layout/VerticalCurvedList"/>
    <dgm:cxn modelId="{F95C9EE8-6B52-4FC6-BAF5-A3C8491ECE2B}" srcId="{22E241D9-5423-4BF2-BA2D-7F1FF9996782}" destId="{C0DE3E3F-E5FA-421A-B7EA-3FEDE2BA1DA1}" srcOrd="4" destOrd="0" parTransId="{B96ECC63-E533-4F77-88AC-146376C2A561}" sibTransId="{44BE03B3-4314-45CA-8370-560FB05F838C}"/>
    <dgm:cxn modelId="{EDC2FE87-3D43-41FF-8787-B27DD0A999D8}" srcId="{22E241D9-5423-4BF2-BA2D-7F1FF9996782}" destId="{9699C0F6-5772-4673-818D-46BB5A6F3FDD}" srcOrd="1" destOrd="0" parTransId="{CBBA34FC-AFAE-4FEB-9074-B4E9D6BB683A}" sibTransId="{3D78CFCE-1DE7-4E11-95F4-7AD8A2189FC7}"/>
    <dgm:cxn modelId="{277A578E-ABEC-4967-B8EA-19056EFAF7A0}" type="presOf" srcId="{22E241D9-5423-4BF2-BA2D-7F1FF9996782}" destId="{4B0B53EE-0F9C-4A2B-8574-5C3F86DB1846}" srcOrd="0" destOrd="0" presId="urn:microsoft.com/office/officeart/2008/layout/VerticalCurvedList"/>
    <dgm:cxn modelId="{5F188BFD-1C92-4217-B3DF-32263FDDE6A4}" type="presOf" srcId="{1603C2B4-B57B-4189-80AA-1789DE07627A}" destId="{B82CFD9B-3D6F-41DA-8317-A75D66A0D326}" srcOrd="0" destOrd="0" presId="urn:microsoft.com/office/officeart/2008/layout/VerticalCurvedList"/>
    <dgm:cxn modelId="{AFD88171-CA58-42AB-BE35-CDBE9473E353}" srcId="{22E241D9-5423-4BF2-BA2D-7F1FF9996782}" destId="{955C8153-DB9F-4FA4-99E0-F44510D7464F}" srcOrd="0" destOrd="0" parTransId="{3C89ABB2-4E58-4095-BDB5-66C5250C254B}" sibTransId="{3DBE4D69-1EA8-4EBE-B691-B4B269760ADA}"/>
    <dgm:cxn modelId="{8CA9146B-C193-49CE-A916-C97F9438199B}" srcId="{22E241D9-5423-4BF2-BA2D-7F1FF9996782}" destId="{1603C2B4-B57B-4189-80AA-1789DE07627A}" srcOrd="2" destOrd="0" parTransId="{C5C6C28E-B97E-402D-9B1B-248CDD8CDD40}" sibTransId="{1D5B0131-1390-4B64-9331-D27C8050FBAF}"/>
    <dgm:cxn modelId="{192A902B-725C-48DC-889C-5E9BBEB0D7C4}" srcId="{22E241D9-5423-4BF2-BA2D-7F1FF9996782}" destId="{E0AD57DA-4887-48DF-A1E6-3EE963B5F2EC}" srcOrd="3" destOrd="0" parTransId="{F8D9CC74-FBB5-4197-841A-D0045E0BE371}" sibTransId="{E11B847A-20E6-4459-B7C0-DA3116505C3D}"/>
    <dgm:cxn modelId="{206F45C9-2881-4020-A8B5-CBE785B06A83}" type="presOf" srcId="{E0AD57DA-4887-48DF-A1E6-3EE963B5F2EC}" destId="{138EAB10-7FB3-4827-AFD1-BE23C3206967}" srcOrd="0" destOrd="0" presId="urn:microsoft.com/office/officeart/2008/layout/VerticalCurvedList"/>
    <dgm:cxn modelId="{CBB951F3-1BFE-42D4-9685-522BA05A4FD4}" type="presOf" srcId="{C0DE3E3F-E5FA-421A-B7EA-3FEDE2BA1DA1}" destId="{7AB52764-7CDE-4121-A2CB-7761FA350AFF}" srcOrd="0" destOrd="0" presId="urn:microsoft.com/office/officeart/2008/layout/VerticalCurvedList"/>
    <dgm:cxn modelId="{2141F90D-DBED-4C23-8084-4F4A8E6EA08F}" type="presParOf" srcId="{4B0B53EE-0F9C-4A2B-8574-5C3F86DB1846}" destId="{7D15283C-9D0C-44A9-9773-91E4FF5A1F2A}" srcOrd="0" destOrd="0" presId="urn:microsoft.com/office/officeart/2008/layout/VerticalCurvedList"/>
    <dgm:cxn modelId="{278DCBDC-8D05-49B3-B557-BD580661ADB8}" type="presParOf" srcId="{7D15283C-9D0C-44A9-9773-91E4FF5A1F2A}" destId="{D8046878-1F60-422A-8CC4-0DB37FDD8C5B}" srcOrd="0" destOrd="0" presId="urn:microsoft.com/office/officeart/2008/layout/VerticalCurvedList"/>
    <dgm:cxn modelId="{4AE1DCC6-5B02-4C43-A7FA-F116FF77F570}" type="presParOf" srcId="{D8046878-1F60-422A-8CC4-0DB37FDD8C5B}" destId="{C6D19179-410D-4430-AE2F-B055EE0DA3E4}" srcOrd="0" destOrd="0" presId="urn:microsoft.com/office/officeart/2008/layout/VerticalCurvedList"/>
    <dgm:cxn modelId="{C801E9EA-DD64-49E2-BBA6-FD209C518E2C}" type="presParOf" srcId="{D8046878-1F60-422A-8CC4-0DB37FDD8C5B}" destId="{77703250-B994-43EA-B5DD-916F938C841A}" srcOrd="1" destOrd="0" presId="urn:microsoft.com/office/officeart/2008/layout/VerticalCurvedList"/>
    <dgm:cxn modelId="{CBB8A259-96D4-442F-89C3-D205EB290CB6}" type="presParOf" srcId="{D8046878-1F60-422A-8CC4-0DB37FDD8C5B}" destId="{9028B778-FFA9-4FFA-BCEC-2960E7D55601}" srcOrd="2" destOrd="0" presId="urn:microsoft.com/office/officeart/2008/layout/VerticalCurvedList"/>
    <dgm:cxn modelId="{232EB0EB-D760-480B-ACC1-6612A9142D6D}" type="presParOf" srcId="{D8046878-1F60-422A-8CC4-0DB37FDD8C5B}" destId="{EFC689D2-C5E0-48C8-A828-CF4221F2F7E5}" srcOrd="3" destOrd="0" presId="urn:microsoft.com/office/officeart/2008/layout/VerticalCurvedList"/>
    <dgm:cxn modelId="{F4798465-247B-4B16-970C-278C6BB8707B}" type="presParOf" srcId="{7D15283C-9D0C-44A9-9773-91E4FF5A1F2A}" destId="{1E68C2C6-2A01-4C27-899B-38CC80A68F66}" srcOrd="1" destOrd="0" presId="urn:microsoft.com/office/officeart/2008/layout/VerticalCurvedList"/>
    <dgm:cxn modelId="{0845E7E5-2939-4CE3-B8BD-9196B4A4153C}" type="presParOf" srcId="{7D15283C-9D0C-44A9-9773-91E4FF5A1F2A}" destId="{BDF8AB3E-08EE-412B-BBAE-D3CCC852E41C}" srcOrd="2" destOrd="0" presId="urn:microsoft.com/office/officeart/2008/layout/VerticalCurvedList"/>
    <dgm:cxn modelId="{F85E634C-ABC3-4FD5-96F8-AC4A28060F16}" type="presParOf" srcId="{BDF8AB3E-08EE-412B-BBAE-D3CCC852E41C}" destId="{355E082D-C03F-4618-B1ED-0B03036E1668}" srcOrd="0" destOrd="0" presId="urn:microsoft.com/office/officeart/2008/layout/VerticalCurvedList"/>
    <dgm:cxn modelId="{23667BA7-FF19-4B2B-848A-9124B157A86C}" type="presParOf" srcId="{7D15283C-9D0C-44A9-9773-91E4FF5A1F2A}" destId="{F660E2EA-36FE-4B36-BB55-31C9DB733FB8}" srcOrd="3" destOrd="0" presId="urn:microsoft.com/office/officeart/2008/layout/VerticalCurvedList"/>
    <dgm:cxn modelId="{367AFF90-344E-47B9-96FF-BDA3C9D809E2}" type="presParOf" srcId="{7D15283C-9D0C-44A9-9773-91E4FF5A1F2A}" destId="{C786AFCB-EA21-4CE2-BCDB-E9203461E76F}" srcOrd="4" destOrd="0" presId="urn:microsoft.com/office/officeart/2008/layout/VerticalCurvedList"/>
    <dgm:cxn modelId="{F62769D4-3AFC-43CD-9556-A0C427C4945D}" type="presParOf" srcId="{C786AFCB-EA21-4CE2-BCDB-E9203461E76F}" destId="{77313E80-92A1-4E70-8709-E7F4A8D6C697}" srcOrd="0" destOrd="0" presId="urn:microsoft.com/office/officeart/2008/layout/VerticalCurvedList"/>
    <dgm:cxn modelId="{F30A20FB-DD07-4185-A335-BDBF7D754295}" type="presParOf" srcId="{7D15283C-9D0C-44A9-9773-91E4FF5A1F2A}" destId="{B82CFD9B-3D6F-41DA-8317-A75D66A0D326}" srcOrd="5" destOrd="0" presId="urn:microsoft.com/office/officeart/2008/layout/VerticalCurvedList"/>
    <dgm:cxn modelId="{2DC32567-C585-4FA9-82FA-3BC28A9C7275}" type="presParOf" srcId="{7D15283C-9D0C-44A9-9773-91E4FF5A1F2A}" destId="{0B18BBDC-F0E5-4A56-B753-A152A7134DD2}" srcOrd="6" destOrd="0" presId="urn:microsoft.com/office/officeart/2008/layout/VerticalCurvedList"/>
    <dgm:cxn modelId="{1186DE3C-7B85-4946-BA7C-891E5F238AF5}" type="presParOf" srcId="{0B18BBDC-F0E5-4A56-B753-A152A7134DD2}" destId="{F108EA21-0514-434E-858A-1CD260FA3047}" srcOrd="0" destOrd="0" presId="urn:microsoft.com/office/officeart/2008/layout/VerticalCurvedList"/>
    <dgm:cxn modelId="{942A8B5C-0084-4F55-B3A6-011E88C5C6D9}" type="presParOf" srcId="{7D15283C-9D0C-44A9-9773-91E4FF5A1F2A}" destId="{138EAB10-7FB3-4827-AFD1-BE23C3206967}" srcOrd="7" destOrd="0" presId="urn:microsoft.com/office/officeart/2008/layout/VerticalCurvedList"/>
    <dgm:cxn modelId="{0E765C93-A243-428F-B1AD-242F22A8C4E5}" type="presParOf" srcId="{7D15283C-9D0C-44A9-9773-91E4FF5A1F2A}" destId="{BA3ED5CF-ADFC-4358-9668-4DF0F67E1009}" srcOrd="8" destOrd="0" presId="urn:microsoft.com/office/officeart/2008/layout/VerticalCurvedList"/>
    <dgm:cxn modelId="{CA0E17A3-7B04-441D-B1EC-45447507B594}" type="presParOf" srcId="{BA3ED5CF-ADFC-4358-9668-4DF0F67E1009}" destId="{92E9284C-A8CE-4F67-9CAD-8B6E6B274CA5}" srcOrd="0" destOrd="0" presId="urn:microsoft.com/office/officeart/2008/layout/VerticalCurvedList"/>
    <dgm:cxn modelId="{D087ED96-8FBE-41B3-A366-58A0EDDE4BF4}" type="presParOf" srcId="{7D15283C-9D0C-44A9-9773-91E4FF5A1F2A}" destId="{7AB52764-7CDE-4121-A2CB-7761FA350AFF}" srcOrd="9" destOrd="0" presId="urn:microsoft.com/office/officeart/2008/layout/VerticalCurvedList"/>
    <dgm:cxn modelId="{82F70E3B-A011-4B65-AE14-4C98CF7D5F66}" type="presParOf" srcId="{7D15283C-9D0C-44A9-9773-91E4FF5A1F2A}" destId="{56DB7C80-56D3-47CA-AC26-1943CC047AB4}" srcOrd="10" destOrd="0" presId="urn:microsoft.com/office/officeart/2008/layout/VerticalCurvedList"/>
    <dgm:cxn modelId="{049F2BBE-CEBF-422A-BBB2-43B20FC8449F}" type="presParOf" srcId="{56DB7C80-56D3-47CA-AC26-1943CC047AB4}" destId="{F969EFCF-0C89-4A09-93BB-60807DC9F7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CA1597-FFD3-4657-909D-91BEE5FD77D8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91E74DB-7946-4893-800A-582E678E6B85}">
      <dgm:prSet phldrT="[Text]"/>
      <dgm:spPr>
        <a:solidFill>
          <a:srgbClr val="EBE45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Human Development</a:t>
          </a:r>
          <a:endParaRPr lang="en-GB" dirty="0">
            <a:solidFill>
              <a:schemeClr val="tx1"/>
            </a:solidFill>
          </a:endParaRPr>
        </a:p>
      </dgm:t>
    </dgm:pt>
    <dgm:pt modelId="{22EBAF8A-8D62-4826-8CF0-567D91A7FADB}" type="parTrans" cxnId="{C85119BC-5421-42DB-BF3B-7988F1EB1348}">
      <dgm:prSet/>
      <dgm:spPr/>
      <dgm:t>
        <a:bodyPr/>
        <a:lstStyle/>
        <a:p>
          <a:endParaRPr lang="en-GB"/>
        </a:p>
      </dgm:t>
    </dgm:pt>
    <dgm:pt modelId="{E301A27B-A69A-457C-A380-68D410F04500}" type="sibTrans" cxnId="{C85119BC-5421-42DB-BF3B-7988F1EB1348}">
      <dgm:prSet/>
      <dgm:spPr/>
      <dgm:t>
        <a:bodyPr/>
        <a:lstStyle/>
        <a:p>
          <a:endParaRPr lang="en-GB"/>
        </a:p>
      </dgm:t>
    </dgm:pt>
    <dgm:pt modelId="{24A484CD-F0D5-4971-B007-62C1DB963388}">
      <dgm:prSet phldrT="[Text]"/>
      <dgm:spPr>
        <a:solidFill>
          <a:srgbClr val="EBE45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Environmental Sustainability</a:t>
          </a:r>
          <a:endParaRPr lang="en-GB" dirty="0">
            <a:solidFill>
              <a:schemeClr val="tx1"/>
            </a:solidFill>
          </a:endParaRPr>
        </a:p>
      </dgm:t>
    </dgm:pt>
    <dgm:pt modelId="{CD546103-F2C0-4F10-9126-2B858B47685B}" type="parTrans" cxnId="{9EA8FD15-88B2-4190-A51E-30FFCF8CC734}">
      <dgm:prSet/>
      <dgm:spPr/>
      <dgm:t>
        <a:bodyPr/>
        <a:lstStyle/>
        <a:p>
          <a:endParaRPr lang="en-GB"/>
        </a:p>
      </dgm:t>
    </dgm:pt>
    <dgm:pt modelId="{DD62D24E-FDB4-4A6F-B7DA-941889F58E57}" type="sibTrans" cxnId="{9EA8FD15-88B2-4190-A51E-30FFCF8CC734}">
      <dgm:prSet/>
      <dgm:spPr/>
      <dgm:t>
        <a:bodyPr/>
        <a:lstStyle/>
        <a:p>
          <a:endParaRPr lang="en-GB"/>
        </a:p>
      </dgm:t>
    </dgm:pt>
    <dgm:pt modelId="{1E0D1BA4-EE18-4A21-A657-4C0F4EBECD82}">
      <dgm:prSet phldrT="[Text]"/>
      <dgm:spPr>
        <a:solidFill>
          <a:srgbClr val="EBE45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Building ASEAN Identity</a:t>
          </a:r>
          <a:endParaRPr lang="en-GB" dirty="0">
            <a:solidFill>
              <a:schemeClr val="tx1"/>
            </a:solidFill>
          </a:endParaRPr>
        </a:p>
      </dgm:t>
    </dgm:pt>
    <dgm:pt modelId="{09B1045A-5283-4B20-88D0-B5851BAADB31}" type="parTrans" cxnId="{4610B873-D42F-4FF4-8A6F-4D1076063DF9}">
      <dgm:prSet/>
      <dgm:spPr/>
      <dgm:t>
        <a:bodyPr/>
        <a:lstStyle/>
        <a:p>
          <a:endParaRPr lang="en-GB"/>
        </a:p>
      </dgm:t>
    </dgm:pt>
    <dgm:pt modelId="{75EC6E5A-2684-440C-9497-0458D26CF2E4}" type="sibTrans" cxnId="{4610B873-D42F-4FF4-8A6F-4D1076063DF9}">
      <dgm:prSet/>
      <dgm:spPr/>
      <dgm:t>
        <a:bodyPr/>
        <a:lstStyle/>
        <a:p>
          <a:endParaRPr lang="en-GB"/>
        </a:p>
      </dgm:t>
    </dgm:pt>
    <dgm:pt modelId="{9D89EDDE-CDE8-495F-8D8B-1BDC4E4DEE91}">
      <dgm:prSet phldrT="[Text]"/>
      <dgm:spPr>
        <a:solidFill>
          <a:srgbClr val="EBE45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Social Welfare &amp; Protection </a:t>
          </a:r>
          <a:endParaRPr lang="en-GB" dirty="0">
            <a:solidFill>
              <a:schemeClr val="tx1"/>
            </a:solidFill>
          </a:endParaRPr>
        </a:p>
      </dgm:t>
    </dgm:pt>
    <dgm:pt modelId="{CB253E62-3BFF-4F51-8A3B-AE1DC10D18D5}" type="parTrans" cxnId="{32871AA7-3FAB-40F5-9EC1-9E71979AA994}">
      <dgm:prSet/>
      <dgm:spPr/>
      <dgm:t>
        <a:bodyPr/>
        <a:lstStyle/>
        <a:p>
          <a:endParaRPr lang="en-GB"/>
        </a:p>
      </dgm:t>
    </dgm:pt>
    <dgm:pt modelId="{13716A7A-D2F9-4B90-AE1C-220EAF7E3093}" type="sibTrans" cxnId="{32871AA7-3FAB-40F5-9EC1-9E71979AA994}">
      <dgm:prSet/>
      <dgm:spPr/>
      <dgm:t>
        <a:bodyPr/>
        <a:lstStyle/>
        <a:p>
          <a:endParaRPr lang="en-GB"/>
        </a:p>
      </dgm:t>
    </dgm:pt>
    <dgm:pt modelId="{AE01EDBE-F325-4106-80EF-E2ED23FB052B}">
      <dgm:prSet phldrT="[Text]"/>
      <dgm:spPr>
        <a:solidFill>
          <a:srgbClr val="EBE45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Narrowing the Development Gap</a:t>
          </a:r>
          <a:endParaRPr lang="en-GB" dirty="0">
            <a:solidFill>
              <a:schemeClr val="tx1"/>
            </a:solidFill>
          </a:endParaRPr>
        </a:p>
      </dgm:t>
    </dgm:pt>
    <dgm:pt modelId="{4995E798-5458-4950-ABF5-9CE7E60A2B6E}" type="parTrans" cxnId="{2240B83D-C756-4D2A-BD61-351D7612B429}">
      <dgm:prSet/>
      <dgm:spPr/>
      <dgm:t>
        <a:bodyPr/>
        <a:lstStyle/>
        <a:p>
          <a:endParaRPr lang="en-GB"/>
        </a:p>
      </dgm:t>
    </dgm:pt>
    <dgm:pt modelId="{432E8D87-D91A-4845-BD62-650C1D67BE34}" type="sibTrans" cxnId="{2240B83D-C756-4D2A-BD61-351D7612B429}">
      <dgm:prSet/>
      <dgm:spPr/>
      <dgm:t>
        <a:bodyPr/>
        <a:lstStyle/>
        <a:p>
          <a:endParaRPr lang="en-GB"/>
        </a:p>
      </dgm:t>
    </dgm:pt>
    <dgm:pt modelId="{38C3D1B4-D477-4141-BF10-12461392EAAD}">
      <dgm:prSet phldrT="[Text]"/>
      <dgm:spPr>
        <a:solidFill>
          <a:srgbClr val="EBE45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Social Justice &amp; Rights</a:t>
          </a:r>
          <a:endParaRPr lang="en-GB" dirty="0">
            <a:solidFill>
              <a:schemeClr val="tx1"/>
            </a:solidFill>
          </a:endParaRPr>
        </a:p>
      </dgm:t>
    </dgm:pt>
    <dgm:pt modelId="{1E5DA63F-6D04-41A3-9786-93175EDF3B90}" type="parTrans" cxnId="{E0BB2538-8557-4C74-92DA-D087563AD8EF}">
      <dgm:prSet/>
      <dgm:spPr/>
      <dgm:t>
        <a:bodyPr/>
        <a:lstStyle/>
        <a:p>
          <a:endParaRPr lang="en-GB"/>
        </a:p>
      </dgm:t>
    </dgm:pt>
    <dgm:pt modelId="{2553E9E2-7620-4032-B76D-C7AF8D527ECB}" type="sibTrans" cxnId="{E0BB2538-8557-4C74-92DA-D087563AD8EF}">
      <dgm:prSet/>
      <dgm:spPr/>
      <dgm:t>
        <a:bodyPr/>
        <a:lstStyle/>
        <a:p>
          <a:endParaRPr lang="en-GB"/>
        </a:p>
      </dgm:t>
    </dgm:pt>
    <dgm:pt modelId="{F633B18B-1F73-45BA-B177-E1FB49CEF262}" type="pres">
      <dgm:prSet presAssocID="{FDCA1597-FFD3-4657-909D-91BEE5FD77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ECEDA04-D306-49B4-AE61-D919566B63C0}" type="pres">
      <dgm:prSet presAssocID="{F91E74DB-7946-4893-800A-582E678E6B8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95090-7B17-4B24-BF6A-61625E949A9F}" type="pres">
      <dgm:prSet presAssocID="{E301A27B-A69A-457C-A380-68D410F04500}" presName="sibTrans" presStyleCnt="0"/>
      <dgm:spPr/>
    </dgm:pt>
    <dgm:pt modelId="{BE73E0CF-C766-4181-A969-4FDF36A3AB0C}" type="pres">
      <dgm:prSet presAssocID="{24A484CD-F0D5-4971-B007-62C1DB96338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4856A2-AF31-4EA2-B5C2-AAA7BC76B1EE}" type="pres">
      <dgm:prSet presAssocID="{DD62D24E-FDB4-4A6F-B7DA-941889F58E57}" presName="sibTrans" presStyleCnt="0"/>
      <dgm:spPr/>
    </dgm:pt>
    <dgm:pt modelId="{FF3108C1-71B0-4FF5-9C0A-236B2C5E8E63}" type="pres">
      <dgm:prSet presAssocID="{1E0D1BA4-EE18-4A21-A657-4C0F4EBECD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1FAE6A-83C5-42D2-AB85-E7782B3B021A}" type="pres">
      <dgm:prSet presAssocID="{75EC6E5A-2684-440C-9497-0458D26CF2E4}" presName="sibTrans" presStyleCnt="0"/>
      <dgm:spPr/>
    </dgm:pt>
    <dgm:pt modelId="{9787A663-EA0D-46E9-BDF1-C88D941A4E53}" type="pres">
      <dgm:prSet presAssocID="{9D89EDDE-CDE8-495F-8D8B-1BDC4E4DEE9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BAE48-936A-4D0C-B202-C55D66F9B1D1}" type="pres">
      <dgm:prSet presAssocID="{13716A7A-D2F9-4B90-AE1C-220EAF7E3093}" presName="sibTrans" presStyleCnt="0"/>
      <dgm:spPr/>
    </dgm:pt>
    <dgm:pt modelId="{1D89DB6C-D483-49AA-8D5C-2F7FAEC28C4D}" type="pres">
      <dgm:prSet presAssocID="{38C3D1B4-D477-4141-BF10-12461392EAA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DCDB0B-F0A2-4FFC-80E3-08C64C7A00F9}" type="pres">
      <dgm:prSet presAssocID="{2553E9E2-7620-4032-B76D-C7AF8D527ECB}" presName="sibTrans" presStyleCnt="0"/>
      <dgm:spPr/>
    </dgm:pt>
    <dgm:pt modelId="{FB27BEEF-FA51-4894-A733-DE16E818B9F0}" type="pres">
      <dgm:prSet presAssocID="{AE01EDBE-F325-4106-80EF-E2ED23FB052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272F55-3EC6-4DEE-910E-7939150171EA}" type="presOf" srcId="{F91E74DB-7946-4893-800A-582E678E6B85}" destId="{AECEDA04-D306-49B4-AE61-D919566B63C0}" srcOrd="0" destOrd="0" presId="urn:microsoft.com/office/officeart/2005/8/layout/default"/>
    <dgm:cxn modelId="{2CE9B88C-541F-4E03-99DA-18AA17B2C297}" type="presOf" srcId="{1E0D1BA4-EE18-4A21-A657-4C0F4EBECD82}" destId="{FF3108C1-71B0-4FF5-9C0A-236B2C5E8E63}" srcOrd="0" destOrd="0" presId="urn:microsoft.com/office/officeart/2005/8/layout/default"/>
    <dgm:cxn modelId="{E0BB2538-8557-4C74-92DA-D087563AD8EF}" srcId="{FDCA1597-FFD3-4657-909D-91BEE5FD77D8}" destId="{38C3D1B4-D477-4141-BF10-12461392EAAD}" srcOrd="4" destOrd="0" parTransId="{1E5DA63F-6D04-41A3-9786-93175EDF3B90}" sibTransId="{2553E9E2-7620-4032-B76D-C7AF8D527ECB}"/>
    <dgm:cxn modelId="{FB1FA121-A6BF-42B8-A312-84F28B628FF8}" type="presOf" srcId="{9D89EDDE-CDE8-495F-8D8B-1BDC4E4DEE91}" destId="{9787A663-EA0D-46E9-BDF1-C88D941A4E53}" srcOrd="0" destOrd="0" presId="urn:microsoft.com/office/officeart/2005/8/layout/default"/>
    <dgm:cxn modelId="{2240B83D-C756-4D2A-BD61-351D7612B429}" srcId="{FDCA1597-FFD3-4657-909D-91BEE5FD77D8}" destId="{AE01EDBE-F325-4106-80EF-E2ED23FB052B}" srcOrd="5" destOrd="0" parTransId="{4995E798-5458-4950-ABF5-9CE7E60A2B6E}" sibTransId="{432E8D87-D91A-4845-BD62-650C1D67BE34}"/>
    <dgm:cxn modelId="{C85119BC-5421-42DB-BF3B-7988F1EB1348}" srcId="{FDCA1597-FFD3-4657-909D-91BEE5FD77D8}" destId="{F91E74DB-7946-4893-800A-582E678E6B85}" srcOrd="0" destOrd="0" parTransId="{22EBAF8A-8D62-4826-8CF0-567D91A7FADB}" sibTransId="{E301A27B-A69A-457C-A380-68D410F04500}"/>
    <dgm:cxn modelId="{4610B873-D42F-4FF4-8A6F-4D1076063DF9}" srcId="{FDCA1597-FFD3-4657-909D-91BEE5FD77D8}" destId="{1E0D1BA4-EE18-4A21-A657-4C0F4EBECD82}" srcOrd="2" destOrd="0" parTransId="{09B1045A-5283-4B20-88D0-B5851BAADB31}" sibTransId="{75EC6E5A-2684-440C-9497-0458D26CF2E4}"/>
    <dgm:cxn modelId="{24ECBC5C-0095-4470-B686-CEB70AD6538A}" type="presOf" srcId="{AE01EDBE-F325-4106-80EF-E2ED23FB052B}" destId="{FB27BEEF-FA51-4894-A733-DE16E818B9F0}" srcOrd="0" destOrd="0" presId="urn:microsoft.com/office/officeart/2005/8/layout/default"/>
    <dgm:cxn modelId="{D64CE52F-947B-4872-B469-CEC0B15AF946}" type="presOf" srcId="{FDCA1597-FFD3-4657-909D-91BEE5FD77D8}" destId="{F633B18B-1F73-45BA-B177-E1FB49CEF262}" srcOrd="0" destOrd="0" presId="urn:microsoft.com/office/officeart/2005/8/layout/default"/>
    <dgm:cxn modelId="{715A1898-ABE2-4A13-B673-E3B0623EF250}" type="presOf" srcId="{24A484CD-F0D5-4971-B007-62C1DB963388}" destId="{BE73E0CF-C766-4181-A969-4FDF36A3AB0C}" srcOrd="0" destOrd="0" presId="urn:microsoft.com/office/officeart/2005/8/layout/default"/>
    <dgm:cxn modelId="{32871AA7-3FAB-40F5-9EC1-9E71979AA994}" srcId="{FDCA1597-FFD3-4657-909D-91BEE5FD77D8}" destId="{9D89EDDE-CDE8-495F-8D8B-1BDC4E4DEE91}" srcOrd="3" destOrd="0" parTransId="{CB253E62-3BFF-4F51-8A3B-AE1DC10D18D5}" sibTransId="{13716A7A-D2F9-4B90-AE1C-220EAF7E3093}"/>
    <dgm:cxn modelId="{9EA8FD15-88B2-4190-A51E-30FFCF8CC734}" srcId="{FDCA1597-FFD3-4657-909D-91BEE5FD77D8}" destId="{24A484CD-F0D5-4971-B007-62C1DB963388}" srcOrd="1" destOrd="0" parTransId="{CD546103-F2C0-4F10-9126-2B858B47685B}" sibTransId="{DD62D24E-FDB4-4A6F-B7DA-941889F58E57}"/>
    <dgm:cxn modelId="{D19F5455-F982-43CE-8B30-5176107BCAA0}" type="presOf" srcId="{38C3D1B4-D477-4141-BF10-12461392EAAD}" destId="{1D89DB6C-D483-49AA-8D5C-2F7FAEC28C4D}" srcOrd="0" destOrd="0" presId="urn:microsoft.com/office/officeart/2005/8/layout/default"/>
    <dgm:cxn modelId="{BC5AF523-4C1C-438E-A0F3-0A521A514C61}" type="presParOf" srcId="{F633B18B-1F73-45BA-B177-E1FB49CEF262}" destId="{AECEDA04-D306-49B4-AE61-D919566B63C0}" srcOrd="0" destOrd="0" presId="urn:microsoft.com/office/officeart/2005/8/layout/default"/>
    <dgm:cxn modelId="{B6821739-F731-410F-86B0-6AF311B7E274}" type="presParOf" srcId="{F633B18B-1F73-45BA-B177-E1FB49CEF262}" destId="{0E595090-7B17-4B24-BF6A-61625E949A9F}" srcOrd="1" destOrd="0" presId="urn:microsoft.com/office/officeart/2005/8/layout/default"/>
    <dgm:cxn modelId="{3001537D-3FED-487E-B83E-E6D7B37471AA}" type="presParOf" srcId="{F633B18B-1F73-45BA-B177-E1FB49CEF262}" destId="{BE73E0CF-C766-4181-A969-4FDF36A3AB0C}" srcOrd="2" destOrd="0" presId="urn:microsoft.com/office/officeart/2005/8/layout/default"/>
    <dgm:cxn modelId="{46F7E855-FC92-4F8D-B1F2-0BAB7E5CB40E}" type="presParOf" srcId="{F633B18B-1F73-45BA-B177-E1FB49CEF262}" destId="{9E4856A2-AF31-4EA2-B5C2-AAA7BC76B1EE}" srcOrd="3" destOrd="0" presId="urn:microsoft.com/office/officeart/2005/8/layout/default"/>
    <dgm:cxn modelId="{95A636D2-E7E2-469E-B867-A4F70D673A81}" type="presParOf" srcId="{F633B18B-1F73-45BA-B177-E1FB49CEF262}" destId="{FF3108C1-71B0-4FF5-9C0A-236B2C5E8E63}" srcOrd="4" destOrd="0" presId="urn:microsoft.com/office/officeart/2005/8/layout/default"/>
    <dgm:cxn modelId="{B709B911-9BA2-4C5F-9076-3D0EFB4C3174}" type="presParOf" srcId="{F633B18B-1F73-45BA-B177-E1FB49CEF262}" destId="{B71FAE6A-83C5-42D2-AB85-E7782B3B021A}" srcOrd="5" destOrd="0" presId="urn:microsoft.com/office/officeart/2005/8/layout/default"/>
    <dgm:cxn modelId="{4FD80902-AA2F-4EE7-A4C1-64708F50DE81}" type="presParOf" srcId="{F633B18B-1F73-45BA-B177-E1FB49CEF262}" destId="{9787A663-EA0D-46E9-BDF1-C88D941A4E53}" srcOrd="6" destOrd="0" presId="urn:microsoft.com/office/officeart/2005/8/layout/default"/>
    <dgm:cxn modelId="{10FD70AD-8638-4709-A141-57B30F3A2F68}" type="presParOf" srcId="{F633B18B-1F73-45BA-B177-E1FB49CEF262}" destId="{9C5BAE48-936A-4D0C-B202-C55D66F9B1D1}" srcOrd="7" destOrd="0" presId="urn:microsoft.com/office/officeart/2005/8/layout/default"/>
    <dgm:cxn modelId="{9762CDA6-EDC0-40DC-825D-AF49D186AAC2}" type="presParOf" srcId="{F633B18B-1F73-45BA-B177-E1FB49CEF262}" destId="{1D89DB6C-D483-49AA-8D5C-2F7FAEC28C4D}" srcOrd="8" destOrd="0" presId="urn:microsoft.com/office/officeart/2005/8/layout/default"/>
    <dgm:cxn modelId="{0D42036C-F906-41C9-8A30-12EC4000FB85}" type="presParOf" srcId="{F633B18B-1F73-45BA-B177-E1FB49CEF262}" destId="{8EDCDB0B-F0A2-4FFC-80E3-08C64C7A00F9}" srcOrd="9" destOrd="0" presId="urn:microsoft.com/office/officeart/2005/8/layout/default"/>
    <dgm:cxn modelId="{0336E7B2-AE8E-4AB9-9B70-C0E9C200FE47}" type="presParOf" srcId="{F633B18B-1F73-45BA-B177-E1FB49CEF262}" destId="{FB27BEEF-FA51-4894-A733-DE16E818B9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9E02-83FA-494B-BC56-DB5E37C37CA5}">
      <dsp:nvSpPr>
        <dsp:cNvPr id="0" name=""/>
        <dsp:cNvSpPr/>
      </dsp:nvSpPr>
      <dsp:spPr>
        <a:xfrm>
          <a:off x="167714" y="0"/>
          <a:ext cx="8046720" cy="50291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DB7AB-8D90-43F6-ACAA-64B436FB072F}">
      <dsp:nvSpPr>
        <dsp:cNvPr id="0" name=""/>
        <dsp:cNvSpPr/>
      </dsp:nvSpPr>
      <dsp:spPr>
        <a:xfrm>
          <a:off x="1005618" y="3739713"/>
          <a:ext cx="185074" cy="1850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96F85-3B9B-427B-8155-27E3415987A3}">
      <dsp:nvSpPr>
        <dsp:cNvPr id="0" name=""/>
        <dsp:cNvSpPr/>
      </dsp:nvSpPr>
      <dsp:spPr>
        <a:xfrm>
          <a:off x="1082513" y="3800447"/>
          <a:ext cx="1409864" cy="1196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6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1967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Bangkok Declaration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2513" y="3800447"/>
        <a:ext cx="1409864" cy="1196949"/>
      </dsp:txXfrm>
    </dsp:sp>
    <dsp:sp modelId="{688318B5-ABC6-4691-BDAA-E79831EC051F}">
      <dsp:nvSpPr>
        <dsp:cNvPr id="0" name=""/>
        <dsp:cNvSpPr/>
      </dsp:nvSpPr>
      <dsp:spPr>
        <a:xfrm>
          <a:off x="2007435" y="2777124"/>
          <a:ext cx="289681" cy="2896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DB2B9-E941-4EBE-998A-EF62702D630B}">
      <dsp:nvSpPr>
        <dsp:cNvPr id="0" name=""/>
        <dsp:cNvSpPr/>
      </dsp:nvSpPr>
      <dsp:spPr>
        <a:xfrm>
          <a:off x="2135105" y="2921965"/>
          <a:ext cx="1827300" cy="210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9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1997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ASEAN Vision 2020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5105" y="2921965"/>
        <a:ext cx="1827300" cy="2107234"/>
      </dsp:txXfrm>
    </dsp:sp>
    <dsp:sp modelId="{D0DD7AAF-4330-49D7-8B16-85487D4F53BE}">
      <dsp:nvSpPr>
        <dsp:cNvPr id="0" name=""/>
        <dsp:cNvSpPr/>
      </dsp:nvSpPr>
      <dsp:spPr>
        <a:xfrm>
          <a:off x="3294910" y="2009668"/>
          <a:ext cx="386242" cy="386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2BF79-7575-4FFF-96DC-46B2C3D20634}">
      <dsp:nvSpPr>
        <dsp:cNvPr id="0" name=""/>
        <dsp:cNvSpPr/>
      </dsp:nvSpPr>
      <dsp:spPr>
        <a:xfrm>
          <a:off x="3489810" y="2169070"/>
          <a:ext cx="1809342" cy="2826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66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2003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Bali Concord II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9810" y="2169070"/>
        <a:ext cx="1809342" cy="2826410"/>
      </dsp:txXfrm>
    </dsp:sp>
    <dsp:sp modelId="{39777D40-244E-4E1F-8A59-7D5BD8A17F44}">
      <dsp:nvSpPr>
        <dsp:cNvPr id="0" name=""/>
        <dsp:cNvSpPr/>
      </dsp:nvSpPr>
      <dsp:spPr>
        <a:xfrm>
          <a:off x="4791600" y="1410187"/>
          <a:ext cx="498896" cy="4988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EFE49-9462-41FB-8D89-CF21AEE3E829}">
      <dsp:nvSpPr>
        <dsp:cNvPr id="0" name=""/>
        <dsp:cNvSpPr/>
      </dsp:nvSpPr>
      <dsp:spPr>
        <a:xfrm>
          <a:off x="5041049" y="1659635"/>
          <a:ext cx="1609344" cy="3369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5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2007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Cebu Declaration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1049" y="1659635"/>
        <a:ext cx="1609344" cy="3369564"/>
      </dsp:txXfrm>
    </dsp:sp>
    <dsp:sp modelId="{2C781CEE-053D-4FDF-A1A7-0A111076188C}">
      <dsp:nvSpPr>
        <dsp:cNvPr id="0" name=""/>
        <dsp:cNvSpPr/>
      </dsp:nvSpPr>
      <dsp:spPr>
        <a:xfrm>
          <a:off x="6332547" y="1009863"/>
          <a:ext cx="635690" cy="6356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C1E63-F585-4360-8DEA-2842DBE40B94}">
      <dsp:nvSpPr>
        <dsp:cNvPr id="0" name=""/>
        <dsp:cNvSpPr/>
      </dsp:nvSpPr>
      <dsp:spPr>
        <a:xfrm>
          <a:off x="6671483" y="1327708"/>
          <a:ext cx="1732635" cy="3701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839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2015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Dec 31</a:t>
          </a:r>
          <a:r>
            <a:rPr lang="en-GB" sz="1600" b="1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endParaRPr lang="en-GB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Realisation of the ASEAN Community</a:t>
          </a:r>
          <a:endParaRPr lang="en-GB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71483" y="1327708"/>
        <a:ext cx="1732635" cy="3701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64296-AB0A-4547-9A1C-5B41135ED6AD}">
      <dsp:nvSpPr>
        <dsp:cNvPr id="0" name=""/>
        <dsp:cNvSpPr/>
      </dsp:nvSpPr>
      <dsp:spPr>
        <a:xfrm>
          <a:off x="329716" y="569"/>
          <a:ext cx="3409806" cy="2045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Rules-based, people-oriented, people-</a:t>
          </a:r>
          <a:r>
            <a:rPr lang="en-US" sz="2400" kern="1200" dirty="0" err="1" smtClean="0"/>
            <a:t>centred</a:t>
          </a:r>
          <a:r>
            <a:rPr lang="en-US" sz="2400" kern="1200" dirty="0" smtClean="0"/>
            <a:t> Community</a:t>
          </a:r>
          <a:endParaRPr lang="en-GB" sz="2400" kern="1200" dirty="0"/>
        </a:p>
      </dsp:txBody>
      <dsp:txXfrm>
        <a:off x="329716" y="569"/>
        <a:ext cx="3409806" cy="2045883"/>
      </dsp:txXfrm>
    </dsp:sp>
    <dsp:sp modelId="{579A924F-A987-4D5A-962E-5A5D621B98C4}">
      <dsp:nvSpPr>
        <dsp:cNvPr id="0" name=""/>
        <dsp:cNvSpPr/>
      </dsp:nvSpPr>
      <dsp:spPr>
        <a:xfrm>
          <a:off x="4080503" y="569"/>
          <a:ext cx="3409806" cy="2045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resilient Community in a peaceful, secure and stable region</a:t>
          </a:r>
        </a:p>
      </dsp:txBody>
      <dsp:txXfrm>
        <a:off x="4080503" y="569"/>
        <a:ext cx="3409806" cy="2045883"/>
      </dsp:txXfrm>
    </dsp:sp>
    <dsp:sp modelId="{8F816FB9-492C-4E07-95C0-CF94F768A49A}">
      <dsp:nvSpPr>
        <dsp:cNvPr id="0" name=""/>
        <dsp:cNvSpPr/>
      </dsp:nvSpPr>
      <dsp:spPr>
        <a:xfrm>
          <a:off x="329716" y="2387434"/>
          <a:ext cx="3409806" cy="2045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ASEAN Centrality in a dynamic and outward-looking region</a:t>
          </a:r>
          <a:endParaRPr lang="en-US" altLang="en-US" sz="2400" kern="1200" dirty="0"/>
        </a:p>
      </dsp:txBody>
      <dsp:txXfrm>
        <a:off x="329716" y="2387434"/>
        <a:ext cx="3409806" cy="2045883"/>
      </dsp:txXfrm>
    </dsp:sp>
    <dsp:sp modelId="{387B1431-E583-41E5-B7C8-09F0B9B81626}">
      <dsp:nvSpPr>
        <dsp:cNvPr id="0" name=""/>
        <dsp:cNvSpPr/>
      </dsp:nvSpPr>
      <dsp:spPr>
        <a:xfrm>
          <a:off x="4080503" y="2387434"/>
          <a:ext cx="3409806" cy="2045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Strengthened ASEAN institutional capacity and presence</a:t>
          </a:r>
          <a:endParaRPr lang="en-US" sz="2400" kern="1200" dirty="0"/>
        </a:p>
      </dsp:txBody>
      <dsp:txXfrm>
        <a:off x="4080503" y="2387434"/>
        <a:ext cx="3409806" cy="204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04965-4E36-46C2-9E39-D2180D66B460}">
      <dsp:nvSpPr>
        <dsp:cNvPr id="0" name=""/>
        <dsp:cNvSpPr/>
      </dsp:nvSpPr>
      <dsp:spPr>
        <a:xfrm>
          <a:off x="-5169077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rgbClr val="C31B2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9E760-FDF6-4701-A158-80E5FBD4B338}">
      <dsp:nvSpPr>
        <dsp:cNvPr id="0" name=""/>
        <dsp:cNvSpPr/>
      </dsp:nvSpPr>
      <dsp:spPr>
        <a:xfrm>
          <a:off x="367929" y="240761"/>
          <a:ext cx="7493660" cy="481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31B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Implementation of APSC Blueprint 2025 </a:t>
          </a:r>
          <a:endParaRPr lang="en-GB" sz="2500" kern="1200" dirty="0"/>
        </a:p>
      </dsp:txBody>
      <dsp:txXfrm>
        <a:off x="367929" y="240761"/>
        <a:ext cx="7493660" cy="481340"/>
      </dsp:txXfrm>
    </dsp:sp>
    <dsp:sp modelId="{55EEBF1B-CDF4-4873-B8EA-9A2A9036D5FF}">
      <dsp:nvSpPr>
        <dsp:cNvPr id="0" name=""/>
        <dsp:cNvSpPr/>
      </dsp:nvSpPr>
      <dsp:spPr>
        <a:xfrm>
          <a:off x="67092" y="180594"/>
          <a:ext cx="601675" cy="601675"/>
        </a:xfrm>
        <a:prstGeom prst="ellipse">
          <a:avLst/>
        </a:prstGeom>
        <a:solidFill>
          <a:srgbClr val="C31B27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CA956-5B12-4A38-A2B6-0FA57B23A736}">
      <dsp:nvSpPr>
        <dsp:cNvPr id="0" name=""/>
        <dsp:cNvSpPr/>
      </dsp:nvSpPr>
      <dsp:spPr>
        <a:xfrm>
          <a:off x="763864" y="962680"/>
          <a:ext cx="7097725" cy="481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31B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/>
            <a:t>Timor-Leste’s Application for ASEAN Membership</a:t>
          </a:r>
          <a:endParaRPr lang="en-GB" sz="2500" kern="1200" dirty="0" smtClean="0"/>
        </a:p>
      </dsp:txBody>
      <dsp:txXfrm>
        <a:off x="763864" y="962680"/>
        <a:ext cx="7097725" cy="481340"/>
      </dsp:txXfrm>
    </dsp:sp>
    <dsp:sp modelId="{3126BFBA-92C3-44FE-B8B6-EED0108EC216}">
      <dsp:nvSpPr>
        <dsp:cNvPr id="0" name=""/>
        <dsp:cNvSpPr/>
      </dsp:nvSpPr>
      <dsp:spPr>
        <a:xfrm>
          <a:off x="463027" y="902512"/>
          <a:ext cx="601675" cy="601675"/>
        </a:xfrm>
        <a:prstGeom prst="ellipse">
          <a:avLst/>
        </a:prstGeom>
        <a:solidFill>
          <a:srgbClr val="C31B27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9E23C-7021-4CCB-BC77-FE540F81B893}">
      <dsp:nvSpPr>
        <dsp:cNvPr id="0" name=""/>
        <dsp:cNvSpPr/>
      </dsp:nvSpPr>
      <dsp:spPr>
        <a:xfrm>
          <a:off x="944916" y="1684599"/>
          <a:ext cx="6916674" cy="481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31B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/>
            <a:t>South China Sea</a:t>
          </a:r>
          <a:r>
            <a:rPr lang="en-GB" sz="2500" kern="1200" dirty="0" smtClean="0"/>
            <a:t> </a:t>
          </a:r>
        </a:p>
      </dsp:txBody>
      <dsp:txXfrm>
        <a:off x="944916" y="1684599"/>
        <a:ext cx="6916674" cy="481340"/>
      </dsp:txXfrm>
    </dsp:sp>
    <dsp:sp modelId="{52227327-2FE2-41A5-AC03-DBE007CB84F7}">
      <dsp:nvSpPr>
        <dsp:cNvPr id="0" name=""/>
        <dsp:cNvSpPr/>
      </dsp:nvSpPr>
      <dsp:spPr>
        <a:xfrm>
          <a:off x="644078" y="1624431"/>
          <a:ext cx="601675" cy="601675"/>
        </a:xfrm>
        <a:prstGeom prst="ellipse">
          <a:avLst/>
        </a:prstGeom>
        <a:solidFill>
          <a:srgbClr val="C31B27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BCFCF-7EF8-48F3-B878-AEF6BBE70BB4}">
      <dsp:nvSpPr>
        <dsp:cNvPr id="0" name=""/>
        <dsp:cNvSpPr/>
      </dsp:nvSpPr>
      <dsp:spPr>
        <a:xfrm>
          <a:off x="944916" y="2490458"/>
          <a:ext cx="6916674" cy="481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31B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/>
            <a:t>SEANWFZ Protocol</a:t>
          </a:r>
          <a:endParaRPr lang="en-GB" sz="2500" b="1" kern="1200" dirty="0" smtClean="0"/>
        </a:p>
      </dsp:txBody>
      <dsp:txXfrm>
        <a:off x="944916" y="2490458"/>
        <a:ext cx="6916674" cy="481340"/>
      </dsp:txXfrm>
    </dsp:sp>
    <dsp:sp modelId="{7277D1B9-0D7D-4F16-B30E-64E4EA73C8F4}">
      <dsp:nvSpPr>
        <dsp:cNvPr id="0" name=""/>
        <dsp:cNvSpPr/>
      </dsp:nvSpPr>
      <dsp:spPr>
        <a:xfrm>
          <a:off x="644078" y="2345893"/>
          <a:ext cx="601675" cy="601675"/>
        </a:xfrm>
        <a:prstGeom prst="ellipse">
          <a:avLst/>
        </a:prstGeom>
        <a:solidFill>
          <a:srgbClr val="C31B27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E0B3-B550-486C-A93F-7B3169BCB795}">
      <dsp:nvSpPr>
        <dsp:cNvPr id="0" name=""/>
        <dsp:cNvSpPr/>
      </dsp:nvSpPr>
      <dsp:spPr>
        <a:xfrm>
          <a:off x="763864" y="3127979"/>
          <a:ext cx="7097725" cy="481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31B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Women &amp; children: </a:t>
          </a:r>
          <a:r>
            <a:rPr lang="en-GB" sz="2500" b="1" kern="1200" smtClean="0"/>
            <a:t>ACTIP </a:t>
          </a:r>
          <a:r>
            <a:rPr lang="en-GB" sz="2500" kern="1200" smtClean="0"/>
            <a:t>&amp; </a:t>
          </a:r>
          <a:r>
            <a:rPr lang="en-GB" sz="2500" b="1" kern="1200" smtClean="0"/>
            <a:t>RPA</a:t>
          </a:r>
          <a:endParaRPr lang="en-GB" sz="2500" b="1" kern="1200" dirty="0"/>
        </a:p>
      </dsp:txBody>
      <dsp:txXfrm>
        <a:off x="763864" y="3127979"/>
        <a:ext cx="7097725" cy="481340"/>
      </dsp:txXfrm>
    </dsp:sp>
    <dsp:sp modelId="{FB4897E7-EB86-4A8F-9AFF-4D64AB552C99}">
      <dsp:nvSpPr>
        <dsp:cNvPr id="0" name=""/>
        <dsp:cNvSpPr/>
      </dsp:nvSpPr>
      <dsp:spPr>
        <a:xfrm>
          <a:off x="463027" y="3067812"/>
          <a:ext cx="601675" cy="601675"/>
        </a:xfrm>
        <a:prstGeom prst="ellipse">
          <a:avLst/>
        </a:prstGeom>
        <a:solidFill>
          <a:srgbClr val="C31B27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8244D-C9E4-4CD7-A478-026EF326FC3E}">
      <dsp:nvSpPr>
        <dsp:cNvPr id="0" name=""/>
        <dsp:cNvSpPr/>
      </dsp:nvSpPr>
      <dsp:spPr>
        <a:xfrm>
          <a:off x="367929" y="3849898"/>
          <a:ext cx="7493660" cy="4813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31B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Transnational crime &amp; violent extremism: </a:t>
          </a:r>
          <a:r>
            <a:rPr lang="en-GB" sz="2500" b="1" kern="1200" dirty="0" smtClean="0"/>
            <a:t>AMMTC</a:t>
          </a:r>
        </a:p>
      </dsp:txBody>
      <dsp:txXfrm>
        <a:off x="367929" y="3849898"/>
        <a:ext cx="7493660" cy="481340"/>
      </dsp:txXfrm>
    </dsp:sp>
    <dsp:sp modelId="{3D2FD430-D319-4B0F-B1E5-DF3B3C27994F}">
      <dsp:nvSpPr>
        <dsp:cNvPr id="0" name=""/>
        <dsp:cNvSpPr/>
      </dsp:nvSpPr>
      <dsp:spPr>
        <a:xfrm>
          <a:off x="67092" y="3789730"/>
          <a:ext cx="601675" cy="601675"/>
        </a:xfrm>
        <a:prstGeom prst="ellipse">
          <a:avLst/>
        </a:prstGeom>
        <a:solidFill>
          <a:srgbClr val="C31B27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64296-AB0A-4547-9A1C-5B41135ED6AD}">
      <dsp:nvSpPr>
        <dsp:cNvPr id="0" name=""/>
        <dsp:cNvSpPr/>
      </dsp:nvSpPr>
      <dsp:spPr>
        <a:xfrm>
          <a:off x="0" y="628104"/>
          <a:ext cx="2515195" cy="1509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300" kern="1200" dirty="0" smtClean="0"/>
            <a:t>Highly integrated and cohesive economy</a:t>
          </a:r>
          <a:endParaRPr lang="en-GB" sz="2300" kern="1200" dirty="0"/>
        </a:p>
      </dsp:txBody>
      <dsp:txXfrm>
        <a:off x="0" y="628104"/>
        <a:ext cx="2515195" cy="1509117"/>
      </dsp:txXfrm>
    </dsp:sp>
    <dsp:sp modelId="{C31CF75B-B488-42B5-BC6B-F66214B757E7}">
      <dsp:nvSpPr>
        <dsp:cNvPr id="0" name=""/>
        <dsp:cNvSpPr/>
      </dsp:nvSpPr>
      <dsp:spPr>
        <a:xfrm>
          <a:off x="2766714" y="628104"/>
          <a:ext cx="2515195" cy="1509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300" kern="1200" dirty="0" smtClean="0"/>
            <a:t>Competitive, innovative and dynamic ASEAN</a:t>
          </a:r>
          <a:endParaRPr lang="en-US" altLang="en-US" sz="2300" kern="1200" dirty="0"/>
        </a:p>
      </dsp:txBody>
      <dsp:txXfrm>
        <a:off x="2766714" y="628104"/>
        <a:ext cx="2515195" cy="1509117"/>
      </dsp:txXfrm>
    </dsp:sp>
    <dsp:sp modelId="{D4841D8D-6907-480C-8B20-C24FAA22CFDE}">
      <dsp:nvSpPr>
        <dsp:cNvPr id="0" name=""/>
        <dsp:cNvSpPr/>
      </dsp:nvSpPr>
      <dsp:spPr>
        <a:xfrm>
          <a:off x="5533429" y="628104"/>
          <a:ext cx="2515195" cy="1509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300" kern="1200" dirty="0" smtClean="0"/>
            <a:t>Enhanced connectivity and </a:t>
          </a:r>
          <a:r>
            <a:rPr lang="en-US" altLang="en-US" sz="2300" kern="1200" dirty="0" err="1" smtClean="0"/>
            <a:t>sectoral</a:t>
          </a:r>
          <a:r>
            <a:rPr lang="en-US" altLang="en-US" sz="2300" kern="1200" dirty="0" smtClean="0"/>
            <a:t> cooperation</a:t>
          </a:r>
          <a:endParaRPr lang="en-US" altLang="en-US" sz="2300" kern="1200" dirty="0"/>
        </a:p>
      </dsp:txBody>
      <dsp:txXfrm>
        <a:off x="5533429" y="628104"/>
        <a:ext cx="2515195" cy="1509117"/>
      </dsp:txXfrm>
    </dsp:sp>
    <dsp:sp modelId="{8F816FB9-492C-4E07-95C0-CF94F768A49A}">
      <dsp:nvSpPr>
        <dsp:cNvPr id="0" name=""/>
        <dsp:cNvSpPr/>
      </dsp:nvSpPr>
      <dsp:spPr>
        <a:xfrm>
          <a:off x="1383357" y="2388741"/>
          <a:ext cx="2515195" cy="1509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300" kern="1200" dirty="0" smtClean="0"/>
            <a:t>Resilient, inclusive, people-oriented and people-</a:t>
          </a:r>
          <a:r>
            <a:rPr lang="en-US" altLang="en-US" sz="2300" kern="1200" dirty="0" err="1" smtClean="0"/>
            <a:t>centred</a:t>
          </a:r>
          <a:r>
            <a:rPr lang="en-US" altLang="en-US" sz="2300" kern="1200" dirty="0" smtClean="0"/>
            <a:t> ASEAN</a:t>
          </a:r>
          <a:endParaRPr lang="en-US" altLang="en-US" sz="2300" kern="1200" dirty="0"/>
        </a:p>
      </dsp:txBody>
      <dsp:txXfrm>
        <a:off x="1383357" y="2388741"/>
        <a:ext cx="2515195" cy="1509117"/>
      </dsp:txXfrm>
    </dsp:sp>
    <dsp:sp modelId="{BDA4F65C-0A2B-4EEA-8CF0-1A879F922387}">
      <dsp:nvSpPr>
        <dsp:cNvPr id="0" name=""/>
        <dsp:cNvSpPr/>
      </dsp:nvSpPr>
      <dsp:spPr>
        <a:xfrm>
          <a:off x="4150072" y="2388741"/>
          <a:ext cx="2515195" cy="1509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300" kern="1200" smtClean="0"/>
            <a:t>Global ASEAN</a:t>
          </a:r>
          <a:endParaRPr lang="en-US" altLang="en-US" sz="2300" kern="1200" dirty="0"/>
        </a:p>
      </dsp:txBody>
      <dsp:txXfrm>
        <a:off x="4150072" y="2388741"/>
        <a:ext cx="2515195" cy="15091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D9913-52B9-4028-B2D8-83A6A584C21D}">
      <dsp:nvSpPr>
        <dsp:cNvPr id="0" name=""/>
        <dsp:cNvSpPr/>
      </dsp:nvSpPr>
      <dsp:spPr>
        <a:xfrm>
          <a:off x="-5258664" y="-805764"/>
          <a:ext cx="6264808" cy="6264808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E2F8B-6D6C-4DBD-9B6D-9CF4DA5494B0}">
      <dsp:nvSpPr>
        <dsp:cNvPr id="0" name=""/>
        <dsp:cNvSpPr/>
      </dsp:nvSpPr>
      <dsp:spPr>
        <a:xfrm>
          <a:off x="326427" y="211538"/>
          <a:ext cx="7277171" cy="422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6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Tariffs near zero</a:t>
          </a:r>
          <a:endParaRPr lang="en-GB" sz="2200" kern="1200" dirty="0"/>
        </a:p>
      </dsp:txBody>
      <dsp:txXfrm>
        <a:off x="326427" y="211538"/>
        <a:ext cx="7277171" cy="422890"/>
      </dsp:txXfrm>
    </dsp:sp>
    <dsp:sp modelId="{44FE00E2-3112-4D4F-A00F-0AC12A8DD951}">
      <dsp:nvSpPr>
        <dsp:cNvPr id="0" name=""/>
        <dsp:cNvSpPr/>
      </dsp:nvSpPr>
      <dsp:spPr>
        <a:xfrm>
          <a:off x="62121" y="158676"/>
          <a:ext cx="528612" cy="528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DD875-C5CE-4201-BF8C-C0B99598BF38}">
      <dsp:nvSpPr>
        <dsp:cNvPr id="0" name=""/>
        <dsp:cNvSpPr/>
      </dsp:nvSpPr>
      <dsp:spPr>
        <a:xfrm>
          <a:off x="709392" y="846245"/>
          <a:ext cx="6894206" cy="422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6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ASEAN Trade in Goods Agreement (ATIGA) </a:t>
          </a:r>
        </a:p>
      </dsp:txBody>
      <dsp:txXfrm>
        <a:off x="709392" y="846245"/>
        <a:ext cx="6894206" cy="422890"/>
      </dsp:txXfrm>
    </dsp:sp>
    <dsp:sp modelId="{C16D560F-4024-4063-B31F-42F724D389D3}">
      <dsp:nvSpPr>
        <dsp:cNvPr id="0" name=""/>
        <dsp:cNvSpPr/>
      </dsp:nvSpPr>
      <dsp:spPr>
        <a:xfrm>
          <a:off x="445086" y="793384"/>
          <a:ext cx="528612" cy="528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86F14-E787-49B0-BA95-EE42B7E03D73}">
      <dsp:nvSpPr>
        <dsp:cNvPr id="0" name=""/>
        <dsp:cNvSpPr/>
      </dsp:nvSpPr>
      <dsp:spPr>
        <a:xfrm>
          <a:off x="919255" y="1480487"/>
          <a:ext cx="6684343" cy="422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6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ASEAN Framework Agreement on Services (AFAS)</a:t>
          </a:r>
        </a:p>
      </dsp:txBody>
      <dsp:txXfrm>
        <a:off x="919255" y="1480487"/>
        <a:ext cx="6684343" cy="422890"/>
      </dsp:txXfrm>
    </dsp:sp>
    <dsp:sp modelId="{0A8E5BA1-2BED-49C7-B072-AD424AE84270}">
      <dsp:nvSpPr>
        <dsp:cNvPr id="0" name=""/>
        <dsp:cNvSpPr/>
      </dsp:nvSpPr>
      <dsp:spPr>
        <a:xfrm>
          <a:off x="654949" y="1427626"/>
          <a:ext cx="528612" cy="528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DB0ED-4FDB-4438-8DDD-959028FDAC4A}">
      <dsp:nvSpPr>
        <dsp:cNvPr id="0" name=""/>
        <dsp:cNvSpPr/>
      </dsp:nvSpPr>
      <dsp:spPr>
        <a:xfrm>
          <a:off x="986262" y="2115194"/>
          <a:ext cx="6617336" cy="422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6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ASEAN Comprehensive Investment Agreement (ACIA)</a:t>
          </a:r>
        </a:p>
      </dsp:txBody>
      <dsp:txXfrm>
        <a:off x="986262" y="2115194"/>
        <a:ext cx="6617336" cy="422890"/>
      </dsp:txXfrm>
    </dsp:sp>
    <dsp:sp modelId="{DD393823-06BD-43E2-9AA7-06025271251A}">
      <dsp:nvSpPr>
        <dsp:cNvPr id="0" name=""/>
        <dsp:cNvSpPr/>
      </dsp:nvSpPr>
      <dsp:spPr>
        <a:xfrm>
          <a:off x="721956" y="2062333"/>
          <a:ext cx="528612" cy="528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0F0A3-A7DA-4AC4-AF1A-2D6991DA11CE}">
      <dsp:nvSpPr>
        <dsp:cNvPr id="0" name=""/>
        <dsp:cNvSpPr/>
      </dsp:nvSpPr>
      <dsp:spPr>
        <a:xfrm>
          <a:off x="919255" y="2749902"/>
          <a:ext cx="6684343" cy="422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6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Movement of professionals</a:t>
          </a:r>
        </a:p>
      </dsp:txBody>
      <dsp:txXfrm>
        <a:off x="919255" y="2749902"/>
        <a:ext cx="6684343" cy="422890"/>
      </dsp:txXfrm>
    </dsp:sp>
    <dsp:sp modelId="{2741249D-433A-49C2-9029-E2ECC4BB78F9}">
      <dsp:nvSpPr>
        <dsp:cNvPr id="0" name=""/>
        <dsp:cNvSpPr/>
      </dsp:nvSpPr>
      <dsp:spPr>
        <a:xfrm>
          <a:off x="654949" y="2697041"/>
          <a:ext cx="528612" cy="528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1897D-BD5E-4C8A-8EDE-3273E872C73D}">
      <dsp:nvSpPr>
        <dsp:cNvPr id="0" name=""/>
        <dsp:cNvSpPr/>
      </dsp:nvSpPr>
      <dsp:spPr>
        <a:xfrm>
          <a:off x="709392" y="3384144"/>
          <a:ext cx="6894206" cy="422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6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Trade facilitation</a:t>
          </a:r>
          <a:endParaRPr lang="en-GB" sz="2200" kern="1200" dirty="0" smtClean="0"/>
        </a:p>
      </dsp:txBody>
      <dsp:txXfrm>
        <a:off x="709392" y="3384144"/>
        <a:ext cx="6894206" cy="422890"/>
      </dsp:txXfrm>
    </dsp:sp>
    <dsp:sp modelId="{3B477C1B-1966-4BCA-BA73-FC21DBA575E9}">
      <dsp:nvSpPr>
        <dsp:cNvPr id="0" name=""/>
        <dsp:cNvSpPr/>
      </dsp:nvSpPr>
      <dsp:spPr>
        <a:xfrm>
          <a:off x="445086" y="3331283"/>
          <a:ext cx="528612" cy="528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20D2B-4215-42DF-818B-DB3AAB58F1A2}">
      <dsp:nvSpPr>
        <dsp:cNvPr id="0" name=""/>
        <dsp:cNvSpPr/>
      </dsp:nvSpPr>
      <dsp:spPr>
        <a:xfrm>
          <a:off x="326427" y="4018851"/>
          <a:ext cx="7277171" cy="422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6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ASEAN Stock Exchanges</a:t>
          </a:r>
          <a:endParaRPr lang="en-GB" sz="2200" kern="1200" dirty="0"/>
        </a:p>
      </dsp:txBody>
      <dsp:txXfrm>
        <a:off x="326427" y="4018851"/>
        <a:ext cx="7277171" cy="422890"/>
      </dsp:txXfrm>
    </dsp:sp>
    <dsp:sp modelId="{4AE1729A-7127-4744-BC9C-044D62F83F20}">
      <dsp:nvSpPr>
        <dsp:cNvPr id="0" name=""/>
        <dsp:cNvSpPr/>
      </dsp:nvSpPr>
      <dsp:spPr>
        <a:xfrm>
          <a:off x="62121" y="3965990"/>
          <a:ext cx="528612" cy="528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5CE74-6493-4DCD-A22C-6F7B03E7AE53}">
      <dsp:nvSpPr>
        <dsp:cNvPr id="0" name=""/>
        <dsp:cNvSpPr/>
      </dsp:nvSpPr>
      <dsp:spPr>
        <a:xfrm>
          <a:off x="901362" y="2096"/>
          <a:ext cx="1889335" cy="113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/>
            <a:t>Competition policy and law</a:t>
          </a:r>
          <a:endParaRPr lang="en-GB" sz="1700" kern="1200"/>
        </a:p>
      </dsp:txBody>
      <dsp:txXfrm>
        <a:off x="901362" y="2096"/>
        <a:ext cx="1889335" cy="1133601"/>
      </dsp:txXfrm>
    </dsp:sp>
    <dsp:sp modelId="{47010618-7FA2-42F8-9C2F-AD2FD0E50161}">
      <dsp:nvSpPr>
        <dsp:cNvPr id="0" name=""/>
        <dsp:cNvSpPr/>
      </dsp:nvSpPr>
      <dsp:spPr>
        <a:xfrm>
          <a:off x="2979632" y="2096"/>
          <a:ext cx="1889335" cy="113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/>
            <a:t>Consumer protection laws </a:t>
          </a:r>
          <a:endParaRPr lang="en-US" altLang="en-US" sz="1700" kern="1200" dirty="0"/>
        </a:p>
      </dsp:txBody>
      <dsp:txXfrm>
        <a:off x="2979632" y="2096"/>
        <a:ext cx="1889335" cy="1133601"/>
      </dsp:txXfrm>
    </dsp:sp>
    <dsp:sp modelId="{BB539D7E-BA0B-4EA0-B0F3-BBDBFD69A393}">
      <dsp:nvSpPr>
        <dsp:cNvPr id="0" name=""/>
        <dsp:cNvSpPr/>
      </dsp:nvSpPr>
      <dsp:spPr>
        <a:xfrm>
          <a:off x="5057901" y="2096"/>
          <a:ext cx="1889335" cy="113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/>
            <a:t>International IP protocols</a:t>
          </a:r>
          <a:endParaRPr lang="en-US" altLang="en-US" sz="1700" kern="1200" dirty="0"/>
        </a:p>
      </dsp:txBody>
      <dsp:txXfrm>
        <a:off x="5057901" y="2096"/>
        <a:ext cx="1889335" cy="1133601"/>
      </dsp:txXfrm>
    </dsp:sp>
    <dsp:sp modelId="{D1318BB4-3B37-4157-A011-443BC61A0B81}">
      <dsp:nvSpPr>
        <dsp:cNvPr id="0" name=""/>
        <dsp:cNvSpPr/>
      </dsp:nvSpPr>
      <dsp:spPr>
        <a:xfrm>
          <a:off x="901362" y="1324631"/>
          <a:ext cx="1889335" cy="113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/>
            <a:t>ASEAN Highway Network </a:t>
          </a:r>
          <a:endParaRPr lang="en-US" altLang="en-US" sz="1700" kern="1200" dirty="0" smtClean="0"/>
        </a:p>
      </dsp:txBody>
      <dsp:txXfrm>
        <a:off x="901362" y="1324631"/>
        <a:ext cx="1889335" cy="1133601"/>
      </dsp:txXfrm>
    </dsp:sp>
    <dsp:sp modelId="{8509099C-A14F-4C7B-8512-2AA75AB1EF9F}">
      <dsp:nvSpPr>
        <dsp:cNvPr id="0" name=""/>
        <dsp:cNvSpPr/>
      </dsp:nvSpPr>
      <dsp:spPr>
        <a:xfrm>
          <a:off x="2979632" y="1324631"/>
          <a:ext cx="1889335" cy="113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/>
            <a:t>ASEAN Single Shipping Market</a:t>
          </a:r>
          <a:endParaRPr lang="en-US" altLang="en-US" sz="1700" kern="1200" dirty="0"/>
        </a:p>
      </dsp:txBody>
      <dsp:txXfrm>
        <a:off x="2979632" y="1324631"/>
        <a:ext cx="1889335" cy="1133601"/>
      </dsp:txXfrm>
    </dsp:sp>
    <dsp:sp modelId="{23B9FC4E-EB3C-4405-98B7-8CF34BF65871}">
      <dsp:nvSpPr>
        <dsp:cNvPr id="0" name=""/>
        <dsp:cNvSpPr/>
      </dsp:nvSpPr>
      <dsp:spPr>
        <a:xfrm>
          <a:off x="5057901" y="1324631"/>
          <a:ext cx="1889335" cy="113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/>
            <a:t>ASEAN Power Grid </a:t>
          </a:r>
          <a:endParaRPr lang="en-US" altLang="en-US" sz="1700" kern="1200" dirty="0" smtClean="0"/>
        </a:p>
      </dsp:txBody>
      <dsp:txXfrm>
        <a:off x="5057901" y="1324631"/>
        <a:ext cx="1889335" cy="1133601"/>
      </dsp:txXfrm>
    </dsp:sp>
    <dsp:sp modelId="{B9957405-9E88-4508-B11E-B22BF3014BA6}">
      <dsp:nvSpPr>
        <dsp:cNvPr id="0" name=""/>
        <dsp:cNvSpPr/>
      </dsp:nvSpPr>
      <dsp:spPr>
        <a:xfrm>
          <a:off x="901362" y="2647166"/>
          <a:ext cx="1889335" cy="113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/>
            <a:t>Trans-ASEAN Gas Pipeline</a:t>
          </a:r>
          <a:endParaRPr lang="en-US" altLang="en-US" sz="1700" kern="1200" dirty="0"/>
        </a:p>
      </dsp:txBody>
      <dsp:txXfrm>
        <a:off x="901362" y="2647166"/>
        <a:ext cx="1889335" cy="1133601"/>
      </dsp:txXfrm>
    </dsp:sp>
    <dsp:sp modelId="{C3422824-25E2-4CB4-AE56-8883CA832549}">
      <dsp:nvSpPr>
        <dsp:cNvPr id="0" name=""/>
        <dsp:cNvSpPr/>
      </dsp:nvSpPr>
      <dsp:spPr>
        <a:xfrm>
          <a:off x="2979632" y="2647166"/>
          <a:ext cx="1889335" cy="113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/>
            <a:t>Principles for PPP Frameworks</a:t>
          </a:r>
          <a:endParaRPr lang="en-US" altLang="en-US" sz="1700" kern="1200" dirty="0"/>
        </a:p>
      </dsp:txBody>
      <dsp:txXfrm>
        <a:off x="2979632" y="2647166"/>
        <a:ext cx="1889335" cy="1133601"/>
      </dsp:txXfrm>
    </dsp:sp>
    <dsp:sp modelId="{B7A452BE-2C19-4AC7-BF1C-E1B71DBB6D7C}">
      <dsp:nvSpPr>
        <dsp:cNvPr id="0" name=""/>
        <dsp:cNvSpPr/>
      </dsp:nvSpPr>
      <dsp:spPr>
        <a:xfrm>
          <a:off x="5057901" y="2647166"/>
          <a:ext cx="1889335" cy="113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/>
            <a:t>ASEAN Open Skies Policy</a:t>
          </a:r>
          <a:endParaRPr lang="en-US" altLang="en-US" sz="1700" kern="1200" dirty="0"/>
        </a:p>
      </dsp:txBody>
      <dsp:txXfrm>
        <a:off x="5057901" y="2647166"/>
        <a:ext cx="1889335" cy="1133601"/>
      </dsp:txXfrm>
    </dsp:sp>
    <dsp:sp modelId="{42748087-BBEF-458A-B869-C5EBCB4DFB15}">
      <dsp:nvSpPr>
        <dsp:cNvPr id="0" name=""/>
        <dsp:cNvSpPr/>
      </dsp:nvSpPr>
      <dsp:spPr>
        <a:xfrm>
          <a:off x="2979632" y="3969701"/>
          <a:ext cx="1889335" cy="1133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smtClean="0"/>
            <a:t>Telecommunication infrastructure </a:t>
          </a:r>
          <a:endParaRPr lang="en-US" altLang="en-US" sz="1700" kern="1200" dirty="0"/>
        </a:p>
      </dsp:txBody>
      <dsp:txXfrm>
        <a:off x="2979632" y="3969701"/>
        <a:ext cx="1889335" cy="11336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03250-B994-43EA-B5DD-916F938C841A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8C2C6-2A01-4C27-899B-38CC80A68F66}">
      <dsp:nvSpPr>
        <dsp:cNvPr id="0" name=""/>
        <dsp:cNvSpPr/>
      </dsp:nvSpPr>
      <dsp:spPr>
        <a:xfrm>
          <a:off x="427226" y="282782"/>
          <a:ext cx="7130289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100" kern="1200" dirty="0" smtClean="0"/>
            <a:t>ASEAN Business Incubator Network</a:t>
          </a:r>
          <a:endParaRPr lang="en-GB" sz="2100" kern="1200" dirty="0"/>
        </a:p>
      </dsp:txBody>
      <dsp:txXfrm>
        <a:off x="427226" y="282782"/>
        <a:ext cx="7130289" cy="565926"/>
      </dsp:txXfrm>
    </dsp:sp>
    <dsp:sp modelId="{355E082D-C03F-4618-B1ED-0B03036E1668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0E2EA-36FE-4B36-BB55-31C9DB733FB8}">
      <dsp:nvSpPr>
        <dsp:cNvPr id="0" name=""/>
        <dsp:cNvSpPr/>
      </dsp:nvSpPr>
      <dsp:spPr>
        <a:xfrm>
          <a:off x="832752" y="1131400"/>
          <a:ext cx="6724763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100" kern="1200" smtClean="0"/>
            <a:t>ASEAN SME Guidebook </a:t>
          </a:r>
          <a:endParaRPr lang="en-US" altLang="en-US" sz="2100" kern="1200" dirty="0" smtClean="0"/>
        </a:p>
      </dsp:txBody>
      <dsp:txXfrm>
        <a:off x="832752" y="1131400"/>
        <a:ext cx="6724763" cy="565926"/>
      </dsp:txXfrm>
    </dsp:sp>
    <dsp:sp modelId="{77313E80-92A1-4E70-8709-E7F4A8D6C697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CFD9B-3D6F-41DA-8317-A75D66A0D326}">
      <dsp:nvSpPr>
        <dsp:cNvPr id="0" name=""/>
        <dsp:cNvSpPr/>
      </dsp:nvSpPr>
      <dsp:spPr>
        <a:xfrm>
          <a:off x="957216" y="1980018"/>
          <a:ext cx="6600299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100" kern="1200" smtClean="0"/>
            <a:t>Initiative for ASEAN Integration (IAI)</a:t>
          </a:r>
          <a:endParaRPr lang="en-US" altLang="en-US" sz="2100" kern="1200" dirty="0" smtClean="0"/>
        </a:p>
      </dsp:txBody>
      <dsp:txXfrm>
        <a:off x="957216" y="1980018"/>
        <a:ext cx="6600299" cy="565926"/>
      </dsp:txXfrm>
    </dsp:sp>
    <dsp:sp modelId="{F108EA21-0514-434E-858A-1CD260FA3047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EAB10-7FB3-4827-AFD1-BE23C3206967}">
      <dsp:nvSpPr>
        <dsp:cNvPr id="0" name=""/>
        <dsp:cNvSpPr/>
      </dsp:nvSpPr>
      <dsp:spPr>
        <a:xfrm>
          <a:off x="832752" y="2828636"/>
          <a:ext cx="6724763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100" kern="1200" dirty="0" smtClean="0"/>
            <a:t>ASEAN Framework for Equitable Economic Development </a:t>
          </a:r>
        </a:p>
      </dsp:txBody>
      <dsp:txXfrm>
        <a:off x="832752" y="2828636"/>
        <a:ext cx="6724763" cy="565926"/>
      </dsp:txXfrm>
    </dsp:sp>
    <dsp:sp modelId="{92E9284C-A8CE-4F67-9CAD-8B6E6B274CA5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52764-7CDE-4121-A2CB-7761FA350AFF}">
      <dsp:nvSpPr>
        <dsp:cNvPr id="0" name=""/>
        <dsp:cNvSpPr/>
      </dsp:nvSpPr>
      <dsp:spPr>
        <a:xfrm>
          <a:off x="427226" y="3677254"/>
          <a:ext cx="7130289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100" kern="1200" dirty="0" smtClean="0"/>
            <a:t>ASEAN Equitable Development Monitor Report</a:t>
          </a:r>
        </a:p>
      </dsp:txBody>
      <dsp:txXfrm>
        <a:off x="427226" y="3677254"/>
        <a:ext cx="7130289" cy="565926"/>
      </dsp:txXfrm>
    </dsp:sp>
    <dsp:sp modelId="{F969EFCF-0C89-4A09-93BB-60807DC9F763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EDA04-D306-49B4-AE61-D919566B63C0}">
      <dsp:nvSpPr>
        <dsp:cNvPr id="0" name=""/>
        <dsp:cNvSpPr/>
      </dsp:nvSpPr>
      <dsp:spPr>
        <a:xfrm>
          <a:off x="0" y="420130"/>
          <a:ext cx="2232421" cy="1339453"/>
        </a:xfrm>
        <a:prstGeom prst="rect">
          <a:avLst/>
        </a:prstGeom>
        <a:solidFill>
          <a:srgbClr val="EBE4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Human Development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0" y="420130"/>
        <a:ext cx="2232421" cy="1339453"/>
      </dsp:txXfrm>
    </dsp:sp>
    <dsp:sp modelId="{BE73E0CF-C766-4181-A969-4FDF36A3AB0C}">
      <dsp:nvSpPr>
        <dsp:cNvPr id="0" name=""/>
        <dsp:cNvSpPr/>
      </dsp:nvSpPr>
      <dsp:spPr>
        <a:xfrm>
          <a:off x="2455664" y="420130"/>
          <a:ext cx="2232421" cy="1339453"/>
        </a:xfrm>
        <a:prstGeom prst="rect">
          <a:avLst/>
        </a:prstGeom>
        <a:solidFill>
          <a:srgbClr val="EBE4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Environmental Sustainability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2455664" y="420130"/>
        <a:ext cx="2232421" cy="1339453"/>
      </dsp:txXfrm>
    </dsp:sp>
    <dsp:sp modelId="{FF3108C1-71B0-4FF5-9C0A-236B2C5E8E63}">
      <dsp:nvSpPr>
        <dsp:cNvPr id="0" name=""/>
        <dsp:cNvSpPr/>
      </dsp:nvSpPr>
      <dsp:spPr>
        <a:xfrm>
          <a:off x="4911328" y="420130"/>
          <a:ext cx="2232421" cy="1339453"/>
        </a:xfrm>
        <a:prstGeom prst="rect">
          <a:avLst/>
        </a:prstGeom>
        <a:solidFill>
          <a:srgbClr val="EBE4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Building ASEAN Identity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4911328" y="420130"/>
        <a:ext cx="2232421" cy="1339453"/>
      </dsp:txXfrm>
    </dsp:sp>
    <dsp:sp modelId="{9787A663-EA0D-46E9-BDF1-C88D941A4E53}">
      <dsp:nvSpPr>
        <dsp:cNvPr id="0" name=""/>
        <dsp:cNvSpPr/>
      </dsp:nvSpPr>
      <dsp:spPr>
        <a:xfrm>
          <a:off x="0" y="1982826"/>
          <a:ext cx="2232421" cy="1339453"/>
        </a:xfrm>
        <a:prstGeom prst="rect">
          <a:avLst/>
        </a:prstGeom>
        <a:solidFill>
          <a:srgbClr val="EBE4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Social Welfare &amp; Protection 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0" y="1982826"/>
        <a:ext cx="2232421" cy="1339453"/>
      </dsp:txXfrm>
    </dsp:sp>
    <dsp:sp modelId="{1D89DB6C-D483-49AA-8D5C-2F7FAEC28C4D}">
      <dsp:nvSpPr>
        <dsp:cNvPr id="0" name=""/>
        <dsp:cNvSpPr/>
      </dsp:nvSpPr>
      <dsp:spPr>
        <a:xfrm>
          <a:off x="2455664" y="1982826"/>
          <a:ext cx="2232421" cy="1339453"/>
        </a:xfrm>
        <a:prstGeom prst="rect">
          <a:avLst/>
        </a:prstGeom>
        <a:solidFill>
          <a:srgbClr val="EBE4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Social Justice &amp; Rights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2455664" y="1982826"/>
        <a:ext cx="2232421" cy="1339453"/>
      </dsp:txXfrm>
    </dsp:sp>
    <dsp:sp modelId="{FB27BEEF-FA51-4894-A733-DE16E818B9F0}">
      <dsp:nvSpPr>
        <dsp:cNvPr id="0" name=""/>
        <dsp:cNvSpPr/>
      </dsp:nvSpPr>
      <dsp:spPr>
        <a:xfrm>
          <a:off x="4911328" y="1982826"/>
          <a:ext cx="2232421" cy="1339453"/>
        </a:xfrm>
        <a:prstGeom prst="rect">
          <a:avLst/>
        </a:prstGeom>
        <a:solidFill>
          <a:srgbClr val="EBE4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Narrowing the Development Gap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4911328" y="1982826"/>
        <a:ext cx="2232421" cy="133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6D304-DFC4-4E23-82E8-AD85C179C5DD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D6FBA-5DAD-40DB-97F4-5ACE4EF4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9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7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10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10253F"/>
                </a:solidFill>
                <a:ea typeface="Arial" pitchFamily="34" charset="0"/>
              </a:rPr>
              <a:t>•  Building</a:t>
            </a:r>
            <a:r>
              <a:rPr lang="en-GB" altLang="en-US" sz="1200" baseline="0" dirty="0" smtClean="0">
                <a:solidFill>
                  <a:srgbClr val="10253F"/>
                </a:solidFill>
                <a:ea typeface="Arial" pitchFamily="34" charset="0"/>
              </a:rPr>
              <a:t> 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previous Blueprint, </a:t>
            </a:r>
            <a:r>
              <a:rPr lang="en-GB" altLang="en-US" sz="1200" baseline="0" dirty="0" smtClean="0">
                <a:solidFill>
                  <a:srgbClr val="10253F"/>
                </a:solidFill>
                <a:ea typeface="Arial" pitchFamily="34" charset="0"/>
              </a:rPr>
              <a:t>ASEAN Member States will work towards embodying the five characteristics envisioned for the AEC by 2025.</a:t>
            </a:r>
            <a:endParaRPr lang="en-GB" altLang="en-US" sz="1200" dirty="0" smtClean="0">
              <a:solidFill>
                <a:srgbClr val="10253F"/>
              </a:solidFill>
              <a:ea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4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9D1CA7B-CE7A-41D6-BCA9-27ECD1E965B6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027" y="8686489"/>
            <a:ext cx="2959997" cy="4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015" tIns="46288" rIns="89015" bIns="4628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buSzPct val="100000"/>
            </a:pPr>
            <a:fld id="{51EA14AB-16BD-42FF-8454-10282ACBB592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712" y="4342464"/>
            <a:ext cx="5027025" cy="1224509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GB" sz="1200" dirty="0" smtClean="0">
                <a:solidFill>
                  <a:srgbClr val="0070C0"/>
                </a:solidFill>
                <a:latin typeface="+mn-lt"/>
                <a:ea typeface="ＭＳ Ｐゴシック" pitchFamily="-112" charset="-128"/>
              </a:rPr>
              <a:t>• </a:t>
            </a:r>
            <a:r>
              <a:rPr lang="en-GB" sz="12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In working towards a single market</a:t>
            </a:r>
            <a:r>
              <a:rPr lang="en-GB" sz="1200" baseline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and production base, ASEAN has achieved :</a:t>
            </a:r>
            <a:endParaRPr lang="en-GB" sz="1200" dirty="0" smtClean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GB" sz="1200" dirty="0" smtClean="0">
              <a:solidFill>
                <a:srgbClr val="0070C0"/>
              </a:solidFill>
              <a:latin typeface="Arial" charset="0"/>
              <a:ea typeface="ＭＳ Ｐゴシック" pitchFamily="-112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GB" sz="1200" b="0" dirty="0" smtClean="0"/>
              <a:t>(1)  Tariffs already near zero;</a:t>
            </a:r>
          </a:p>
          <a:p>
            <a:pPr>
              <a:lnSpc>
                <a:spcPct val="120000"/>
              </a:lnSpc>
              <a:defRPr/>
            </a:pPr>
            <a:r>
              <a:rPr lang="en-GB" sz="1200" b="0" dirty="0" smtClean="0"/>
              <a:t>(2)  </a:t>
            </a:r>
            <a:r>
              <a:rPr lang="en-GB" sz="1200" b="1" dirty="0" smtClean="0"/>
              <a:t>The ASEAN Trade in Goods Agreement </a:t>
            </a:r>
            <a:r>
              <a:rPr lang="en-GB" sz="1200" b="0" dirty="0" smtClean="0"/>
              <a:t>created a legal framework to realise the free</a:t>
            </a:r>
          </a:p>
          <a:p>
            <a:pPr>
              <a:lnSpc>
                <a:spcPct val="120000"/>
              </a:lnSpc>
              <a:defRPr/>
            </a:pPr>
            <a:r>
              <a:rPr lang="en-GB" sz="1200" b="0" dirty="0" smtClean="0"/>
              <a:t>       flow of goods;</a:t>
            </a:r>
          </a:p>
          <a:p>
            <a:pPr>
              <a:lnSpc>
                <a:spcPct val="120000"/>
              </a:lnSpc>
              <a:defRPr/>
            </a:pPr>
            <a:r>
              <a:rPr lang="en-GB" sz="1200" b="0" dirty="0" smtClean="0"/>
              <a:t>(3)  </a:t>
            </a:r>
            <a:r>
              <a:rPr lang="en-GB" sz="1200" b="1" dirty="0" smtClean="0"/>
              <a:t>The ASEAN Framework Agreement on Services</a:t>
            </a:r>
            <a:r>
              <a:rPr lang="en-GB" sz="1200" b="0" dirty="0" smtClean="0"/>
              <a:t> eases restrictions on cross-border</a:t>
            </a:r>
          </a:p>
          <a:p>
            <a:pPr>
              <a:lnSpc>
                <a:spcPct val="120000"/>
              </a:lnSpc>
              <a:defRPr/>
            </a:pPr>
            <a:r>
              <a:rPr lang="en-GB" sz="1200" b="0" dirty="0" smtClean="0"/>
              <a:t>       trade in at least 80 subsectors;</a:t>
            </a:r>
          </a:p>
          <a:p>
            <a:pPr>
              <a:lnSpc>
                <a:spcPct val="120000"/>
              </a:lnSpc>
              <a:defRPr/>
            </a:pPr>
            <a:r>
              <a:rPr lang="en-GB" sz="1200" b="0" dirty="0" smtClean="0"/>
              <a:t>(4)  </a:t>
            </a:r>
            <a:r>
              <a:rPr lang="en-GB" sz="1200" b="1" dirty="0" smtClean="0"/>
              <a:t>The ASEAN Comprehensive Investment Agreement</a:t>
            </a:r>
            <a:r>
              <a:rPr lang="en-GB" sz="1200" dirty="0" smtClean="0"/>
              <a:t> liberalises, protects, facilitates</a:t>
            </a:r>
          </a:p>
          <a:p>
            <a:pPr>
              <a:lnSpc>
                <a:spcPct val="120000"/>
              </a:lnSpc>
              <a:defRPr/>
            </a:pPr>
            <a:r>
              <a:rPr lang="en-GB" sz="1200" dirty="0" smtClean="0"/>
              <a:t>      and promotes cross-border investment;</a:t>
            </a: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GB" sz="1200" b="0" dirty="0" smtClean="0"/>
              <a:t>(5)  </a:t>
            </a:r>
            <a:r>
              <a:rPr lang="en-GB" sz="1200" b="1" dirty="0" smtClean="0"/>
              <a:t>Movement of professionals </a:t>
            </a:r>
            <a:r>
              <a:rPr lang="en-GB" sz="1200" b="0" dirty="0" smtClean="0"/>
              <a:t>through MRAs for 8 professionals, Agreement on Movement</a:t>
            </a:r>
          </a:p>
          <a:p>
            <a:pPr marL="0" indent="0">
              <a:buSzPct val="100000"/>
              <a:buNone/>
              <a:defRPr/>
            </a:pPr>
            <a:r>
              <a:rPr lang="en-GB" sz="1200" b="0" baseline="0" dirty="0" smtClean="0"/>
              <a:t>      </a:t>
            </a:r>
            <a:r>
              <a:rPr lang="en-GB" sz="1200" b="0" dirty="0" smtClean="0"/>
              <a:t>of Natural Persons; </a:t>
            </a:r>
          </a:p>
          <a:p>
            <a:pPr>
              <a:buSzPct val="100000"/>
              <a:defRPr/>
            </a:pPr>
            <a:r>
              <a:rPr lang="en-GB" sz="1200" b="0" dirty="0" smtClean="0"/>
              <a:t>(6)  </a:t>
            </a:r>
            <a:r>
              <a:rPr lang="en-GB" sz="1200" b="1" dirty="0" smtClean="0"/>
              <a:t>Trade facilitation </a:t>
            </a:r>
            <a:r>
              <a:rPr lang="en-GB" sz="1200" b="0" dirty="0" smtClean="0"/>
              <a:t>through pilot project for self-certification, ASEAN Single Window, MRAs</a:t>
            </a:r>
          </a:p>
          <a:p>
            <a:pPr>
              <a:buSzPct val="100000"/>
              <a:defRPr/>
            </a:pPr>
            <a:r>
              <a:rPr lang="en-GB" sz="1200" b="0" dirty="0" smtClean="0"/>
              <a:t>       in testing standards;</a:t>
            </a:r>
            <a:r>
              <a:rPr lang="en-GB" sz="1200" b="0" baseline="0" dirty="0" smtClean="0"/>
              <a:t> </a:t>
            </a:r>
            <a:r>
              <a:rPr lang="en-GB" sz="1200" b="0" dirty="0" smtClean="0"/>
              <a:t>and</a:t>
            </a:r>
          </a:p>
          <a:p>
            <a:pPr>
              <a:buSzPct val="100000"/>
              <a:defRPr/>
            </a:pPr>
            <a:r>
              <a:rPr lang="en-GB" sz="1200" b="0" dirty="0" smtClean="0"/>
              <a:t>(7)  </a:t>
            </a:r>
            <a:r>
              <a:rPr lang="en-GB" sz="1200" b="1" dirty="0" smtClean="0"/>
              <a:t>ASEAN Stock Exchanges</a:t>
            </a:r>
            <a:r>
              <a:rPr lang="en-GB" sz="1200" b="0" dirty="0" smtClean="0"/>
              <a:t>.</a:t>
            </a: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dirty="0" smtClean="0">
              <a:latin typeface="Times New Roman" pitchFamily="18" charset="0"/>
              <a:ea typeface="MS PGothic" pitchFamily="34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dirty="0" smtClean="0">
              <a:latin typeface="Times New Roman" pitchFamily="18" charset="0"/>
              <a:ea typeface="MS PGothic" pitchFamily="34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dirty="0" smtClean="0">
              <a:latin typeface="Times New Roman" pitchFamily="18" charset="0"/>
              <a:ea typeface="MS PGothic" pitchFamily="34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altLang="en-US" u="sng" dirty="0" smtClean="0">
                <a:latin typeface="Times New Roman" pitchFamily="18" charset="0"/>
                <a:ea typeface="MS PGothic" pitchFamily="34" charset="-128"/>
              </a:rPr>
              <a:t>Notes</a:t>
            </a:r>
          </a:p>
          <a:p>
            <a:pPr marL="228600" indent="-228600">
              <a:spcBef>
                <a:spcPts val="442"/>
              </a:spcBef>
              <a:buAutoNum type="arabicPeriod"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altLang="en-US" baseline="0" dirty="0" smtClean="0">
                <a:latin typeface="Times New Roman" pitchFamily="18" charset="0"/>
                <a:ea typeface="MS PGothic" pitchFamily="34" charset="-128"/>
              </a:rPr>
              <a:t>Exceptions are only a few sensitive goods.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99.2% of the total tariff lines of the six major ASEAN economies (Brunei Darussalam, Indonesia, Malaysia, the Philippines, Singapore, Thailand) are already at 0% rate.</a:t>
            </a:r>
            <a:endParaRPr lang="en-US" altLang="en-US" baseline="0" dirty="0" smtClean="0">
              <a:latin typeface="Times New Roman" pitchFamily="18" charset="0"/>
              <a:ea typeface="MS PGothic" pitchFamily="34" charset="-128"/>
            </a:endParaRPr>
          </a:p>
          <a:p>
            <a:pPr marL="228600" indent="-228600">
              <a:spcBef>
                <a:spcPts val="442"/>
              </a:spcBef>
              <a:buAutoNum type="arabicPeriod"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altLang="en-US" u="sng" baseline="0" dirty="0" smtClean="0">
                <a:latin typeface="Times New Roman" pitchFamily="18" charset="0"/>
                <a:ea typeface="MS PGothic" pitchFamily="34" charset="-128"/>
              </a:rPr>
              <a:t>ATIGA</a:t>
            </a:r>
            <a:r>
              <a:rPr lang="en-US" altLang="en-US" baseline="0" dirty="0" smtClean="0">
                <a:latin typeface="Times New Roman" pitchFamily="18" charset="0"/>
                <a:ea typeface="MS PGothic" pitchFamily="34" charset="-128"/>
              </a:rPr>
              <a:t> provides a framework on tariff elimination, rules of origin, reduction/elimination of non-tariff measures, product standards, and ASEAN Trade Repository, etc. </a:t>
            </a:r>
          </a:p>
          <a:p>
            <a:r>
              <a:rPr lang="en-US" altLang="en-US" baseline="0" dirty="0" smtClean="0">
                <a:latin typeface="Times New Roman" pitchFamily="18" charset="0"/>
                <a:ea typeface="MS PGothic" pitchFamily="34" charset="-128"/>
              </a:rPr>
              <a:t>3.  </a:t>
            </a:r>
            <a:r>
              <a:rPr lang="en-US" altLang="en-US" u="sng" baseline="0" dirty="0" smtClean="0">
                <a:latin typeface="Times New Roman" pitchFamily="18" charset="0"/>
                <a:ea typeface="MS PGothic" pitchFamily="34" charset="-128"/>
              </a:rPr>
              <a:t>AFAS</a:t>
            </a:r>
            <a:r>
              <a:rPr lang="en-US" altLang="en-US" u="none" baseline="0" dirty="0" smtClean="0"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framework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liberalisation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intraregional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and investment in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services. Post 2015 will require attention to regulatory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barriers to trade and investment.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Negotiations will proceed for the 10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AFAS Package, for which Member States will have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now and 2017 to submit their offers. Thailand has submitted her draft offer, which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has met the 10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Package thresholds. Services are important because they serve as a vital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for manufacturing and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services, especially for ASEAN countries, which are mostly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income countries. Integration of the services sector can foster competition and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productivity due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large markets, and help ASEAN countries overcome the “middle-income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trap.”</a:t>
            </a:r>
          </a:p>
          <a:p>
            <a:pPr marL="228600" indent="-228600">
              <a:buAutoNum type="arabicPeriod" startAt="4"/>
            </a:pP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investment promotion and protection as well as removes investment impediments. </a:t>
            </a:r>
            <a:r>
              <a:rPr lang="en-US" dirty="0" smtClean="0"/>
              <a:t>FDI into ASEAN has risen for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  <a:r>
              <a:rPr lang="en-US" dirty="0" smtClean="0"/>
              <a:t>consecutive year from US$117.7 billion in 2013</a:t>
            </a:r>
            <a:r>
              <a:rPr lang="en-US" baseline="0" dirty="0" smtClean="0"/>
              <a:t> </a:t>
            </a:r>
            <a:r>
              <a:rPr lang="en-US" dirty="0" smtClean="0"/>
              <a:t>to US$136.2 billion in 2014.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intra-ASEAN investment accounting for 18% of the total FDI into ASEAN, </a:t>
            </a:r>
            <a:r>
              <a:rPr lang="en-US" dirty="0" smtClean="0"/>
              <a:t>ASEAN is now the 2</a:t>
            </a:r>
            <a:r>
              <a:rPr lang="en-US" baseline="30000" dirty="0" smtClean="0"/>
              <a:t>nd</a:t>
            </a:r>
            <a:r>
              <a:rPr lang="en-US" dirty="0" smtClean="0"/>
              <a:t> largest investor in its own region. </a:t>
            </a:r>
            <a:endParaRPr lang="en-US" altLang="en-US" baseline="0" dirty="0" smtClean="0">
              <a:latin typeface="Times New Roman" pitchFamily="18" charset="0"/>
              <a:ea typeface="MS PGothic" pitchFamily="34" charset="-128"/>
            </a:endParaRP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altLang="en-US" baseline="0" dirty="0" smtClean="0">
                <a:latin typeface="Times New Roman" pitchFamily="18" charset="0"/>
                <a:ea typeface="MS PGothic" pitchFamily="34" charset="-128"/>
              </a:rPr>
              <a:t>5. 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Eight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MRAs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been concluded, namely, on engineering services, nursing services,</a:t>
            </a: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architectural services, framework for surveying qualifications, medical practitioners, dental</a:t>
            </a: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practitioners, the framework for accounting services, and tourism professionals.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442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Facilitation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(6.1) 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Self-Certification Scheme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gives certified exporters in ASEAN the freedom to declare</a:t>
            </a: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that their products have satisfied ASEAN origin criteria.</a:t>
            </a: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(6.2) 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ASEAN Single Window 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creates a single point of entry where trade-related</a:t>
            </a: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documents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information can be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submitted to speed up customs clearances and</a:t>
            </a: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reduce transaction time and costs.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Thailand’s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(www.thainsw.net) is one of ten</a:t>
            </a: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Single Windows that connect to ASW.</a:t>
            </a: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(6.3)  </a:t>
            </a:r>
            <a:r>
              <a:rPr lang="en-GB" sz="1200" b="0" u="sng" dirty="0" smtClean="0"/>
              <a:t>MRAs</a:t>
            </a:r>
            <a:r>
              <a:rPr lang="en-GB" sz="1200" b="0" u="sng" baseline="0" dirty="0" smtClean="0"/>
              <a:t> </a:t>
            </a:r>
            <a:r>
              <a:rPr lang="en-GB" sz="1200" b="0" u="sng" dirty="0" smtClean="0"/>
              <a:t>in testing standards</a:t>
            </a:r>
            <a:r>
              <a:rPr lang="en-GB" sz="1200" b="0" u="none" baseline="0" dirty="0" smtClean="0"/>
              <a:t> 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far include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MRAs for electrical equipment and</a:t>
            </a: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electronics; cosmetics and medicinal products; others are for prepared foodstuffs,</a:t>
            </a: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automotive, and building and construction sectors. </a:t>
            </a:r>
            <a:endParaRPr lang="en-GB" sz="1200" b="0" u="sng" dirty="0" smtClean="0"/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</a:t>
            </a: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ASEAN Stock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Exchanges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formed by Indonesia, Malaysia,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Philippines, Singapore, Thailand and</a:t>
            </a:r>
          </a:p>
          <a:p>
            <a:pPr marL="0" indent="0">
              <a:spcBef>
                <a:spcPts val="442"/>
              </a:spcBef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Viet Nam has market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capitalisation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US</a:t>
            </a:r>
            <a:r>
              <a:rPr lang="en-US" dirty="0" smtClean="0"/>
              <a:t>$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2,002 billion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August 2015.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www.asean.org (Resource)</a:t>
            </a:r>
          </a:p>
          <a:p>
            <a:pPr marL="228600" indent="-228600">
              <a:buAutoNum type="arabicPeriod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Blueprint for Growth, ASEAN Economic Community 2015 : Progress and Key Achievements (page 11)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ASEAN Integration Report 2015 (page 27) </a:t>
            </a:r>
          </a:p>
          <a:p>
            <a:pPr marL="228600" indent="-228600">
              <a:buAutoNum type="arabicPeriod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ASEAN Services Integration Report (page 143, 55)</a:t>
            </a:r>
          </a:p>
          <a:p>
            <a:pPr marL="228600" indent="-228600">
              <a:buAutoNum type="arabicPeriod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ASEAN Investment Report 2015 (pages v, 68)</a:t>
            </a:r>
          </a:p>
          <a:p>
            <a:pPr marL="228600" indent="-228600">
              <a:buAutoNum type="arabicPeriod"/>
            </a:pP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spcBef>
                <a:spcPts val="442"/>
              </a:spcBef>
              <a:buAutoNum type="arabicPeriod"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884027" y="8688049"/>
            <a:ext cx="2972421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015" tIns="46288" rIns="89015" bIns="4628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buSzPct val="100000"/>
            </a:pPr>
            <a:fld id="{FE08D267-4648-45CC-9F71-490E66B25A2A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875700E-3B1B-4143-8107-7FAF0886DFEB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027" y="8686489"/>
            <a:ext cx="2959997" cy="4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015" tIns="46288" rIns="89015" bIns="4628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buSzPct val="100000"/>
            </a:pPr>
            <a:fld id="{E8B7A367-6957-4A42-9A8F-7B71B842C1A6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712" y="4342463"/>
            <a:ext cx="5027025" cy="10572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GB" sz="1200" dirty="0" smtClean="0">
                <a:solidFill>
                  <a:srgbClr val="0070C0"/>
                </a:solidFill>
                <a:latin typeface="+mn-lt"/>
                <a:ea typeface="ＭＳ Ｐゴシック" pitchFamily="-112" charset="-128"/>
              </a:rPr>
              <a:t>• </a:t>
            </a:r>
            <a:r>
              <a:rPr lang="en-GB" sz="12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In</a:t>
            </a:r>
            <a:r>
              <a:rPr lang="en-GB" sz="1200" baseline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working towards</a:t>
            </a:r>
            <a:r>
              <a:rPr lang="en-GB" sz="12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a competitive economic region, ASEAN</a:t>
            </a:r>
            <a:r>
              <a:rPr lang="en-GB" sz="1200" baseline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has achieved </a:t>
            </a:r>
            <a:r>
              <a:rPr lang="en-US" alt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:</a:t>
            </a: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dirty="0" smtClean="0">
              <a:latin typeface="Times New Roman" pitchFamily="18" charset="0"/>
              <a:ea typeface="MS PGothic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en-US" sz="1200" dirty="0" smtClean="0"/>
              <a:t>(1)  Introduction</a:t>
            </a:r>
            <a:r>
              <a:rPr lang="en-US" altLang="en-US" sz="1200" baseline="0" dirty="0" smtClean="0"/>
              <a:t> of</a:t>
            </a:r>
            <a:r>
              <a:rPr lang="en-US" altLang="en-US" sz="1200" dirty="0" smtClean="0"/>
              <a:t> </a:t>
            </a:r>
            <a:r>
              <a:rPr lang="en-US" altLang="en-US" sz="1200" b="1" dirty="0" smtClean="0"/>
              <a:t>competition policy and law</a:t>
            </a:r>
            <a:r>
              <a:rPr lang="en-US" altLang="en-US" sz="1200" b="0" baseline="0" dirty="0" smtClean="0"/>
              <a:t> and</a:t>
            </a:r>
            <a:r>
              <a:rPr lang="en-US" altLang="en-US" sz="1200" dirty="0" smtClean="0"/>
              <a:t> outreach activities;</a:t>
            </a:r>
          </a:p>
          <a:p>
            <a:pPr>
              <a:lnSpc>
                <a:spcPct val="120000"/>
              </a:lnSpc>
            </a:pPr>
            <a:r>
              <a:rPr lang="en-US" altLang="en-US" sz="1200" dirty="0" smtClean="0"/>
              <a:t>(2)  Capacity building to put in place</a:t>
            </a:r>
            <a:r>
              <a:rPr lang="en-US" altLang="en-US" sz="1200" baseline="0" dirty="0" smtClean="0"/>
              <a:t> and</a:t>
            </a:r>
            <a:r>
              <a:rPr lang="en-US" altLang="en-US" sz="1200" dirty="0" smtClean="0"/>
              <a:t> implement </a:t>
            </a:r>
            <a:r>
              <a:rPr lang="en-US" altLang="en-US" sz="1200" b="1" dirty="0" smtClean="0"/>
              <a:t>consumer protection laws</a:t>
            </a:r>
            <a:r>
              <a:rPr lang="en-US" altLang="en-US" sz="1200" b="0" dirty="0" smtClean="0"/>
              <a:t>;</a:t>
            </a:r>
            <a:r>
              <a:rPr lang="en-US" altLang="en-US" sz="12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altLang="en-US" sz="1200" dirty="0" smtClean="0"/>
              <a:t>(3)  Endeavour to </a:t>
            </a:r>
            <a:r>
              <a:rPr lang="en-US" altLang="en-US" sz="1200" b="1" dirty="0" smtClean="0"/>
              <a:t>accede to international IP protocols</a:t>
            </a:r>
            <a:r>
              <a:rPr lang="en-US" altLang="en-US" sz="1200" b="0" dirty="0" smtClean="0"/>
              <a:t>;</a:t>
            </a:r>
            <a:endParaRPr lang="en-US" altLang="en-US" sz="1200" dirty="0" smtClean="0"/>
          </a:p>
          <a:p>
            <a:pPr marL="228600" indent="-228600">
              <a:lnSpc>
                <a:spcPct val="120000"/>
              </a:lnSpc>
              <a:buAutoNum type="arabicParenBoth" startAt="4"/>
            </a:pPr>
            <a:r>
              <a:rPr lang="en-US" altLang="en-US" sz="1200" dirty="0" smtClean="0"/>
              <a:t> The </a:t>
            </a:r>
            <a:r>
              <a:rPr lang="en-US" altLang="en-US" sz="1200" b="1" dirty="0" smtClean="0"/>
              <a:t>ASEAN Highway Network</a:t>
            </a:r>
            <a:r>
              <a:rPr lang="en-US" altLang="en-US" sz="1200" dirty="0" smtClean="0"/>
              <a:t> physically connects key roadways. Implementation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1200" baseline="0" dirty="0" smtClean="0"/>
              <a:t>      </a:t>
            </a:r>
            <a:r>
              <a:rPr lang="en-US" altLang="en-US" sz="1200" dirty="0" smtClean="0"/>
              <a:t>framework of </a:t>
            </a:r>
            <a:r>
              <a:rPr lang="en-US" altLang="en-US" sz="1200" b="1" dirty="0" smtClean="0"/>
              <a:t>ASEAN Single Shipping Market</a:t>
            </a:r>
            <a:r>
              <a:rPr lang="en-US" altLang="en-US" sz="1200" b="0" dirty="0" smtClean="0"/>
              <a:t>;</a:t>
            </a:r>
            <a:endParaRPr lang="en-US" altLang="en-US" sz="1200" dirty="0" smtClean="0"/>
          </a:p>
          <a:p>
            <a:pPr marL="228600" indent="-228600">
              <a:lnSpc>
                <a:spcPct val="120000"/>
              </a:lnSpc>
              <a:buAutoNum type="arabicParenBoth" startAt="5"/>
            </a:pPr>
            <a:r>
              <a:rPr lang="en-US" altLang="en-US" sz="1200" dirty="0" smtClean="0"/>
              <a:t> Six out of 16 cross-border connections of </a:t>
            </a:r>
            <a:r>
              <a:rPr lang="en-US" altLang="en-US" sz="1200" b="1" dirty="0" smtClean="0"/>
              <a:t>ASEAN Power Grid </a:t>
            </a:r>
            <a:r>
              <a:rPr lang="en-US" altLang="en-US" sz="1200" dirty="0" smtClean="0"/>
              <a:t>in operation. The </a:t>
            </a:r>
            <a:r>
              <a:rPr lang="en-US" altLang="en-US" sz="1200" b="1" dirty="0" smtClean="0"/>
              <a:t>Trans-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1200" b="1" dirty="0" smtClean="0"/>
              <a:t>      ASEAN Gas Pipeline </a:t>
            </a:r>
            <a:r>
              <a:rPr lang="en-US" altLang="en-US" sz="1200" dirty="0" smtClean="0"/>
              <a:t>connects ASEAN’s infrastructure. Laos, Myanmar, Singapore and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1200" dirty="0" smtClean="0"/>
              <a:t>      Thailand explore </a:t>
            </a:r>
            <a:r>
              <a:rPr lang="en-US" altLang="en-US" sz="1200" b="1" dirty="0" smtClean="0"/>
              <a:t>cross-border power trade;</a:t>
            </a:r>
          </a:p>
          <a:p>
            <a:pPr>
              <a:lnSpc>
                <a:spcPct val="120000"/>
              </a:lnSpc>
            </a:pPr>
            <a:r>
              <a:rPr lang="en-US" altLang="en-US" sz="1200" dirty="0" smtClean="0"/>
              <a:t>(6)  Protocols of </a:t>
            </a:r>
            <a:r>
              <a:rPr lang="en-US" altLang="en-US" sz="1200" b="1" dirty="0" smtClean="0"/>
              <a:t>ASEAN Open Skies Policy </a:t>
            </a:r>
            <a:r>
              <a:rPr lang="en-US" altLang="en-US" sz="1200" dirty="0" smtClean="0"/>
              <a:t>implemented; and</a:t>
            </a:r>
          </a:p>
          <a:p>
            <a:pPr>
              <a:lnSpc>
                <a:spcPct val="120000"/>
              </a:lnSpc>
            </a:pPr>
            <a:r>
              <a:rPr lang="en-US" altLang="en-US" sz="1200" dirty="0" smtClean="0"/>
              <a:t>(7)  Continuous enhancement of </a:t>
            </a:r>
            <a:r>
              <a:rPr lang="en-US" altLang="en-US" sz="1200" b="1" dirty="0" smtClean="0"/>
              <a:t>telecommunication infrastructure</a:t>
            </a:r>
            <a:r>
              <a:rPr lang="en-US" altLang="en-US" sz="1200" dirty="0" smtClean="0"/>
              <a:t>. 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altLang="en-US" u="sng" dirty="0" smtClean="0">
                <a:latin typeface="Times New Roman" pitchFamily="18" charset="0"/>
                <a:ea typeface="MS PGothic" pitchFamily="34" charset="-128"/>
              </a:rPr>
              <a:t>Notes</a:t>
            </a:r>
          </a:p>
          <a:p>
            <a:pPr marL="228600" indent="-228600">
              <a:spcBef>
                <a:spcPts val="442"/>
              </a:spcBef>
              <a:buAutoNum type="arabicPeriod"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altLang="en-US" u="sng" dirty="0" smtClean="0">
                <a:latin typeface="Times New Roman" pitchFamily="18" charset="0"/>
                <a:ea typeface="MS PGothic" pitchFamily="34" charset="-128"/>
              </a:rPr>
              <a:t>Competition policy and law</a:t>
            </a:r>
            <a:r>
              <a:rPr lang="en-US" altLang="en-US" u="none" baseline="0" dirty="0" smtClean="0">
                <a:latin typeface="Times New Roman" pitchFamily="18" charset="0"/>
                <a:ea typeface="MS PGothic" pitchFamily="34" charset="-128"/>
              </a:rPr>
              <a:t> aim to </a:t>
            </a:r>
            <a:r>
              <a:rPr lang="en-US" altLang="en-US" u="none" dirty="0" smtClean="0">
                <a:latin typeface="Times New Roman" pitchFamily="18" charset="0"/>
                <a:ea typeface="MS PGothic" pitchFamily="34" charset="-128"/>
              </a:rPr>
              <a:t>create</a:t>
            </a: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 a level playing field for businesses,</a:t>
            </a:r>
            <a:r>
              <a:rPr lang="en-US" altLang="en-US" baseline="0" dirty="0" smtClean="0">
                <a:latin typeface="Times New Roman" pitchFamily="18" charset="0"/>
                <a:ea typeface="MS PGothic" pitchFamily="34" charset="-128"/>
              </a:rPr>
              <a:t> thereby inducing</a:t>
            </a: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 greater innovation, productivity and efficiency.</a:t>
            </a:r>
          </a:p>
          <a:p>
            <a:pPr marL="228600" indent="-228600">
              <a:spcBef>
                <a:spcPts val="442"/>
              </a:spcBef>
              <a:buAutoNum type="arabicPeriod"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date, almost all Member States (including Thailand) have in place competition laws as well as consumer protection laws.</a:t>
            </a:r>
          </a:p>
          <a:p>
            <a:pPr marL="228600" indent="-228600">
              <a:buAutoNum type="arabicPeriod" startAt="3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ASEAN Highway Network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(AHN), there are no more AHN missing links in the region and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the total length of roads below Class III reduced by 46.2%, from 5,311.2 km in 2010 to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2,454 km in 2015.</a:t>
            </a:r>
          </a:p>
          <a:p>
            <a:pPr marL="228600" indent="-228600">
              <a:buAutoNum type="arabicPeriod" startAt="4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ASEAN Single Shipping Market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there has been good progress towards achieving an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integrated maritime transport system. Further progress during 2016-2025 will depend on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ASEAN’s coordination of policy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harmonisation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rules and regulation to further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liberalise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shipping services in the region.</a:t>
            </a:r>
          </a:p>
          <a:p>
            <a:pPr marL="0" indent="0">
              <a:buNone/>
            </a:pPr>
            <a:r>
              <a:rPr lang="en-US" b="0" dirty="0" smtClean="0"/>
              <a:t>5.</a:t>
            </a:r>
            <a:r>
              <a:rPr lang="en-US" b="0" baseline="0" dirty="0" smtClean="0"/>
              <a:t>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ASEAN open skies agreements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significant progress has been made. The ASEAN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Multilateral Agreement on the Full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Liberalisation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Air Freight Services and its protocols have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entered in force and are effective among all ASEAN Member States since 2 October 2015.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The other two open skies agreements and their respective protocols have also entered into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force and are effective among Member States that have ratified them.</a:t>
            </a:r>
            <a:endParaRPr lang="en-US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www.asean.org (Resource)</a:t>
            </a:r>
          </a:p>
          <a:p>
            <a:pPr marL="228600" indent="-228600">
              <a:buAutoNum type="arabicPeriod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Blueprint for Growth, ASEAN Economic Community 2015 : Progress and Key Achievements (page 14)</a:t>
            </a:r>
          </a:p>
          <a:p>
            <a:r>
              <a:rPr lang="en-US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 </a:t>
            </a:r>
            <a:r>
              <a:rPr lang="en-US" b="0" dirty="0" smtClean="0"/>
              <a:t>Joint Ministerial Statement 33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</a:t>
            </a:r>
            <a:r>
              <a:rPr lang="en-US" b="0" dirty="0" smtClean="0"/>
              <a:t>ASEAN Ministers on Energy Meeting</a:t>
            </a:r>
            <a:endParaRPr lang="en-US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ASEAN Transport Strategic Plan 2016-2025 (pages 7, 10)</a:t>
            </a:r>
            <a:endParaRPr lang="en-US" altLang="en-US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3884027" y="8688049"/>
            <a:ext cx="2972421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015" tIns="46288" rIns="89015" bIns="4628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buSzPct val="100000"/>
            </a:pPr>
            <a:fld id="{AB17DF25-1673-46A8-A842-BE62571FE5E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875700E-3B1B-4143-8107-7FAF0886DFEB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027" y="8686489"/>
            <a:ext cx="2959997" cy="4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015" tIns="46288" rIns="89015" bIns="4628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buSzPct val="100000"/>
            </a:pPr>
            <a:fld id="{E8B7A367-6957-4A42-9A8F-7B71B842C1A6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712" y="4342463"/>
            <a:ext cx="5027025" cy="10572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GB" sz="12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•  In narrowing</a:t>
            </a:r>
            <a:r>
              <a:rPr lang="en-GB" sz="1200" baseline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the development gap within and among ASEAN countries, ASEAN has cooperated to build up the capacity of SMEs and CLMV (Cambodia, Laos, Myanmar and Viet Nam). </a:t>
            </a:r>
            <a:endParaRPr lang="en-GB" altLang="en-US" sz="1200" b="0" baseline="0" dirty="0" smtClean="0">
              <a:solidFill>
                <a:srgbClr val="0070C0"/>
              </a:solidFill>
              <a:latin typeface="+mn-lt"/>
              <a:ea typeface="ＭＳ Ｐゴシック" pitchFamily="-112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GB" altLang="en-US" sz="1200" b="0" baseline="0" dirty="0" smtClean="0">
              <a:solidFill>
                <a:srgbClr val="0070C0"/>
              </a:solidFill>
              <a:latin typeface="+mn-lt"/>
              <a:ea typeface="ＭＳ Ｐゴシック" pitchFamily="-112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GB" altLang="en-US" sz="1200" b="0" u="sng" baseline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Notes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 SMEs form the backbone of ASEAN, accounting for over 90% of all enterprises in each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Member State,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generating employment for over 50% of each Member State’s working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population, and contributing 30% to over 50% of a Member State’s GDP.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altLang="en-US" sz="1200" b="0" u="none" baseline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2.  </a:t>
            </a:r>
            <a:r>
              <a:rPr lang="en-GB" altLang="en-US" sz="1200" b="0" u="sng" baseline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IAI</a:t>
            </a:r>
            <a:r>
              <a:rPr lang="en-GB" altLang="en-US" sz="1200" b="0" baseline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projects are carried out by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ASEAN-6 together with Dialogue Partners and External Parties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with a special focus on capacity-building for CLMV. Projects include training and skills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development programs.</a:t>
            </a:r>
          </a:p>
          <a:p>
            <a:r>
              <a:rPr lang="en-US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ASEAN Framework for Equitable Economic Development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guiding principles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inclusive and sustainable growth for all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ministerial bodies under the AEC.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ASEAN Equitable Development Monitor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2014 reported disparities such as in levels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access to formal banking systems, savings rates, access to water, sanitation and electricity,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not only between countries but also between rural and urban areas within countries.</a:t>
            </a:r>
            <a:endParaRPr lang="en-GB" altLang="en-US" sz="1200" b="0" baseline="0" dirty="0" smtClean="0">
              <a:solidFill>
                <a:srgbClr val="0070C0"/>
              </a:solidFill>
              <a:latin typeface="+mn-lt"/>
              <a:ea typeface="ＭＳ Ｐゴシック" pitchFamily="-112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GB" altLang="en-US" sz="1200" b="0" baseline="0" dirty="0" smtClean="0">
              <a:solidFill>
                <a:srgbClr val="0070C0"/>
              </a:solidFill>
              <a:latin typeface="+mn-lt"/>
              <a:ea typeface="ＭＳ Ｐゴシック" pitchFamily="-112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GB" altLang="en-US" sz="1200" b="0" baseline="0" dirty="0" smtClean="0">
              <a:solidFill>
                <a:srgbClr val="0070C0"/>
              </a:solidFill>
              <a:latin typeface="+mn-lt"/>
              <a:ea typeface="ＭＳ Ｐゴシック" pitchFamily="-112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42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www.asean.org (Resource)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42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/>
            </a:pPr>
            <a:r>
              <a:rPr lang="en-GB" altLang="en-US" sz="1200" b="0" baseline="0" dirty="0" smtClean="0">
                <a:solidFill>
                  <a:srgbClr val="0070C0"/>
                </a:solidFill>
                <a:latin typeface="+mn-lt"/>
                <a:ea typeface="ＭＳ Ｐゴシック" pitchFamily="-112" charset="-128"/>
              </a:rPr>
              <a:t>1. </a:t>
            </a:r>
            <a:r>
              <a:rPr lang="en-US" b="0" dirty="0" smtClean="0"/>
              <a:t>ASEAN Integration Report 2015 (page 86)</a:t>
            </a: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b="0" dirty="0" smtClean="0"/>
              <a:t>2. ASEAN Strategic Action Plan for SME Development 2016-2025</a:t>
            </a: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sz="1200" b="0" dirty="0" smtClean="0">
              <a:latin typeface="+mn-lt"/>
              <a:ea typeface="MS PGothic" pitchFamily="34" charset="-128"/>
            </a:endParaRP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3884027" y="8688049"/>
            <a:ext cx="2972421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015" tIns="46288" rIns="89015" bIns="4628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buSzPct val="100000"/>
            </a:pPr>
            <a:fld id="{AB17DF25-1673-46A8-A842-BE62571FE5E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273EE0-769A-4B32-998B-A21BA9300103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933502" y="8133524"/>
            <a:ext cx="2996572" cy="41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3AC4362-C47A-473E-A01B-8123028141AD}" type="slidenum">
              <a:rPr lang="en-US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642938"/>
            <a:ext cx="4281488" cy="32099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25719" y="4066762"/>
            <a:ext cx="5091448" cy="385472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42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  <a:defRPr/>
            </a:pPr>
            <a:r>
              <a:rPr lang="en-GB" altLang="en-US" sz="1200" dirty="0" smtClean="0">
                <a:solidFill>
                  <a:srgbClr val="0070C0"/>
                </a:solidFill>
                <a:latin typeface="Arial" charset="0"/>
                <a:ea typeface="ＭＳ Ｐゴシック" pitchFamily="-112" charset="-128"/>
              </a:rPr>
              <a:t>• </a:t>
            </a: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One of the important success stories of the AEC is ASEAN’s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linkages with key trading partners.</a:t>
            </a: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dirty="0" smtClean="0">
              <a:latin typeface="Times New Roman" pitchFamily="18" charset="0"/>
              <a:ea typeface="MS PGothic" pitchFamily="34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GB" altLang="en-US" sz="1200" dirty="0" smtClean="0">
                <a:solidFill>
                  <a:srgbClr val="0070C0"/>
                </a:solidFill>
                <a:latin typeface="Arial" charset="0"/>
                <a:ea typeface="ＭＳ Ｐゴシック" pitchFamily="-112" charset="-128"/>
              </a:rPr>
              <a:t>• </a:t>
            </a: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Through a number of “ASEAN+1” free trade agreements with China, Japan, Korea, Australia</a:t>
            </a:r>
            <a:r>
              <a:rPr lang="en-US" altLang="en-US" baseline="0" dirty="0" smtClean="0">
                <a:latin typeface="Times New Roman" pitchFamily="18" charset="0"/>
                <a:ea typeface="MS PGothic" pitchFamily="34" charset="-128"/>
              </a:rPr>
              <a:t> and</a:t>
            </a: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 New Zealand, and India, ASEAN is well-positioned at the </a:t>
            </a:r>
            <a:r>
              <a:rPr lang="en-US" altLang="en-US" dirty="0" err="1" smtClean="0">
                <a:latin typeface="Times New Roman" pitchFamily="18" charset="0"/>
                <a:ea typeface="MS PGothic" pitchFamily="34" charset="-128"/>
              </a:rPr>
              <a:t>centre</a:t>
            </a: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 of global supply chains.</a:t>
            </a: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 </a:t>
            </a: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GB" altLang="en-US" sz="1200" dirty="0" smtClean="0">
                <a:solidFill>
                  <a:srgbClr val="0070C0"/>
                </a:solidFill>
                <a:latin typeface="Arial" charset="0"/>
                <a:ea typeface="ＭＳ Ｐゴシック" pitchFamily="-112" charset="-128"/>
              </a:rPr>
              <a:t>• </a:t>
            </a: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ASEAN is also negotiating the Regional Comprehensive Economic Partnership (RCEP), an FTA involving ten ASEAN Member States and its six FTA partners. The ASEAN-led agreement, expected to be concluded</a:t>
            </a:r>
            <a:r>
              <a:rPr lang="en-US" altLang="en-US" baseline="0" dirty="0" smtClean="0">
                <a:latin typeface="Times New Roman" pitchFamily="18" charset="0"/>
                <a:ea typeface="MS PGothic" pitchFamily="34" charset="-128"/>
              </a:rPr>
              <a:t> in 2016, will </a:t>
            </a: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allow ASEAN to achieve a modern, comprehensive, high-quality and mutually beneficial economic partnership agreement with its FTA partners.</a:t>
            </a: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dirty="0" smtClean="0">
              <a:latin typeface="Times New Roman" pitchFamily="18" charset="0"/>
              <a:ea typeface="MS PGothic" pitchFamily="34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GB" altLang="en-US" sz="1200" dirty="0" smtClean="0">
                <a:solidFill>
                  <a:srgbClr val="0070C0"/>
                </a:solidFill>
                <a:latin typeface="Arial" charset="0"/>
                <a:ea typeface="ＭＳ Ｐゴシック" pitchFamily="-112" charset="-128"/>
              </a:rPr>
              <a:t>• </a:t>
            </a: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With a combined GDP of about US$21.2 trillion</a:t>
            </a:r>
            <a:r>
              <a:rPr lang="en-US" altLang="en-US" baseline="0" dirty="0" smtClean="0">
                <a:latin typeface="Times New Roman" pitchFamily="18" charset="0"/>
                <a:ea typeface="MS PGothic" pitchFamily="34" charset="-128"/>
              </a:rPr>
              <a:t> (</a:t>
            </a: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about 30% of global GDP), RCEP also has the potential to transform the region into an integrated market of about 3.4 billion people (or 48% of the world’s population). </a:t>
            </a: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dirty="0" smtClean="0">
              <a:latin typeface="Times New Roman" pitchFamily="18" charset="0"/>
              <a:ea typeface="MS PGothic" pitchFamily="34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r>
              <a:rPr lang="en-GB" altLang="en-US" sz="1200" dirty="0" smtClean="0">
                <a:solidFill>
                  <a:srgbClr val="0070C0"/>
                </a:solidFill>
                <a:latin typeface="Arial" charset="0"/>
                <a:ea typeface="ＭＳ Ｐゴシック" pitchFamily="-112" charset="-128"/>
              </a:rPr>
              <a:t>• </a:t>
            </a:r>
            <a:r>
              <a:rPr lang="en-US" altLang="en-US" dirty="0" smtClean="0">
                <a:latin typeface="Times New Roman" pitchFamily="18" charset="0"/>
                <a:ea typeface="MS PGothic" pitchFamily="34" charset="-128"/>
              </a:rPr>
              <a:t>When concluded, RCEP is expected to deliver </a:t>
            </a:r>
            <a:r>
              <a:rPr lang="en-US" altLang="en-US" b="1" dirty="0" smtClean="0">
                <a:latin typeface="Times New Roman" pitchFamily="18" charset="0"/>
                <a:ea typeface="MS PGothic" pitchFamily="34" charset="-128"/>
              </a:rPr>
              <a:t>tangible benefits to businesses through potential improvements in market access, trade facilitation, and more liberal rules of origin.</a:t>
            </a: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spcBef>
                <a:spcPts val="442"/>
              </a:spcBef>
              <a:tabLst>
                <a:tab pos="0" algn="l"/>
                <a:tab pos="451766" algn="l"/>
                <a:tab pos="903532" algn="l"/>
                <a:tab pos="1355298" algn="l"/>
                <a:tab pos="1808622" algn="l"/>
                <a:tab pos="2260388" algn="l"/>
                <a:tab pos="2712154" algn="l"/>
                <a:tab pos="3163920" algn="l"/>
                <a:tab pos="3617244" algn="l"/>
                <a:tab pos="4069010" algn="l"/>
                <a:tab pos="4520776" algn="l"/>
                <a:tab pos="4974100" algn="l"/>
                <a:tab pos="5425866" algn="l"/>
                <a:tab pos="5877632" algn="l"/>
                <a:tab pos="6329398" algn="l"/>
                <a:tab pos="6782721" algn="l"/>
                <a:tab pos="7234487" algn="l"/>
                <a:tab pos="7686253" algn="l"/>
                <a:tab pos="8138019" algn="l"/>
                <a:tab pos="8591343" algn="l"/>
                <a:tab pos="9043109" algn="l"/>
              </a:tabLst>
            </a:pPr>
            <a:endParaRPr lang="en-US" altLang="en-US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dirty="0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933501" y="8134988"/>
            <a:ext cx="3009385" cy="42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95A498E-05F8-4936-B445-F6014A18C958}" type="slidenum">
              <a:rPr lang="en-US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39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881" indent="-342881"/>
            <a:r>
              <a:rPr lang="en-US" dirty="0" smtClean="0">
                <a:latin typeface="Arial" pitchFamily="34" charset="0"/>
                <a:cs typeface="Arial" pitchFamily="34" charset="0"/>
              </a:rPr>
              <a:t>• ASEAN is expected to rank as the fourth largest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economy in the world by 2050.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881" indent="-34288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881" indent="-34288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881" indent="-342881"/>
            <a:r>
              <a:rPr lang="en-US" u="sng" dirty="0" smtClean="0"/>
              <a:t>GDP growths</a:t>
            </a:r>
          </a:p>
          <a:p>
            <a:pPr marL="342881" indent="-342881"/>
            <a:r>
              <a:rPr lang="en-US" baseline="0" dirty="0" smtClean="0"/>
              <a:t>2014 :  </a:t>
            </a:r>
            <a:r>
              <a:rPr lang="en-US" dirty="0" smtClean="0"/>
              <a:t>4.4%</a:t>
            </a:r>
          </a:p>
          <a:p>
            <a:pPr marL="342881" indent="-342881"/>
            <a:r>
              <a:rPr lang="en-US" baseline="0" dirty="0" smtClean="0"/>
              <a:t>2015 :  4.9%  (projection)</a:t>
            </a:r>
          </a:p>
          <a:p>
            <a:pPr marL="342881" indent="-342881"/>
            <a:r>
              <a:rPr lang="en-US" baseline="0" dirty="0" smtClean="0"/>
              <a:t>2016 :  5.3%</a:t>
            </a:r>
            <a:r>
              <a:rPr lang="en-US" dirty="0" smtClean="0"/>
              <a:t>  (projection)</a:t>
            </a:r>
          </a:p>
          <a:p>
            <a:pPr marL="342881" indent="-34288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881" indent="-342881" algn="just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(Source : www.adb.org)</a:t>
            </a:r>
          </a:p>
          <a:p>
            <a:pPr marL="0" indent="0">
              <a:buFontTx/>
              <a:buNone/>
            </a:pP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en-US" u="sng" baseline="0" dirty="0" smtClean="0">
                <a:latin typeface="Arial" pitchFamily="34" charset="0"/>
                <a:cs typeface="Arial" pitchFamily="34" charset="0"/>
              </a:rPr>
              <a:t>Statistics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Population: 622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million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Land area: 4.4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million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sq. km.  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GDP: US$ 2.395 trillion 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Trade (Intra-ASEAN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+ Extra-ASEAN)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US$ 2.53 trillion 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FDI (Intra-ASEAN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+ Extra-ASEAN)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US$ 136 billion </a:t>
            </a:r>
          </a:p>
          <a:p>
            <a:pPr marL="342881" indent="-34288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881" marR="0" indent="-34288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Source : www.asean.org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ASEAN Statistics 2014)</a:t>
            </a:r>
          </a:p>
          <a:p>
            <a:pPr marL="342881" indent="-34288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A4628BE-E63E-40FC-90C0-FB6C5BEC3C22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64931">
              <a:buFont typeface="Arial" panose="020B0604020202020204" pitchFamily="34" charset="0"/>
              <a:buNone/>
              <a:defRPr/>
            </a:pPr>
            <a:r>
              <a:rPr lang="en-US" sz="16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Thailand’s Role</a:t>
            </a:r>
            <a:r>
              <a:rPr lang="en-US" sz="16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Pillar 2 AEC</a:t>
            </a: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endParaRPr lang="en-US" sz="16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Thailand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continue to promote economic prosperity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ASEAN Community.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Some of our contributions have been for :</a:t>
            </a: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endParaRPr lang="en-US" sz="1600" b="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(1)</a:t>
            </a:r>
            <a:r>
              <a:rPr lang="en-US" sz="1600" b="0" baseline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the establishment of the ASEAN Free Trade Area (AFTA), as pushed forward by Thailand’s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former PM (</a:t>
            </a:r>
            <a:r>
              <a:rPr lang="en-US" sz="1600" b="0" baseline="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Mr</a:t>
            </a:r>
            <a:r>
              <a:rPr lang="en-US" sz="1600" b="0" baseline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1600" b="0" dirty="0" err="1" smtClean="0"/>
              <a:t>Anand</a:t>
            </a:r>
            <a:r>
              <a:rPr lang="en-US" sz="1600" b="0" baseline="0" dirty="0" smtClean="0"/>
              <a:t> </a:t>
            </a:r>
            <a:r>
              <a:rPr lang="en-US" sz="1600" b="0" dirty="0" err="1" smtClean="0"/>
              <a:t>Panyarachun</a:t>
            </a:r>
            <a:r>
              <a:rPr lang="en-US" sz="1600" b="0" dirty="0" smtClean="0"/>
              <a:t>)</a:t>
            </a:r>
            <a:r>
              <a:rPr lang="th-TH" sz="1600" b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1600" b="0" baseline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in </a:t>
            </a:r>
            <a:r>
              <a:rPr lang="th-TH" sz="1600" b="0" baseline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1992</a:t>
            </a:r>
            <a:r>
              <a:rPr lang="en-US" sz="1600" b="0" baseline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;</a:t>
            </a:r>
          </a:p>
          <a:p>
            <a:pPr marL="342900" indent="-342900" defTabSz="864931">
              <a:buFont typeface="Arial" panose="020B0604020202020204" pitchFamily="34" charset="0"/>
              <a:buAutoNum type="arabicParenBoth" startAt="2"/>
              <a:defRPr/>
            </a:pPr>
            <a:r>
              <a:rPr lang="en-US" sz="1600" dirty="0" smtClean="0"/>
              <a:t>the initiation of</a:t>
            </a:r>
            <a:r>
              <a:rPr lang="en-US" sz="1600" baseline="0" dirty="0" smtClean="0"/>
              <a:t> “</a:t>
            </a:r>
            <a:r>
              <a:rPr lang="en-US" sz="1600" b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Enhanced Connectivity in ASEAN,” comprising</a:t>
            </a:r>
            <a:r>
              <a:rPr lang="en-US" sz="1600" b="0" baseline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physical connectivity,</a:t>
            </a: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r>
              <a:rPr lang="en-US" sz="1600" b="0" baseline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institutional connectivity, and people-to-people connectivity, as well as “</a:t>
            </a:r>
            <a:r>
              <a:rPr lang="en-US" sz="1600" b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Connectivity Beyond</a:t>
            </a: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r>
              <a:rPr lang="en-US" sz="1600" b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ASEAN”</a:t>
            </a:r>
            <a:r>
              <a:rPr lang="th-TH" sz="1600" b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1600" b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to expand transportation</a:t>
            </a:r>
            <a:r>
              <a:rPr lang="en-US" sz="1600" b="0" baseline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network   to countries such as China and India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(3) </a:t>
            </a:r>
            <a:r>
              <a:rPr lang="en-US" sz="1500" b="0" baseline="0" dirty="0" smtClean="0">
                <a:latin typeface="+mn-lt"/>
                <a:cs typeface="+mn-cs"/>
              </a:rPr>
              <a:t>  </a:t>
            </a:r>
            <a:r>
              <a:rPr lang="en-US" sz="1500" b="0" baseline="0" dirty="0" smtClean="0"/>
              <a:t>energy security cooperation; Examples are: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r>
              <a:rPr lang="en-US" sz="1500" u="none" baseline="0" dirty="0" smtClean="0"/>
              <a:t>      (3.1)  </a:t>
            </a:r>
            <a:r>
              <a:rPr lang="en-US" sz="1500" u="sng" dirty="0" smtClean="0"/>
              <a:t>Lao </a:t>
            </a:r>
            <a:r>
              <a:rPr lang="en-US" sz="1500" u="sng" dirty="0"/>
              <a:t>PDR-Thailand-Malaysia-Singapore Power Integration </a:t>
            </a:r>
            <a:r>
              <a:rPr lang="en-US" sz="1500" u="sng" dirty="0" smtClean="0"/>
              <a:t>Project</a:t>
            </a:r>
            <a:r>
              <a:rPr lang="en-US" sz="1500" u="none" baseline="0" dirty="0" smtClean="0"/>
              <a:t>  </a:t>
            </a:r>
            <a:r>
              <a:rPr lang="en-US" sz="1500" u="none" dirty="0" smtClean="0"/>
              <a:t>(</a:t>
            </a:r>
            <a:r>
              <a:rPr lang="en-US" sz="1500" dirty="0" smtClean="0"/>
              <a:t>Thailand has pushed</a:t>
            </a: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r>
              <a:rPr lang="en-US" sz="1500" dirty="0" smtClean="0"/>
              <a:t>               for related</a:t>
            </a:r>
            <a:r>
              <a:rPr lang="en-US" sz="1500" baseline="0" dirty="0" smtClean="0"/>
              <a:t> </a:t>
            </a:r>
            <a:r>
              <a:rPr lang="en-US" sz="1500" dirty="0" smtClean="0"/>
              <a:t>studies</a:t>
            </a:r>
            <a:r>
              <a:rPr lang="en-US" sz="1500" baseline="0" dirty="0" smtClean="0"/>
              <a:t> to be completed by 2018 before trade in electricity can take place.</a:t>
            </a:r>
            <a:r>
              <a:rPr lang="th-TH" sz="1500" dirty="0" smtClean="0"/>
              <a:t>)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 smtClean="0"/>
              <a:t>     </a:t>
            </a:r>
            <a:r>
              <a:rPr lang="en-US" sz="1500" baseline="0" dirty="0" smtClean="0"/>
              <a:t> (3.2)  </a:t>
            </a:r>
            <a:r>
              <a:rPr lang="en-US" sz="1500" u="sng" dirty="0" smtClean="0"/>
              <a:t>Trans-ASEAN </a:t>
            </a:r>
            <a:r>
              <a:rPr lang="en-US" sz="1500" u="sng" dirty="0"/>
              <a:t>Gas Pipeline</a:t>
            </a:r>
            <a:r>
              <a:rPr lang="en-US" sz="1500" dirty="0"/>
              <a:t> </a:t>
            </a:r>
            <a:r>
              <a:rPr lang="en-US" sz="1500" dirty="0" smtClean="0"/>
              <a:t>(This project</a:t>
            </a:r>
            <a:r>
              <a:rPr lang="en-US" sz="1500" baseline="0" dirty="0" smtClean="0"/>
              <a:t> will develop into a gas trading hub in ASEAN</a:t>
            </a: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r>
              <a:rPr lang="en-US" sz="1500" baseline="0" dirty="0" smtClean="0"/>
              <a:t>               for which </a:t>
            </a:r>
            <a:r>
              <a:rPr lang="en-US" sz="1500" dirty="0" smtClean="0"/>
              <a:t>Thailand is</a:t>
            </a:r>
            <a:r>
              <a:rPr lang="en-US" sz="1500" baseline="0" dirty="0" smtClean="0"/>
              <a:t> </a:t>
            </a:r>
            <a:r>
              <a:rPr lang="en-US" sz="1500" dirty="0" smtClean="0"/>
              <a:t>conducting</a:t>
            </a:r>
            <a:r>
              <a:rPr lang="en-US" sz="1500" baseline="0" dirty="0" smtClean="0"/>
              <a:t> a study on management issues.</a:t>
            </a:r>
            <a:r>
              <a:rPr lang="th-TH" sz="1500" dirty="0" smtClean="0"/>
              <a:t>)</a:t>
            </a:r>
            <a:endParaRPr lang="en-US" sz="1500" dirty="0" smtClean="0"/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endParaRPr lang="en-US" sz="1500" dirty="0" smtClean="0"/>
          </a:p>
          <a:p>
            <a:r>
              <a:rPr lang="en-US" sz="1500" b="0" u="none" dirty="0" smtClean="0"/>
              <a:t>(4)</a:t>
            </a:r>
            <a:r>
              <a:rPr lang="en-US" sz="1500" b="0" u="none" baseline="0" dirty="0" smtClean="0"/>
              <a:t>   development of the </a:t>
            </a:r>
            <a:r>
              <a:rPr lang="en-US" sz="1500" b="0" u="none" dirty="0" smtClean="0"/>
              <a:t>Chiang Mai Initiative Multilateralism.</a:t>
            </a:r>
            <a:r>
              <a:rPr lang="en-US" sz="1500" b="0" u="none" baseline="0" dirty="0" smtClean="0"/>
              <a:t> (CMIM is </a:t>
            </a:r>
            <a:r>
              <a:rPr lang="en-US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currency swap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transactions among ASEAN+3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Hong Kong SAR) worth US$240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 crisis prevention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function.) This regional mechanism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serves to enhance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financial stability.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  the establishment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Angsana New"/>
              </a:rPr>
              <a:t>ASEAN+3 Emergency Rice Reserve Secretariat in Thailand.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  <a:sym typeface="Angsana New"/>
              </a:rPr>
              <a:t>       (APTERR aims to </a:t>
            </a:r>
            <a:r>
              <a:rPr lang="en-US" dirty="0" smtClean="0"/>
              <a:t>meet</a:t>
            </a:r>
            <a:r>
              <a:rPr lang="en-US" baseline="0" dirty="0" smtClean="0"/>
              <a:t> </a:t>
            </a:r>
            <a:r>
              <a:rPr lang="en-US" dirty="0" smtClean="0"/>
              <a:t>emergency requirements and achieve humanitarian purposes.) </a:t>
            </a:r>
            <a:endParaRPr lang="en-US" sz="1200" dirty="0" smtClean="0">
              <a:latin typeface="Arial" pitchFamily="34" charset="0"/>
              <a:ea typeface="Angsana New"/>
              <a:cs typeface="Arial" pitchFamily="34" charset="0"/>
              <a:sym typeface="Angsana New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715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smtClean="0">
                <a:latin typeface="+mn-lt"/>
                <a:cs typeface="Arial" panose="020B0604020202020204" pitchFamily="34" charset="0"/>
                <a:sym typeface="Wingdings 2"/>
              </a:rPr>
              <a:t>•  The</a:t>
            </a:r>
            <a:r>
              <a:rPr lang="en-GB" sz="1200" b="0" baseline="0" smtClean="0">
                <a:latin typeface="+mn-lt"/>
                <a:cs typeface="Arial" panose="020B0604020202020204" pitchFamily="34" charset="0"/>
                <a:sym typeface="Wingdings 2"/>
              </a:rPr>
              <a:t> </a:t>
            </a:r>
            <a:r>
              <a:rPr lang="en-GB" sz="1200" b="0" baseline="0" dirty="0" smtClean="0">
                <a:latin typeface="+mn-lt"/>
                <a:cs typeface="Arial" panose="020B0604020202020204" pitchFamily="34" charset="0"/>
                <a:sym typeface="Wingdings 2"/>
              </a:rPr>
              <a:t>new ASCC Blueprint will continue to</a:t>
            </a:r>
            <a:r>
              <a:rPr lang="en-GB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+mn-lt"/>
                <a:cs typeface="Arial" panose="020B0604020202020204" pitchFamily="34" charset="0"/>
              </a:rPr>
              <a:t>contribute to realising a people-centred and socially-responsible ASEAN Community by forging a common identity and building a caring and sharing society.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220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4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02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64931">
              <a:buFont typeface="Arial" panose="020B0604020202020204" pitchFamily="34" charset="0"/>
              <a:buNone/>
              <a:defRPr/>
            </a:pPr>
            <a:r>
              <a:rPr lang="en-US" sz="1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Thailand’s Role</a:t>
            </a:r>
            <a:r>
              <a:rPr lang="en-US" sz="14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Pillar 3 ASCC</a:t>
            </a: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endParaRPr lang="en-US" sz="14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Thailand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continue to promote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of life and equitable access to opportunities for all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ASEAN Community.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Some of our contributions have been for :</a:t>
            </a:r>
          </a:p>
          <a:p>
            <a:endParaRPr lang="en-US" sz="15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None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16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(1) the</a:t>
            </a:r>
            <a:r>
              <a:rPr lang="en-US" sz="1600" baseline="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 p</a:t>
            </a:r>
            <a:r>
              <a:rPr lang="en-US" sz="16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romotion of healthcare;</a:t>
            </a: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None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16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(2)</a:t>
            </a:r>
            <a:r>
              <a:rPr lang="en-US" sz="1600" baseline="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 </a:t>
            </a:r>
            <a:r>
              <a:rPr lang="en-US" sz="16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development activities for youths;</a:t>
            </a: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None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1600" dirty="0" smtClean="0">
                <a:latin typeface="Arial" pitchFamily="34" charset="0"/>
                <a:cs typeface="Cordia New" pitchFamily="34" charset="-34"/>
                <a:sym typeface="Angsana New"/>
              </a:rPr>
              <a:t>(3)</a:t>
            </a:r>
            <a:r>
              <a:rPr lang="en-US" sz="1600" baseline="0" dirty="0" smtClean="0">
                <a:latin typeface="Arial" pitchFamily="34" charset="0"/>
                <a:cs typeface="Cordia New" pitchFamily="34" charset="-34"/>
                <a:sym typeface="Angsana New"/>
              </a:rPr>
              <a:t> the </a:t>
            </a:r>
            <a:r>
              <a:rPr lang="en-US" sz="2400" dirty="0" smtClean="0">
                <a:solidFill>
                  <a:schemeClr val="tx1"/>
                </a:solidFill>
              </a:rPr>
              <a:t>Regional Plan of Action on Elimination of Violence Against Women </a:t>
            </a:r>
            <a:r>
              <a:rPr lang="en-US" sz="2400" dirty="0" smtClean="0">
                <a:solidFill>
                  <a:srgbClr val="7030A0"/>
                </a:solidFill>
              </a:rPr>
              <a:t>and the</a:t>
            </a:r>
            <a:r>
              <a:rPr lang="en-US" sz="2400" baseline="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Regional Plan</a:t>
            </a: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None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/>
              <a:t>     of Action on Elimination of Violence Against Children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th-TH" sz="1600" dirty="0" smtClean="0">
              <a:latin typeface="Arial" pitchFamily="34" charset="0"/>
              <a:ea typeface="Angsana New"/>
              <a:cs typeface="Cordia New" pitchFamily="34" charset="-34"/>
              <a:sym typeface="Angsana New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Angsana New"/>
              </a:rPr>
              <a:t>(4)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  <a:sym typeface="Angsana New"/>
              </a:rPr>
              <a:t> the e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Angsana New"/>
              </a:rPr>
              <a:t>stablishment of the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ASEAN Commission on the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Promotion and Protection of the Rights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of Women and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Children;</a:t>
            </a: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None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16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(5) the promotion</a:t>
            </a:r>
            <a:r>
              <a:rPr lang="en-US" sz="1600" baseline="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 of ASEAN Cooperation on Higher Education through </a:t>
            </a:r>
            <a:r>
              <a:rPr lang="en-US" sz="16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the</a:t>
            </a:r>
            <a:r>
              <a:rPr lang="en-US" sz="1600" baseline="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 </a:t>
            </a:r>
            <a:r>
              <a:rPr lang="en-US" sz="16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ASEAN University</a:t>
            </a: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None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16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     Network and ASEAN Studies;</a:t>
            </a: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None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16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(6)</a:t>
            </a:r>
            <a:r>
              <a:rPr lang="en-US" sz="1600" baseline="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 c</a:t>
            </a:r>
            <a:r>
              <a:rPr lang="en-US" sz="16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ooperation on disaster management;</a:t>
            </a: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None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16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(7) the establishment of Thailand’s “ASEAN Cultural Centre” in Bangkok,</a:t>
            </a:r>
            <a:r>
              <a:rPr lang="en-US" sz="1600" baseline="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 in line with ASCC Plan of</a:t>
            </a: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None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1600" baseline="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     Action.</a:t>
            </a:r>
            <a:endParaRPr lang="en-US" sz="15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15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510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67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 2"/>
              </a:rPr>
              <a:t> ASEAN</a:t>
            </a:r>
            <a:r>
              <a:rPr lang="en-US" baseline="0" dirty="0" smtClean="0">
                <a:sym typeface="Wingdings 2"/>
              </a:rPr>
              <a:t> was established in </a:t>
            </a:r>
            <a:r>
              <a:rPr lang="en-US" dirty="0" smtClean="0">
                <a:sym typeface="Wingdings 2"/>
              </a:rPr>
              <a:t>1967</a:t>
            </a:r>
            <a:r>
              <a:rPr lang="en-US" baseline="0" dirty="0" smtClean="0">
                <a:sym typeface="Wingdings 2"/>
              </a:rPr>
              <a:t> with the signing of the Bangkok Declaration.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7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ym typeface="Wingdings 2"/>
              </a:rPr>
              <a:t>  ASEAN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began its integration process since 1967. The celebration of the ASEAN Community in December 2015 was a key integration milestone. The ASEAN Community will further deepen its integration after 2015.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dirty="0" smtClean="0">
              <a:sym typeface="Wingdings 2"/>
            </a:endParaRPr>
          </a:p>
          <a:p>
            <a:pPr marL="0" indent="0">
              <a:buNone/>
            </a:pPr>
            <a:endParaRPr lang="en-GB" dirty="0" smtClean="0">
              <a:sym typeface="Wingdings 2"/>
            </a:endParaRPr>
          </a:p>
          <a:p>
            <a:pPr marL="0" indent="0">
              <a:buNone/>
            </a:pPr>
            <a:r>
              <a:rPr lang="en-GB" u="sng" dirty="0" smtClean="0">
                <a:sym typeface="Wingdings 2"/>
              </a:rPr>
              <a:t>Facts</a:t>
            </a:r>
          </a:p>
          <a:p>
            <a:pPr marL="0" indent="0">
              <a:buNone/>
            </a:pPr>
            <a:endParaRPr lang="en-GB" u="sng" dirty="0" smtClean="0">
              <a:sym typeface="Wingdings 2"/>
            </a:endParaRPr>
          </a:p>
          <a:p>
            <a:pPr marL="0" indent="0">
              <a:buNone/>
            </a:pPr>
            <a:r>
              <a:rPr lang="en-GB" dirty="0" smtClean="0"/>
              <a:t>2003 : </a:t>
            </a:r>
            <a:r>
              <a:rPr lang="en-US" sz="1200" dirty="0" smtClean="0">
                <a:solidFill>
                  <a:schemeClr val="tx1"/>
                </a:solidFill>
              </a:rPr>
              <a:t>Bali Concord II</a:t>
            </a:r>
          </a:p>
          <a:p>
            <a:pPr marL="0" lvl="0" indent="0">
              <a:buNone/>
            </a:pPr>
            <a:r>
              <a:rPr lang="en-US" sz="1200" dirty="0" smtClean="0"/>
              <a:t>“An ASEAN Community shall be established comprising three pillars, namely political and security cooperation, economic cooperation, and socio-cultural cooperation …”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2007 :</a:t>
            </a:r>
            <a:r>
              <a:rPr lang="en-GB" baseline="0" dirty="0" smtClean="0"/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12</a:t>
            </a:r>
            <a:r>
              <a:rPr lang="en-US" sz="1200" baseline="30000" dirty="0" smtClean="0">
                <a:solidFill>
                  <a:schemeClr val="tx1"/>
                </a:solidFill>
              </a:rPr>
              <a:t>th</a:t>
            </a:r>
            <a:r>
              <a:rPr lang="en-US" sz="1200" dirty="0" smtClean="0">
                <a:solidFill>
                  <a:schemeClr val="tx1"/>
                </a:solidFill>
              </a:rPr>
              <a:t> ASEAN Summit,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Cebu, Philippines</a:t>
            </a:r>
          </a:p>
          <a:p>
            <a:pPr marL="0" lvl="0" indent="0">
              <a:buNone/>
            </a:pPr>
            <a:r>
              <a:rPr lang="en-US" sz="1200" dirty="0" smtClean="0"/>
              <a:t>“Accelerate the establishment of an ASEAN Community by 2015 …”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1200" dirty="0" smtClean="0"/>
              <a:t>2015 : Launch</a:t>
            </a:r>
            <a:r>
              <a:rPr lang="en-US" sz="1200" baseline="0" dirty="0" smtClean="0"/>
              <a:t> of the ASEAN Community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9456398-207C-4009-90F9-CD6C719E4060}" type="slidenum">
              <a:rPr lang="en-GB" smtClean="0"/>
              <a:pPr defTabSz="965200"/>
              <a:t>5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sz="12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• The</a:t>
            </a:r>
            <a:r>
              <a:rPr lang="en-GB" sz="1200" baseline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ASEAN Community comprises three pillars. </a:t>
            </a:r>
            <a:endParaRPr lang="en-US" sz="1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7959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8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 smtClean="0">
                <a:solidFill>
                  <a:srgbClr val="10253F"/>
                </a:solidFill>
                <a:latin typeface="+mn-lt"/>
                <a:ea typeface="Arial" pitchFamily="34" charset="0"/>
              </a:rPr>
              <a:t>•  Building</a:t>
            </a:r>
            <a:r>
              <a:rPr lang="en-GB" altLang="en-US" sz="1200" baseline="0" dirty="0" smtClean="0">
                <a:solidFill>
                  <a:srgbClr val="10253F"/>
                </a:solidFill>
                <a:latin typeface="+mn-lt"/>
                <a:ea typeface="Arial" pitchFamily="34" charset="0"/>
              </a:rPr>
              <a:t> 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previous Blueprint, </a:t>
            </a:r>
            <a:r>
              <a:rPr lang="en-GB" altLang="en-US" sz="1200" baseline="0" dirty="0" smtClean="0">
                <a:solidFill>
                  <a:srgbClr val="10253F"/>
                </a:solidFill>
                <a:latin typeface="+mn-lt"/>
                <a:ea typeface="Arial" pitchFamily="34" charset="0"/>
              </a:rPr>
              <a:t>ASEAN Member States will work towards embodying the four characteristics envisioned for the APSC by 2025.</a:t>
            </a:r>
            <a:endParaRPr lang="en-GB" altLang="en-US" sz="1200" dirty="0" smtClean="0">
              <a:solidFill>
                <a:srgbClr val="10253F"/>
              </a:solidFill>
              <a:latin typeface="+mn-lt"/>
              <a:ea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4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GB" sz="1200" dirty="0" smtClean="0">
                <a:solidFill>
                  <a:srgbClr val="0070C0"/>
                </a:solidFill>
                <a:latin typeface="+mn-lt"/>
                <a:ea typeface="ＭＳ Ｐゴシック" pitchFamily="-112" charset="-128"/>
              </a:rPr>
              <a:t>• </a:t>
            </a:r>
            <a:r>
              <a:rPr lang="en-GB" sz="12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Examples of work are :</a:t>
            </a:r>
            <a:endParaRPr lang="en-GB" sz="12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+mj-lt"/>
              <a:buNone/>
            </a:pPr>
            <a:r>
              <a:rPr lang="en-GB" sz="1200" dirty="0" smtClean="0"/>
              <a:t>(1)  Implementation</a:t>
            </a:r>
            <a:r>
              <a:rPr lang="en-GB" sz="1200" baseline="0" dirty="0" smtClean="0"/>
              <a:t> of APSC Blueprint 2025 (adopted at </a:t>
            </a:r>
            <a:r>
              <a:rPr lang="en-GB" sz="1200" dirty="0" smtClean="0"/>
              <a:t>27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ASEAN Summit,</a:t>
            </a:r>
            <a:r>
              <a:rPr lang="en-GB" sz="1200" baseline="0" dirty="0" smtClean="0"/>
              <a:t> </a:t>
            </a:r>
            <a:r>
              <a:rPr lang="en-GB" sz="1200" dirty="0" smtClean="0"/>
              <a:t>December</a:t>
            </a:r>
            <a:r>
              <a:rPr lang="en-GB" sz="1200" baseline="0" dirty="0" smtClean="0"/>
              <a:t> </a:t>
            </a:r>
            <a:r>
              <a:rPr lang="en-GB" sz="1200" dirty="0" smtClean="0"/>
              <a:t>2015</a:t>
            </a:r>
            <a:r>
              <a:rPr lang="en-US" sz="1200" dirty="0" smtClean="0"/>
              <a:t>)</a:t>
            </a:r>
            <a:r>
              <a:rPr lang="en-GB" sz="1200" baseline="0" dirty="0" smtClean="0"/>
              <a:t>;</a:t>
            </a:r>
            <a:endParaRPr lang="en-GB" sz="1200" dirty="0" smtClean="0"/>
          </a:p>
          <a:p>
            <a:pPr marL="0" indent="0">
              <a:buFont typeface="+mj-lt"/>
              <a:buNone/>
            </a:pPr>
            <a:r>
              <a:rPr lang="en-GB" sz="1200" b="0" dirty="0" smtClean="0"/>
              <a:t>(2)  Study on Timor-Leste’s Application for ASEAN Membership;</a:t>
            </a:r>
          </a:p>
          <a:p>
            <a:pPr marL="0" indent="0">
              <a:buFont typeface="+mj-lt"/>
              <a:buNone/>
            </a:pPr>
            <a:r>
              <a:rPr lang="en-GB" sz="1200" b="0" dirty="0" smtClean="0"/>
              <a:t>(3)  Implementation of the Declaration of the Conduct of Parties in the South China Sea (DOC)</a:t>
            </a:r>
          </a:p>
          <a:p>
            <a:pPr marL="0" indent="0">
              <a:buFont typeface="+mj-lt"/>
              <a:buNone/>
            </a:pPr>
            <a:r>
              <a:rPr lang="en-GB" sz="1200" b="0" dirty="0" smtClean="0"/>
              <a:t>      as well as to work towards the early conclusion of the Code of Conduct in the South China</a:t>
            </a:r>
          </a:p>
          <a:p>
            <a:pPr marL="0" indent="0">
              <a:buFont typeface="+mj-lt"/>
              <a:buNone/>
            </a:pPr>
            <a:r>
              <a:rPr lang="en-GB" sz="1200" b="0" dirty="0" smtClean="0"/>
              <a:t>      Sea (COC) based on consensus;</a:t>
            </a:r>
          </a:p>
          <a:p>
            <a:pPr marL="0" indent="0">
              <a:buFont typeface="+mj-lt"/>
              <a:buNone/>
            </a:pPr>
            <a:r>
              <a:rPr lang="en-GB" sz="1200" b="0" dirty="0" smtClean="0"/>
              <a:t>(4)  Renewed consultations with the Nuclear Weapon States on the outstanding issues related to</a:t>
            </a:r>
          </a:p>
          <a:p>
            <a:pPr marL="0" indent="0">
              <a:buFont typeface="+mj-lt"/>
              <a:buNone/>
            </a:pPr>
            <a:r>
              <a:rPr lang="en-GB" sz="1200" b="0" dirty="0" smtClean="0"/>
              <a:t>      the signing of the SEANWFZ (“</a:t>
            </a:r>
            <a:r>
              <a:rPr lang="th-TH" sz="1200" b="0" dirty="0" smtClean="0"/>
              <a:t>ชอน-เฟส</a:t>
            </a:r>
            <a:r>
              <a:rPr lang="en-US" sz="1200" b="0" dirty="0" smtClean="0"/>
              <a:t>”</a:t>
            </a:r>
            <a:r>
              <a:rPr lang="en-GB" sz="1200" b="0" dirty="0" smtClean="0"/>
              <a:t>) Protocol;</a:t>
            </a:r>
          </a:p>
          <a:p>
            <a:pPr marL="0" indent="0">
              <a:buFont typeface="+mj-lt"/>
              <a:buNone/>
            </a:pPr>
            <a:r>
              <a:rPr lang="en-GB" sz="1200" b="0" dirty="0" smtClean="0"/>
              <a:t>(5)  Finalisation of the ASEAN Convention of Trafficking in Persons Especially Women and</a:t>
            </a:r>
          </a:p>
          <a:p>
            <a:pPr marL="0" indent="0">
              <a:buFont typeface="+mj-lt"/>
              <a:buNone/>
            </a:pPr>
            <a:r>
              <a:rPr lang="en-GB" sz="1200" b="0" dirty="0" smtClean="0"/>
              <a:t>      Children (ACTIP) and the ASEAN Regional Plan of Action Especially Women and Children</a:t>
            </a:r>
          </a:p>
          <a:p>
            <a:pPr marL="0" indent="0">
              <a:buFont typeface="+mj-lt"/>
              <a:buNone/>
            </a:pPr>
            <a:r>
              <a:rPr lang="en-GB" sz="1200" b="0" dirty="0" smtClean="0"/>
              <a:t>      (RPA);</a:t>
            </a:r>
          </a:p>
          <a:p>
            <a:pPr marL="0" indent="0">
              <a:buFont typeface="+mj-lt"/>
              <a:buNone/>
            </a:pPr>
            <a:r>
              <a:rPr lang="en-GB" sz="1200" b="0" dirty="0" smtClean="0"/>
              <a:t>(6)  10</a:t>
            </a:r>
            <a:r>
              <a:rPr lang="en-GB" sz="1200" b="0" baseline="30000" dirty="0" smtClean="0"/>
              <a:t>th</a:t>
            </a:r>
            <a:r>
              <a:rPr lang="en-GB" sz="1200" b="0" dirty="0" smtClean="0"/>
              <a:t> ASEAN Ministerial Meeting on Transnational Crime (AMMTC);</a:t>
            </a:r>
          </a:p>
          <a:p>
            <a:pPr marL="0" indent="0">
              <a:buFont typeface="+mj-lt"/>
              <a:buNone/>
            </a:pPr>
            <a:r>
              <a:rPr lang="en-GB" sz="1200" b="0" dirty="0" smtClean="0"/>
              <a:t>(7)  AMMTC Emergency Meeting on the Issue of Irregular Movement of People in Southeast Asia.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6FBA-5DAD-40DB-97F4-5ACE4EF462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01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64931">
              <a:buFont typeface="Arial" panose="020B0604020202020204" pitchFamily="34" charset="0"/>
              <a:buNone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Thailand’s Role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Pillar 1 APSC</a:t>
            </a: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Thailand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continue to promote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peace, security and stability in the ASEAN Community.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Some of our important contributions have been for :</a:t>
            </a: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</a:t>
            </a:r>
            <a:r>
              <a:rPr lang="en-US" sz="1200" baseline="0" dirty="0" smtClean="0">
                <a:latin typeface="Calibri" pitchFamily="34" charset="0"/>
                <a:cs typeface="Calibri" pitchFamily="34" charset="0"/>
              </a:rPr>
              <a:t>the establishment of the </a:t>
            </a:r>
            <a:r>
              <a:rPr lang="en-US" sz="1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ASEAN Intergovernmental Commission on Human Rights (AICHR)</a:t>
            </a:r>
          </a:p>
          <a:p>
            <a:pPr marL="0" indent="0" defTabSz="864931">
              <a:buFont typeface="Arial" panose="020B0604020202020204" pitchFamily="34" charset="0"/>
              <a:buNone/>
              <a:defRPr/>
            </a:pPr>
            <a:r>
              <a:rPr lang="en-US" sz="1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and the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Angsana New"/>
              </a:rPr>
              <a:t>ASEAN Human Rights Declaration;</a:t>
            </a:r>
          </a:p>
          <a:p>
            <a:pPr marL="0" marR="0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  <a:sym typeface="Angsana New"/>
              </a:rPr>
              <a:t>(2) </a:t>
            </a:r>
            <a:r>
              <a:rPr lang="en-US" sz="1200" baseline="0" dirty="0" smtClean="0">
                <a:latin typeface="Calibri" pitchFamily="34" charset="0"/>
                <a:cs typeface="Calibri" pitchFamily="34" charset="0"/>
              </a:rPr>
              <a:t>the establishment of </a:t>
            </a:r>
            <a:r>
              <a:rPr lang="en-US" sz="1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Southeast Asia Nuclear Weapon Free Zone (SEANWFZ);</a:t>
            </a:r>
            <a:endParaRPr lang="en-US" sz="1200" dirty="0" smtClean="0">
              <a:latin typeface="Arial" pitchFamily="34" charset="0"/>
              <a:cs typeface="Arial" pitchFamily="34" charset="0"/>
              <a:sym typeface="Angsana New"/>
            </a:endParaRPr>
          </a:p>
          <a:p>
            <a:pPr marL="0" marR="0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ea typeface="Angsana New"/>
                <a:cs typeface="Cordia New" pitchFamily="34" charset="-34"/>
                <a:sym typeface="Angsana New"/>
              </a:rPr>
              <a:t>(3) the promotion of Preventive Diplomacy;</a:t>
            </a:r>
          </a:p>
          <a:p>
            <a:pPr marL="0" marR="0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ea typeface="Angsana New"/>
                <a:cs typeface="Cordia New" pitchFamily="34" charset="-34"/>
                <a:sym typeface="Angsana New"/>
              </a:rPr>
              <a:t>(4) the establishment of the ASEAN</a:t>
            </a:r>
            <a:r>
              <a:rPr lang="en-US" sz="1200" baseline="0" dirty="0" smtClean="0">
                <a:latin typeface="Arial" pitchFamily="34" charset="0"/>
                <a:ea typeface="Angsana New"/>
                <a:cs typeface="Cordia New" pitchFamily="34" charset="-34"/>
                <a:sym typeface="Angsana New"/>
              </a:rPr>
              <a:t> Network of Regulatory Bodies on Atomic Energy</a:t>
            </a:r>
          </a:p>
          <a:p>
            <a:pPr marL="0" marR="0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ea typeface="Angsana New"/>
                <a:cs typeface="Cordia New" pitchFamily="34" charset="-34"/>
                <a:sym typeface="Angsana New"/>
              </a:rPr>
              <a:t>     (ASEANTOM) (as an Annex 1 </a:t>
            </a:r>
            <a:r>
              <a:rPr lang="en-US" sz="1200" baseline="0" dirty="0" err="1" smtClean="0">
                <a:latin typeface="Arial" pitchFamily="34" charset="0"/>
                <a:ea typeface="Angsana New"/>
                <a:cs typeface="Cordia New" pitchFamily="34" charset="-34"/>
                <a:sym typeface="Angsana New"/>
              </a:rPr>
              <a:t>sectoral</a:t>
            </a:r>
            <a:r>
              <a:rPr lang="en-US" sz="1200" baseline="0" dirty="0" smtClean="0">
                <a:latin typeface="Arial" pitchFamily="34" charset="0"/>
                <a:ea typeface="Angsana New"/>
                <a:cs typeface="Cordia New" pitchFamily="34" charset="-34"/>
                <a:sym typeface="Angsana New"/>
              </a:rPr>
              <a:t> body under the APSC Pillar);</a:t>
            </a:r>
            <a:endParaRPr lang="en-US" sz="1200" dirty="0" smtClean="0">
              <a:latin typeface="Arial" pitchFamily="34" charset="0"/>
              <a:ea typeface="Angsana New"/>
              <a:cs typeface="Cordia New" pitchFamily="34" charset="-34"/>
              <a:sym typeface="Angsana New"/>
            </a:endParaRPr>
          </a:p>
          <a:p>
            <a:pPr marL="0" marR="0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(5) 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establishment of “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ASEAN-NARCO” in Bangkok, a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that exchanges information on</a:t>
            </a:r>
          </a:p>
          <a:p>
            <a:pPr marL="0" marR="0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narcotics;</a:t>
            </a:r>
            <a:endParaRPr lang="th-TH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marR="0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(6)</a:t>
            </a:r>
            <a:r>
              <a:rPr lang="en-US" sz="1500" baseline="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establishment of the “</a:t>
            </a:r>
            <a:r>
              <a:rPr lang="en-US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ASEAN Center for Military Medicine”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Bangkok,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help</a:t>
            </a:r>
          </a:p>
          <a:p>
            <a:pPr marL="0" marR="0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promote more effective civic-military synergy in disaster management.</a:t>
            </a:r>
          </a:p>
          <a:p>
            <a:pPr marL="0" marR="0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 smtClean="0">
                <a:latin typeface="Arial" pitchFamily="34" charset="0"/>
                <a:ea typeface="Angsana New"/>
                <a:cs typeface="Cordia New" pitchFamily="34" charset="-34"/>
                <a:sym typeface="Angsana New"/>
              </a:rPr>
              <a:t>(7) increased</a:t>
            </a:r>
            <a:r>
              <a:rPr lang="en-US" sz="1600" baseline="0" dirty="0" smtClean="0">
                <a:latin typeface="Arial" pitchFamily="34" charset="0"/>
                <a:ea typeface="Angsana New"/>
                <a:cs typeface="Cordia New" pitchFamily="34" charset="-34"/>
                <a:sym typeface="Angsana New"/>
              </a:rPr>
              <a:t> cooperation in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addressing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n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on-traditional security threats;</a:t>
            </a:r>
          </a:p>
          <a:p>
            <a:pPr marL="162175" indent="-162175" defTabSz="864931">
              <a:buFont typeface="Arial" panose="020B0604020202020204" pitchFamily="34" charset="0"/>
              <a:buChar char="•"/>
              <a:defRPr/>
            </a:pPr>
            <a:endParaRPr lang="th-TH" sz="15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43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5400"/>
            <a:ext cx="73152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051175"/>
            <a:ext cx="4267200" cy="1752600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2BEB-05D6-472F-AB9A-8B07E64B8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C87A-072A-4CE5-9F79-4F38DDE7DC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emberstates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0800"/>
            <a:ext cx="3826581" cy="397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8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7166-CD36-4960-8A67-D54E0CD39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7391-EEE9-4290-B51A-BF1AB805C9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8C4A-8E99-4D77-8492-EB884C96FE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5205-4551-484D-B780-33467BFB8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058052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7AB33-FCC0-4943-B14C-F31EF1D2666C}" type="datetime1">
              <a:rPr lang="en-US" altLang="en-US" smtClean="0"/>
              <a:t>1/27/2016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F5142-7865-45BD-8511-CB9F47C60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2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 sz="2400"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06EA2E-2B99-48CA-8B52-959D709B8942}" type="datetime1">
              <a:rPr lang="en-US" altLang="en-US" smtClean="0"/>
              <a:t>1/27/2016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262D7-A6CA-4751-BFD3-A5295B9F0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98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1E098-8526-4428-B6C2-1C5354D6278F}" type="datetime1">
              <a:rPr lang="en-US" altLang="en-US" smtClean="0"/>
              <a:t>1/27/2016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01018-F074-4CF3-8512-FFA7A1BAE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9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F36BD-037B-44DE-8196-66AF36DD9716}" type="datetime1">
              <a:rPr lang="en-US" altLang="en-US" smtClean="0"/>
              <a:t>1/27/2016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AB30A-12A0-481F-89FA-154025E10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79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712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736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712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93865B-A180-42C0-A61E-2F0C8F4F9F7A}" type="datetime1">
              <a:rPr lang="en-US" altLang="en-US" smtClean="0"/>
              <a:t>1/27/2016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3D1E8-2BEC-4805-8D1B-B822B8F95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79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0ABF-36EB-40C9-8AA5-76057996C335}" type="datetime1">
              <a:rPr lang="en-US" altLang="en-US" smtClean="0"/>
              <a:t>1/27/2016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88791-BCB7-4181-BE65-EA5673C6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991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9CAC82-24E5-4BE7-BFEF-758096CBC184}" type="datetime1">
              <a:rPr lang="en-US" altLang="en-US" smtClean="0"/>
              <a:t>1/27/2016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4A351-BC69-4CA4-A7D6-D58D0A89F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99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27F40-B5A0-4280-B9A2-76C7C17F1DAA}" type="datetime1">
              <a:rPr lang="en-US" altLang="en-US" smtClean="0"/>
              <a:t>1/27/2016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558D-7E07-4258-A0E8-C98DFD669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82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154A-9DC6-4E4D-917A-D96F9D1D3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AA14-3892-48AA-89DE-A047064C17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4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7EE891-14DC-4212-AD69-9BB8CFBEC8FF}" type="datetime1">
              <a:rPr lang="en-US" altLang="en-US" smtClean="0"/>
              <a:t>1/27/2016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D821-D47C-46A6-A6AC-78338EB4E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624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11234-9D1A-494A-8CEA-25CBEB500FB5}" type="datetime1">
              <a:rPr lang="en-US" altLang="en-US" smtClean="0"/>
              <a:t>1/27/2016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50A32-F75D-491A-A096-9010A944F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547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F06FF-AA45-4E61-A124-ADC7C92917E8}" type="datetime1">
              <a:rPr lang="en-US" altLang="en-US" smtClean="0"/>
              <a:t>1/27/2016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30A9E-0B19-4B81-93F4-70FE8DE9D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44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E0D1-1732-4D87-B550-6C15BD39C2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9FBC-2315-4B7D-96BF-850187637B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552D-C264-482E-A12C-CF23CF9758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96C5A-299E-4EAE-9DAB-9B0FFE555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712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736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712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5DA0-C7CF-4EC5-928E-C778B272F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36761-7A61-443D-9AA4-B29991BF9F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EA24-30B2-4E50-9E2D-C446234EE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B42A-D665-425F-BC13-5A615BEA64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D25DA-95D5-4461-B02E-60C34779D1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C473-ACD6-48FC-AECB-E4372356B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5C17-6883-4900-98CA-BF3E94B723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D98B-6FAD-4D5C-8E2F-21E4358052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64D2-1678-4580-85D5-35783A3A21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1C3E-D157-4FF7-8C78-9418925F32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14375" y="1000125"/>
            <a:ext cx="71437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1660525"/>
            <a:ext cx="7143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7D6CA-0654-4BB4-A457-98D446B07FD4}" type="datetime1">
              <a:rPr lang="en-U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t>1/27/2016</a:t>
            </a:fld>
            <a:endParaRPr lang="en-U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BFC576-C7C7-4EBA-8F4B-ED40F13DE983}" type="slidenum">
              <a:rPr lang="en-US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20662"/>
            <a:ext cx="8223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69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2C59A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4375" y="1000125"/>
            <a:ext cx="71437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1660525"/>
            <a:ext cx="7143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A668E9-289D-402F-8C3F-18C6F4B8B74E}" type="datetime1">
              <a:rPr lang="en-US" altLang="en-US" smtClean="0">
                <a:ea typeface="MS PGothic" pitchFamily="34" charset="-128"/>
              </a:rPr>
              <a:t>1/27/2016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C70AD9-2E7C-4A27-B595-57859C659815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517"/>
          <a:stretch>
            <a:fillRect/>
          </a:stretch>
        </p:blipFill>
        <p:spPr bwMode="auto">
          <a:xfrm>
            <a:off x="0" y="0"/>
            <a:ext cx="91408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711" y="220662"/>
            <a:ext cx="8223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2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2C59A7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2C59A7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ean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0775"/>
            <a:ext cx="7772400" cy="1470025"/>
          </a:xfrm>
        </p:spPr>
        <p:txBody>
          <a:bodyPr/>
          <a:lstStyle/>
          <a:p>
            <a:pPr algn="r"/>
            <a:r>
              <a:rPr lang="en-GB" dirty="0" smtClean="0"/>
              <a:t>Introduction </a:t>
            </a:r>
            <a:r>
              <a:rPr lang="en-GB" dirty="0" smtClean="0"/>
              <a:t>to the </a:t>
            </a:r>
            <a:r>
              <a:rPr lang="en-GB" dirty="0" smtClean="0"/>
              <a:t>ASEAN Community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276600"/>
            <a:ext cx="4695852" cy="1905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GB" dirty="0" smtClean="0"/>
              <a:t>January </a:t>
            </a:r>
          </a:p>
          <a:p>
            <a:pPr algn="r"/>
            <a:r>
              <a:rPr lang="en-GB" dirty="0" smtClean="0"/>
              <a:t>2016</a:t>
            </a:r>
          </a:p>
          <a:p>
            <a:pPr algn="r"/>
            <a:r>
              <a:rPr lang="en-GB" dirty="0" smtClean="0"/>
              <a:t>Department of ASEAN Affairs,</a:t>
            </a:r>
          </a:p>
          <a:p>
            <a:pPr algn="r">
              <a:spcAft>
                <a:spcPts val="1200"/>
              </a:spcAft>
            </a:pPr>
            <a:r>
              <a:rPr lang="en-GB" dirty="0" smtClean="0"/>
              <a:t>Ministry of Foreign Affairs, Thailand</a:t>
            </a:r>
            <a:endParaRPr lang="en-GB" dirty="0"/>
          </a:p>
        </p:txBody>
      </p:sp>
      <p:pic>
        <p:nvPicPr>
          <p:cNvPr id="4" name="Picture 3" descr="memberstates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0800"/>
            <a:ext cx="3826581" cy="397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6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enise.tom\AppData\Local\Microsoft\Windows\Temporary Internet Files\Content.IE5\XB4S3TT3\paperpeople-0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3743" r="4945" b="25140"/>
          <a:stretch/>
        </p:blipFill>
        <p:spPr bwMode="auto">
          <a:xfrm>
            <a:off x="1676399" y="4316306"/>
            <a:ext cx="4800601" cy="21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162800" cy="4281488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         “ASEAN </a:t>
            </a:r>
            <a:r>
              <a:rPr lang="en-US" sz="2400" i="1" dirty="0"/>
              <a:t>Economic Community </a:t>
            </a:r>
            <a:r>
              <a:rPr lang="en-US" i="1" dirty="0" smtClean="0"/>
              <a:t>by </a:t>
            </a:r>
            <a:r>
              <a:rPr lang="en-US" sz="2400" i="1" dirty="0" smtClean="0"/>
              <a:t>2025 shall be a highly integrated </a:t>
            </a:r>
            <a:r>
              <a:rPr lang="en-US" sz="2400" i="1" dirty="0"/>
              <a:t>and </a:t>
            </a:r>
            <a:r>
              <a:rPr lang="en-US" sz="2400" i="1" dirty="0" smtClean="0"/>
              <a:t> </a:t>
            </a:r>
            <a:r>
              <a:rPr lang="en-US" sz="2400" i="1" dirty="0"/>
              <a:t>cohesive economy, </a:t>
            </a:r>
            <a:r>
              <a:rPr lang="en-US" sz="2400" dirty="0"/>
              <a:t>a </a:t>
            </a:r>
            <a:r>
              <a:rPr lang="en-US" sz="2400" i="1" dirty="0"/>
              <a:t>competitive, innovative and dynamic </a:t>
            </a:r>
            <a:r>
              <a:rPr lang="en-US" sz="2400" dirty="0"/>
              <a:t>A</a:t>
            </a:r>
            <a:r>
              <a:rPr lang="en-US" sz="2400" i="1" dirty="0"/>
              <a:t>SEAN, </a:t>
            </a:r>
            <a:r>
              <a:rPr lang="en-US" sz="2400" dirty="0"/>
              <a:t>a </a:t>
            </a:r>
            <a:r>
              <a:rPr lang="en-US" sz="2400" i="1" dirty="0"/>
              <a:t>resilient, inclusive and people-oriented, people-</a:t>
            </a:r>
            <a:r>
              <a:rPr lang="en-US" sz="2400" i="1" dirty="0" err="1"/>
              <a:t>centred</a:t>
            </a:r>
            <a:r>
              <a:rPr lang="en-US" sz="2400" i="1" dirty="0"/>
              <a:t> ASEAN, enhanced </a:t>
            </a:r>
            <a:r>
              <a:rPr lang="en-US" sz="2400" i="1" dirty="0" smtClean="0"/>
              <a:t> connectivity and </a:t>
            </a:r>
            <a:r>
              <a:rPr lang="en-US" sz="2400" i="1" dirty="0" err="1" smtClean="0"/>
              <a:t>sectoral</a:t>
            </a:r>
            <a:r>
              <a:rPr lang="en-US" sz="2400" i="1" dirty="0" smtClean="0"/>
              <a:t> cooperation</a:t>
            </a:r>
            <a:r>
              <a:rPr lang="en-US" sz="2400" i="1" dirty="0"/>
              <a:t>, and </a:t>
            </a:r>
            <a:r>
              <a:rPr lang="en-US" sz="2400" dirty="0"/>
              <a:t>a </a:t>
            </a:r>
            <a:r>
              <a:rPr lang="en-US" sz="2400" i="1" dirty="0"/>
              <a:t>global </a:t>
            </a:r>
            <a:r>
              <a:rPr lang="en-US" sz="2400" dirty="0"/>
              <a:t>A</a:t>
            </a:r>
            <a:r>
              <a:rPr lang="en-US" sz="2400" i="1" dirty="0"/>
              <a:t>SEAN</a:t>
            </a:r>
            <a:r>
              <a:rPr lang="en-US" sz="2400" i="1" dirty="0" smtClean="0"/>
              <a:t>.”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75" y="685801"/>
            <a:ext cx="7143750" cy="1017588"/>
          </a:xfrm>
        </p:spPr>
        <p:txBody>
          <a:bodyPr/>
          <a:lstStyle/>
          <a:p>
            <a:r>
              <a:rPr lang="en-GB" dirty="0" smtClean="0"/>
              <a:t>                        </a:t>
            </a:r>
            <a:r>
              <a:rPr lang="en-GB" dirty="0" smtClean="0">
                <a:solidFill>
                  <a:srgbClr val="FF0000"/>
                </a:solidFill>
              </a:rPr>
              <a:t>Pillar </a:t>
            </a:r>
            <a:r>
              <a:rPr lang="en-GB" dirty="0">
                <a:solidFill>
                  <a:srgbClr val="FF0000"/>
                </a:solidFill>
              </a:rPr>
              <a:t>2 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          </a:t>
            </a:r>
            <a:r>
              <a:rPr lang="en-GB" dirty="0"/>
              <a:t> </a:t>
            </a:r>
            <a:r>
              <a:rPr lang="en-GB" dirty="0" smtClean="0"/>
              <a:t>  AEC Vision 2025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B2A0154-0FC5-417A-8A12-873E6E3C8801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838200"/>
            <a:ext cx="7143750" cy="1142999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                       Pillar 2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             </a:t>
            </a:r>
            <a:r>
              <a:rPr lang="en-GB" dirty="0" smtClean="0">
                <a:solidFill>
                  <a:srgbClr val="0070C0"/>
                </a:solidFill>
              </a:rPr>
              <a:t>AEC</a:t>
            </a:r>
            <a:r>
              <a:rPr lang="en-GB" dirty="0" smtClean="0"/>
              <a:t> Blueprint 2025 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387729"/>
              </p:ext>
            </p:extLst>
          </p:nvPr>
        </p:nvGraphicFramePr>
        <p:xfrm>
          <a:off x="714374" y="1660525"/>
          <a:ext cx="80486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9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47520"/>
            <a:ext cx="7665720" cy="511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896937"/>
            <a:ext cx="8048626" cy="703263"/>
          </a:xfrm>
        </p:spPr>
        <p:txBody>
          <a:bodyPr/>
          <a:lstStyle/>
          <a:p>
            <a:r>
              <a:rPr lang="en-GB" sz="3000" dirty="0" smtClean="0"/>
              <a:t>                           Milestones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5821779"/>
              </p:ext>
            </p:extLst>
          </p:nvPr>
        </p:nvGraphicFramePr>
        <p:xfrm>
          <a:off x="685800" y="1747520"/>
          <a:ext cx="7665720" cy="465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2237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5"/>
          <a:stretch/>
        </p:blipFill>
        <p:spPr>
          <a:xfrm>
            <a:off x="762000" y="1676401"/>
            <a:ext cx="7848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609600"/>
            <a:ext cx="7972425" cy="1093789"/>
          </a:xfrm>
        </p:spPr>
        <p:txBody>
          <a:bodyPr/>
          <a:lstStyle/>
          <a:p>
            <a:r>
              <a:rPr lang="en-GB" sz="3000" dirty="0"/>
              <a:t> </a:t>
            </a:r>
            <a:r>
              <a:rPr lang="en-GB" sz="3000" dirty="0" smtClean="0"/>
              <a:t>           </a:t>
            </a:r>
            <a:br>
              <a:rPr lang="en-GB" sz="3000" dirty="0" smtClean="0"/>
            </a:br>
            <a:r>
              <a:rPr lang="en-GB" sz="3000" dirty="0" smtClean="0"/>
              <a:t>                          Milestones</a:t>
            </a:r>
            <a:br>
              <a:rPr lang="en-GB" sz="3000" dirty="0" smtClean="0"/>
            </a:b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5379788"/>
              </p:ext>
            </p:extLst>
          </p:nvPr>
        </p:nvGraphicFramePr>
        <p:xfrm>
          <a:off x="762000" y="1676400"/>
          <a:ext cx="7848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518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/>
          <a:stretch/>
        </p:blipFill>
        <p:spPr>
          <a:xfrm>
            <a:off x="0" y="1828800"/>
            <a:ext cx="4438288" cy="5016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1"/>
            <a:ext cx="8381999" cy="941388"/>
          </a:xfrm>
        </p:spPr>
        <p:txBody>
          <a:bodyPr/>
          <a:lstStyle/>
          <a:p>
            <a:pPr algn="ctr"/>
            <a:r>
              <a:rPr lang="en-GB" sz="3000" dirty="0" smtClean="0"/>
              <a:t> </a:t>
            </a:r>
            <a:br>
              <a:rPr lang="en-GB" sz="3000" dirty="0" smtClean="0"/>
            </a:br>
            <a:r>
              <a:rPr lang="en-GB" sz="3000" dirty="0" smtClean="0"/>
              <a:t>Milestones</a:t>
            </a:r>
            <a:endParaRPr lang="en-GB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200301"/>
              </p:ext>
            </p:extLst>
          </p:nvPr>
        </p:nvGraphicFramePr>
        <p:xfrm>
          <a:off x="990600" y="1951037"/>
          <a:ext cx="761999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3135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974099"/>
              </p:ext>
            </p:extLst>
          </p:nvPr>
        </p:nvGraphicFramePr>
        <p:xfrm>
          <a:off x="232172" y="1446610"/>
          <a:ext cx="8686801" cy="492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602"/>
                <a:gridCol w="1614361"/>
                <a:gridCol w="1383738"/>
                <a:gridCol w="1691236"/>
                <a:gridCol w="1306864"/>
              </a:tblGrid>
              <a:tr h="733267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Entry 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Into Force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Size of Market</a:t>
                      </a: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Size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Economy ($)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Trade ($)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449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ASEAN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1992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0.622 B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2.57 T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608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</a:tr>
              <a:tr h="524490"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ACFTA (China)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2005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1.990 B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12.93 T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366.5 B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449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AKFTA (Korea)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2007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0.673 B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3.98 T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131.5 B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</a:tr>
              <a:tr h="52449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AJCEP (Japan)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2008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0.749 B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7.17 T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229.1 B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449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AANZFTA (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Aus-Nzl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2010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0.651 B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4.22 T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81.1 B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</a:tr>
              <a:tr h="52449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AIFTA (India)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2010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1.898 B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4.63 T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67.7 B</a:t>
                      </a:r>
                      <a:endParaRPr lang="en-US" sz="15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449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AHKFTA (Hong Kong)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 2014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0.630 B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2.89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99.4 B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8FF"/>
                    </a:solidFill>
                  </a:tcPr>
                </a:tc>
              </a:tr>
              <a:tr h="52449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RCEP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May 2013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3.472 B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22.63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1,484 B</a:t>
                      </a:r>
                      <a:endParaRPr lang="en-US" sz="15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00" name="TextBox 28"/>
          <p:cNvSpPr txBox="1">
            <a:spLocks noChangeArrowheads="1"/>
          </p:cNvSpPr>
          <p:nvPr/>
        </p:nvSpPr>
        <p:spPr bwMode="auto">
          <a:xfrm>
            <a:off x="228602" y="6458635"/>
            <a:ext cx="3184315" cy="29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r>
              <a:rPr lang="en-US" altLang="en-US" sz="1500" baseline="30000" dirty="0">
                <a:latin typeface="Verdana" panose="020B0604030504040204" pitchFamily="34" charset="0"/>
              </a:rPr>
              <a:t>*</a:t>
            </a:r>
            <a:r>
              <a:rPr lang="en-US" altLang="en-US" sz="1500" dirty="0">
                <a:latin typeface="Verdana" panose="020B0604030504040204" pitchFamily="34" charset="0"/>
              </a:rPr>
              <a:t> </a:t>
            </a:r>
            <a:r>
              <a:rPr lang="en-US" altLang="en-US" sz="1400" dirty="0">
                <a:latin typeface="Verdana" panose="020B0604030504040204" pitchFamily="34" charset="0"/>
              </a:rPr>
              <a:t>Commencement of Negotiations</a:t>
            </a:r>
            <a:endParaRPr lang="en-US" altLang="en-US" sz="1500" baseline="30000" dirty="0">
              <a:latin typeface="Verdana" panose="020B060403050404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70648" y="482203"/>
            <a:ext cx="4611152" cy="52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97" tIns="46798" rIns="89997" bIns="4679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sz="2800" dirty="0">
                <a:solidFill>
                  <a:srgbClr val="0070C0"/>
                </a:solidFill>
              </a:rPr>
              <a:t>Milestones</a:t>
            </a:r>
            <a:endParaRPr lang="en-US" altLang="en-US" sz="2500" b="1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45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" y="1371600"/>
            <a:ext cx="916604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4843462"/>
            <a:ext cx="7696200" cy="148113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dirty="0"/>
              <a:t>If </a:t>
            </a:r>
            <a:r>
              <a:rPr lang="en-US" b="0" dirty="0"/>
              <a:t>ASEAN were a single country, it would already be the </a:t>
            </a:r>
            <a:r>
              <a:rPr lang="en-US" i="1" dirty="0">
                <a:solidFill>
                  <a:srgbClr val="FF0000"/>
                </a:solidFill>
              </a:rPr>
              <a:t>seventh-largest economy in the world</a:t>
            </a:r>
            <a:r>
              <a:rPr lang="en-US" b="0" dirty="0"/>
              <a:t>, with a combined GDP of $2.4 trillion in 2013.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It </a:t>
            </a:r>
            <a:r>
              <a:rPr lang="en-US" b="0" dirty="0"/>
              <a:t>is projected to rank as the </a:t>
            </a:r>
            <a:r>
              <a:rPr lang="en-US" dirty="0"/>
              <a:t>fourth-largest economy by 2050</a:t>
            </a:r>
            <a:r>
              <a:rPr lang="en-US" b="0" dirty="0" smtClean="0"/>
              <a:t>.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3505200" cy="381000"/>
          </a:xfrm>
        </p:spPr>
        <p:txBody>
          <a:bodyPr/>
          <a:lstStyle/>
          <a:p>
            <a:r>
              <a:rPr lang="en-GB" dirty="0" smtClean="0"/>
              <a:t>McKinsey &amp; Co. – May 2014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D821-D47C-46A6-A6AC-78338EB4E81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1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55"/>
          <p:cNvSpPr>
            <a:spLocks noGrp="1"/>
          </p:cNvSpPr>
          <p:nvPr>
            <p:ph type="title" idx="4294967295"/>
          </p:nvPr>
        </p:nvSpPr>
        <p:spPr>
          <a:xfrm>
            <a:off x="4114800" y="623788"/>
            <a:ext cx="3886200" cy="788988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0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Pillar </a:t>
            </a:r>
            <a:r>
              <a:rPr lang="en-US" sz="4000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</a:t>
            </a:r>
            <a:r>
              <a:rPr lang="en-US" sz="4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Thailand’s role </a:t>
            </a:r>
            <a:endParaRPr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Shape 156"/>
          <p:cNvSpPr txBox="1">
            <a:spLocks/>
          </p:cNvSpPr>
          <p:nvPr/>
        </p:nvSpPr>
        <p:spPr>
          <a:xfrm>
            <a:off x="827584" y="1608756"/>
            <a:ext cx="7848872" cy="3692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274320" marR="0" indent="-27432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marR="0" indent="-3101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marR="0" indent="-29718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marR="0" indent="-330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marR="0" indent="-3714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5pPr>
            <a:lvl6pPr marL="1760220" marR="0" indent="-29718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6pPr>
            <a:lvl7pPr marL="1985554" marR="0" indent="-33963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7pPr>
            <a:lvl8pPr marL="2168434" marR="0" indent="-33963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8pPr>
            <a:lvl9pPr marL="2407919" marR="0" indent="-3962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9pPr>
          </a:lstStyle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ASEAN Free Trade Area (AFTA)</a:t>
            </a:r>
          </a:p>
          <a:p>
            <a:pPr defTabSz="740663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ASEAN Connectivity</a:t>
            </a: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Energy Security</a:t>
            </a:r>
          </a:p>
          <a:p>
            <a:pPr defTabSz="740663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Chiang </a:t>
            </a:r>
            <a:r>
              <a:rPr lang="en-US" sz="2400" dirty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Mai Initiative </a:t>
            </a: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Multilateralism (CMIM)</a:t>
            </a:r>
          </a:p>
          <a:p>
            <a:pPr defTabSz="740663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>
                <a:latin typeface="Arial" pitchFamily="34" charset="0"/>
                <a:cs typeface="Arial" pitchFamily="34" charset="0"/>
                <a:sym typeface="Angsana New"/>
              </a:rPr>
              <a:t>ASEAN Plus Three Emergency Rice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Angsana New"/>
              </a:rPr>
              <a:t>Reserve (APTERR)</a:t>
            </a:r>
            <a:endParaRPr lang="en-US" sz="2400" dirty="0">
              <a:latin typeface="Arial" pitchFamily="34" charset="0"/>
              <a:ea typeface="Angsana New"/>
              <a:cs typeface="Arial" pitchFamily="34" charset="0"/>
              <a:sym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1832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e.tom\AppData\Local\Microsoft\Windows\Temporary Internet Files\Content.IE5\XB4S3TT3\paperpeople-0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7"/>
          <a:stretch/>
        </p:blipFill>
        <p:spPr bwMode="auto">
          <a:xfrm>
            <a:off x="1247080" y="4267201"/>
            <a:ext cx="56871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                        Pillar </a:t>
            </a:r>
            <a:r>
              <a:rPr lang="en-GB" dirty="0">
                <a:solidFill>
                  <a:srgbClr val="FF0000"/>
                </a:solidFill>
              </a:rPr>
              <a:t>3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              </a:t>
            </a:r>
            <a:r>
              <a:rPr lang="en-GB" dirty="0" smtClean="0"/>
              <a:t>ASCC Vision 2025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4375" y="1981200"/>
            <a:ext cx="7143750" cy="4205288"/>
          </a:xfrm>
        </p:spPr>
        <p:txBody>
          <a:bodyPr/>
          <a:lstStyle/>
          <a:p>
            <a:r>
              <a:rPr lang="en-US" dirty="0" smtClean="0"/>
              <a:t>        “Our </a:t>
            </a:r>
            <a:r>
              <a:rPr lang="en-US" dirty="0"/>
              <a:t>ASEAN Socio-Cultural Community by 2025 shall be one that engages </a:t>
            </a:r>
            <a:r>
              <a:rPr lang="en-US" dirty="0" smtClean="0"/>
              <a:t>and benefits </a:t>
            </a:r>
            <a:r>
              <a:rPr lang="en-US" dirty="0"/>
              <a:t>the peoples, and is inclusive, sustainable, resilient, and dynamic</a:t>
            </a:r>
            <a:r>
              <a:rPr lang="en-US" dirty="0" smtClean="0"/>
              <a:t>.”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838201"/>
            <a:ext cx="7143750" cy="838199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Pillar 3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ASCC</a:t>
            </a:r>
            <a:r>
              <a:rPr lang="en-GB" dirty="0"/>
              <a:t> </a:t>
            </a:r>
            <a:r>
              <a:rPr lang="en-GB" dirty="0" smtClean="0"/>
              <a:t>Blueprint 2025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908988"/>
              </p:ext>
            </p:extLst>
          </p:nvPr>
        </p:nvGraphicFramePr>
        <p:xfrm>
          <a:off x="1066800" y="2819400"/>
          <a:ext cx="7143750" cy="374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537"/>
            <a:ext cx="8153400" cy="703263"/>
          </a:xfrm>
        </p:spPr>
        <p:txBody>
          <a:bodyPr/>
          <a:lstStyle/>
          <a:p>
            <a:pPr algn="ctr"/>
            <a:r>
              <a:rPr lang="en-GB" dirty="0" smtClean="0"/>
              <a:t>ASEAN </a:t>
            </a:r>
            <a:br>
              <a:rPr lang="en-GB" dirty="0" smtClean="0"/>
            </a:br>
            <a:r>
              <a:rPr lang="en-GB" dirty="0" smtClean="0"/>
              <a:t>(Association of Southeast Asian Nations)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286000"/>
            <a:ext cx="6296025" cy="3900488"/>
          </a:xfrm>
        </p:spPr>
        <p:txBody>
          <a:bodyPr numCol="2"/>
          <a:lstStyle/>
          <a:p>
            <a:pPr marL="0" indent="0">
              <a:buNone/>
              <a:defRPr/>
            </a:pPr>
            <a:r>
              <a:rPr lang="en-US" sz="2400" u="sng" dirty="0" smtClean="0"/>
              <a:t>10 Member States</a:t>
            </a:r>
          </a:p>
          <a:p>
            <a:pPr eaLnBrk="1" hangingPunct="1"/>
            <a:r>
              <a:rPr lang="en-US" sz="2400" dirty="0" smtClean="0"/>
              <a:t>Brunei </a:t>
            </a:r>
            <a:r>
              <a:rPr lang="en-US" sz="2400" dirty="0"/>
              <a:t>Darussalam </a:t>
            </a:r>
            <a:r>
              <a:rPr lang="en-US" sz="2400" dirty="0" smtClean="0"/>
              <a:t>    </a:t>
            </a:r>
            <a:r>
              <a:rPr lang="en-US" sz="1400" i="1" dirty="0" smtClean="0"/>
              <a:t>(</a:t>
            </a:r>
            <a:r>
              <a:rPr lang="en-US" sz="1400" i="1" dirty="0"/>
              <a:t>7 January 1984)</a:t>
            </a:r>
          </a:p>
          <a:p>
            <a:pPr eaLnBrk="1" hangingPunct="1"/>
            <a:r>
              <a:rPr lang="en-US" sz="2400" dirty="0"/>
              <a:t>Cambodia</a:t>
            </a:r>
            <a:r>
              <a:rPr lang="en-US" sz="1400" dirty="0"/>
              <a:t> </a:t>
            </a:r>
            <a:r>
              <a:rPr lang="en-US" sz="1400" dirty="0" smtClean="0"/>
              <a:t>                               </a:t>
            </a:r>
            <a:r>
              <a:rPr lang="en-US" sz="1400" i="1" dirty="0" smtClean="0"/>
              <a:t>(30 April 1999) </a:t>
            </a:r>
            <a:endParaRPr lang="en-US" sz="1400" i="1" dirty="0"/>
          </a:p>
          <a:p>
            <a:pPr eaLnBrk="1" hangingPunct="1"/>
            <a:r>
              <a:rPr lang="en-US" sz="2400" dirty="0"/>
              <a:t>Indonesia</a:t>
            </a:r>
            <a:r>
              <a:rPr lang="en-US" sz="1400" dirty="0"/>
              <a:t> </a:t>
            </a:r>
            <a:r>
              <a:rPr lang="en-US" sz="1400" dirty="0" smtClean="0"/>
              <a:t>                                 </a:t>
            </a:r>
            <a:r>
              <a:rPr lang="en-US" sz="1400" i="1" dirty="0" smtClean="0"/>
              <a:t>(</a:t>
            </a:r>
            <a:r>
              <a:rPr lang="en-US" sz="1400" i="1" dirty="0"/>
              <a:t>8 August 1967)</a:t>
            </a:r>
          </a:p>
          <a:p>
            <a:pPr eaLnBrk="1" hangingPunct="1"/>
            <a:r>
              <a:rPr lang="en-US" sz="2400" dirty="0"/>
              <a:t>Lao PDR </a:t>
            </a:r>
            <a:r>
              <a:rPr lang="en-US" sz="2400" dirty="0" smtClean="0"/>
              <a:t>                          </a:t>
            </a:r>
            <a:r>
              <a:rPr lang="en-US" sz="1400" i="1" dirty="0" smtClean="0"/>
              <a:t>(</a:t>
            </a:r>
            <a:r>
              <a:rPr lang="en-US" sz="1400" i="1" dirty="0"/>
              <a:t>23 July 1997)</a:t>
            </a:r>
          </a:p>
          <a:p>
            <a:pPr eaLnBrk="1" hangingPunct="1"/>
            <a:r>
              <a:rPr lang="en-US" sz="2400" dirty="0"/>
              <a:t>Malaysia </a:t>
            </a:r>
            <a:r>
              <a:rPr lang="en-US" sz="2400" dirty="0" smtClean="0"/>
              <a:t>                     </a:t>
            </a:r>
            <a:r>
              <a:rPr lang="en-US" sz="1400" i="1" dirty="0" smtClean="0"/>
              <a:t>(</a:t>
            </a:r>
            <a:r>
              <a:rPr lang="en-US" sz="1400" i="1" dirty="0"/>
              <a:t>8 August 1967)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Myanmar                    </a:t>
            </a:r>
            <a:r>
              <a:rPr lang="en-US" sz="1400" i="1" dirty="0" smtClean="0"/>
              <a:t>(</a:t>
            </a:r>
            <a:r>
              <a:rPr lang="en-US" sz="1400" i="1" dirty="0"/>
              <a:t>23 July 1997)</a:t>
            </a:r>
          </a:p>
          <a:p>
            <a:pPr eaLnBrk="1" hangingPunct="1"/>
            <a:r>
              <a:rPr lang="en-US" sz="2400" dirty="0"/>
              <a:t>Philippines</a:t>
            </a:r>
            <a:r>
              <a:rPr lang="en-US" sz="1400" dirty="0"/>
              <a:t> </a:t>
            </a:r>
            <a:r>
              <a:rPr lang="en-US" sz="1400" dirty="0" smtClean="0"/>
              <a:t>                              </a:t>
            </a:r>
            <a:r>
              <a:rPr lang="en-US" sz="1400" i="1" dirty="0" smtClean="0"/>
              <a:t>(</a:t>
            </a:r>
            <a:r>
              <a:rPr lang="en-US" sz="1400" i="1" dirty="0"/>
              <a:t>8 August 1967)</a:t>
            </a:r>
          </a:p>
          <a:p>
            <a:pPr eaLnBrk="1" hangingPunct="1"/>
            <a:r>
              <a:rPr lang="en-US" sz="2400" dirty="0"/>
              <a:t>Singapore</a:t>
            </a:r>
            <a:r>
              <a:rPr lang="en-US" sz="1400" dirty="0"/>
              <a:t> </a:t>
            </a:r>
            <a:r>
              <a:rPr lang="en-US" sz="1400" dirty="0" smtClean="0"/>
              <a:t>                                  </a:t>
            </a:r>
            <a:r>
              <a:rPr lang="en-US" sz="1400" i="1" dirty="0" smtClean="0"/>
              <a:t>(</a:t>
            </a:r>
            <a:r>
              <a:rPr lang="en-US" sz="1400" i="1" dirty="0"/>
              <a:t>8 August 1967)</a:t>
            </a:r>
          </a:p>
          <a:p>
            <a:pPr eaLnBrk="1" hangingPunct="1"/>
            <a:r>
              <a:rPr lang="en-US" sz="2400" dirty="0"/>
              <a:t>Thailand</a:t>
            </a:r>
            <a:r>
              <a:rPr lang="en-US" sz="1400" dirty="0"/>
              <a:t> </a:t>
            </a:r>
            <a:r>
              <a:rPr lang="en-US" sz="1400" dirty="0" smtClean="0"/>
              <a:t>                                     </a:t>
            </a:r>
            <a:r>
              <a:rPr lang="en-US" sz="1400" i="1" dirty="0" smtClean="0"/>
              <a:t>(</a:t>
            </a:r>
            <a:r>
              <a:rPr lang="en-US" sz="1400" i="1" dirty="0"/>
              <a:t>8 August 1967)</a:t>
            </a:r>
          </a:p>
          <a:p>
            <a:pPr eaLnBrk="1" hangingPunct="1"/>
            <a:r>
              <a:rPr lang="en-US" sz="2400" dirty="0"/>
              <a:t>Viet Nam </a:t>
            </a:r>
            <a:r>
              <a:rPr lang="en-US" sz="2400" dirty="0" smtClean="0"/>
              <a:t>                      </a:t>
            </a:r>
            <a:r>
              <a:rPr lang="en-US" sz="1400" i="1" dirty="0" smtClean="0"/>
              <a:t>(</a:t>
            </a:r>
            <a:r>
              <a:rPr lang="en-US" sz="1400" i="1" dirty="0"/>
              <a:t>28 July 1995) </a:t>
            </a:r>
          </a:p>
          <a:p>
            <a:pPr>
              <a:defRPr/>
            </a:pPr>
            <a:endParaRPr lang="en-US" sz="1400" dirty="0"/>
          </a:p>
          <a:p>
            <a:endParaRPr lang="en-GB" sz="1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" b="98636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74" y="2438400"/>
            <a:ext cx="322322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62D7-A6CA-4751-BFD3-A5295B9F0ED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1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4375" y="381001"/>
            <a:ext cx="7143750" cy="838199"/>
          </a:xfrm>
        </p:spPr>
        <p:txBody>
          <a:bodyPr/>
          <a:lstStyle/>
          <a:p>
            <a:pPr algn="ctr"/>
            <a:r>
              <a:rPr lang="en-GB" sz="3000" dirty="0" smtClean="0"/>
              <a:t> Milestones</a:t>
            </a:r>
            <a:endParaRPr lang="en-GB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4375" y="1143001"/>
            <a:ext cx="7143750" cy="504348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1.   Heightened commitments</a:t>
            </a:r>
          </a:p>
          <a:p>
            <a:pPr lvl="1"/>
            <a:r>
              <a:rPr lang="en-GB" sz="2400" dirty="0" smtClean="0"/>
              <a:t>Declaration on Non-communicable Diseases in ASEAN</a:t>
            </a:r>
          </a:p>
          <a:p>
            <a:pPr lvl="1"/>
            <a:r>
              <a:rPr lang="en-US" sz="2400" b="1" dirty="0" smtClean="0">
                <a:solidFill>
                  <a:srgbClr val="7030A0"/>
                </a:solidFill>
              </a:rPr>
              <a:t>Declaration </a:t>
            </a:r>
            <a:r>
              <a:rPr lang="en-US" sz="2400" b="1" dirty="0">
                <a:solidFill>
                  <a:srgbClr val="7030A0"/>
                </a:solidFill>
              </a:rPr>
              <a:t>on Elimination of Violence Against Women and Elimination of Violence Against Children in </a:t>
            </a:r>
            <a:r>
              <a:rPr lang="en-US" sz="2400" b="1" dirty="0" smtClean="0">
                <a:solidFill>
                  <a:srgbClr val="7030A0"/>
                </a:solidFill>
              </a:rPr>
              <a:t>ASEAN</a:t>
            </a:r>
          </a:p>
          <a:p>
            <a:pPr lvl="1"/>
            <a:r>
              <a:rPr lang="en-US" sz="2400" dirty="0" smtClean="0"/>
              <a:t>ASEAN Joint Statement on Climate Change to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Session of the Conference of the Parties to the UN’s Framework Convention on Climate Change (COP21)</a:t>
            </a:r>
          </a:p>
          <a:p>
            <a:pPr lvl="1"/>
            <a:r>
              <a:rPr lang="en-US" sz="2400" b="1" dirty="0" smtClean="0">
                <a:solidFill>
                  <a:srgbClr val="7030A0"/>
                </a:solidFill>
              </a:rPr>
              <a:t>Development </a:t>
            </a:r>
            <a:r>
              <a:rPr lang="en-US" sz="2400" b="1" dirty="0">
                <a:solidFill>
                  <a:srgbClr val="7030A0"/>
                </a:solidFill>
              </a:rPr>
              <a:t>of ASEAN instruments for the protection and promotion of the rights of migrant </a:t>
            </a:r>
            <a:r>
              <a:rPr lang="en-US" sz="2400" b="1" dirty="0" smtClean="0">
                <a:solidFill>
                  <a:srgbClr val="7030A0"/>
                </a:solidFill>
              </a:rPr>
              <a:t>workers</a:t>
            </a:r>
            <a:endParaRPr lang="en-US" sz="2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Milestones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2.  Quick, tangible action</a:t>
            </a:r>
          </a:p>
          <a:p>
            <a:pPr lvl="1"/>
            <a:r>
              <a:rPr lang="en-US" sz="2400" dirty="0"/>
              <a:t>Humanitarian assistance through the ASEAN Coordinating Centre for Humanitarian  Assistance (AHA Centre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>
                <a:solidFill>
                  <a:srgbClr val="7030A0"/>
                </a:solidFill>
              </a:rPr>
              <a:t>Regional Plan of Action on Elimination of Violence Against Women</a:t>
            </a:r>
          </a:p>
          <a:p>
            <a:pPr lvl="1"/>
            <a:r>
              <a:rPr lang="en-US" sz="2400" dirty="0" smtClean="0"/>
              <a:t>Regional Plan of Action on Elimination </a:t>
            </a:r>
            <a:r>
              <a:rPr lang="en-US" sz="2400" dirty="0"/>
              <a:t>of Violence </a:t>
            </a:r>
            <a:r>
              <a:rPr lang="en-US" sz="2400" dirty="0" smtClean="0"/>
              <a:t>Against Children</a:t>
            </a:r>
          </a:p>
          <a:p>
            <a:pPr lvl="1"/>
            <a:r>
              <a:rPr lang="en-US" sz="2400" b="1" dirty="0" smtClean="0">
                <a:solidFill>
                  <a:srgbClr val="7030A0"/>
                </a:solidFill>
              </a:rPr>
              <a:t>ASEAN Post-2015 Health Development Agenda</a:t>
            </a:r>
            <a:endParaRPr lang="en-US" sz="24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55"/>
          <p:cNvSpPr>
            <a:spLocks noGrp="1"/>
          </p:cNvSpPr>
          <p:nvPr>
            <p:ph type="title" idx="4294967295"/>
          </p:nvPr>
        </p:nvSpPr>
        <p:spPr>
          <a:xfrm>
            <a:off x="4038601" y="623788"/>
            <a:ext cx="4114800" cy="7889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>
                <a:solidFill>
                  <a:srgbClr val="0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Pillar </a:t>
            </a:r>
            <a:r>
              <a:rPr lang="en-US" sz="4000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en-US" sz="40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Thailand’s role </a:t>
            </a:r>
            <a:endParaRPr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Shape 156"/>
          <p:cNvSpPr txBox="1">
            <a:spLocks/>
          </p:cNvSpPr>
          <p:nvPr/>
        </p:nvSpPr>
        <p:spPr>
          <a:xfrm>
            <a:off x="564774" y="1608756"/>
            <a:ext cx="8255698" cy="4412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274320" marR="0" indent="-27432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marR="0" indent="-3101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marR="0" indent="-29718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marR="0" indent="-330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marR="0" indent="-3714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5pPr>
            <a:lvl6pPr marL="1760220" marR="0" indent="-29718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6pPr>
            <a:lvl7pPr marL="1985554" marR="0" indent="-33963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7pPr>
            <a:lvl8pPr marL="2168434" marR="0" indent="-33963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8pPr>
            <a:lvl9pPr marL="2407919" marR="0" indent="-3962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9pPr>
          </a:lstStyle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Promotion of Healthcare</a:t>
            </a: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Cultivation of Leadership for Youths</a:t>
            </a:r>
          </a:p>
          <a:p>
            <a:pPr marL="0" indent="0">
              <a:buNone/>
            </a:pPr>
            <a:r>
              <a:rPr lang="th-TH" sz="2400" dirty="0" smtClean="0">
                <a:latin typeface="Arial" pitchFamily="34" charset="0"/>
                <a:cs typeface="Cordia New" pitchFamily="34" charset="-34"/>
                <a:sym typeface="Angsana New"/>
              </a:rPr>
              <a:t>•</a:t>
            </a:r>
            <a:r>
              <a:rPr lang="en-US" sz="2400" dirty="0" smtClean="0">
                <a:latin typeface="Arial" pitchFamily="34" charset="0"/>
                <a:cs typeface="Cordia New" pitchFamily="34" charset="-34"/>
                <a:sym typeface="Angsana New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Regional Plans of Action</a:t>
            </a:r>
            <a:endParaRPr lang="th-TH" sz="2400" dirty="0" smtClean="0">
              <a:latin typeface="Arial" pitchFamily="34" charset="0"/>
              <a:ea typeface="Angsana New"/>
              <a:cs typeface="Cordia New" pitchFamily="34" charset="-34"/>
              <a:sym typeface="Angsana New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Angsana New"/>
              </a:rPr>
              <a:t>•  Establishment of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ASEAN Commission on the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Promotion 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Protection of the Rights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Women and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Children (ACWC)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ASEAN University Network (AUN) and ASEAN Studies</a:t>
            </a:r>
            <a:endParaRPr lang="en-US" sz="2400" dirty="0">
              <a:latin typeface="Arial" pitchFamily="34" charset="0"/>
              <a:ea typeface="Angsana New"/>
              <a:cs typeface="Arial" pitchFamily="34" charset="0"/>
              <a:sym typeface="Angsana New"/>
            </a:endParaRP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Cooperation on Disaster </a:t>
            </a:r>
            <a:r>
              <a:rPr lang="en-US" sz="2400" dirty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M</a:t>
            </a: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anagement</a:t>
            </a:r>
            <a:endParaRPr lang="en-US" sz="2400" dirty="0">
              <a:latin typeface="Arial" pitchFamily="34" charset="0"/>
              <a:ea typeface="Angsana New"/>
              <a:cs typeface="Arial" pitchFamily="34" charset="0"/>
              <a:sym typeface="Angsana New"/>
            </a:endParaRP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Establishment of Thailand’s “ASEAN </a:t>
            </a:r>
            <a:r>
              <a:rPr lang="en-US" sz="2400" dirty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Cultural </a:t>
            </a: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Centre” in Bangkok</a:t>
            </a:r>
            <a:endParaRPr lang="th-TH" sz="2400" dirty="0">
              <a:latin typeface="Arial" pitchFamily="34" charset="0"/>
              <a:ea typeface="Angsana New"/>
              <a:cs typeface="Cordia New" pitchFamily="34" charset="-34"/>
              <a:sym typeface="Angsana New"/>
            </a:endParaRP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endParaRPr lang="th-TH" sz="2400" dirty="0" smtClean="0">
              <a:latin typeface="Cordia New" pitchFamily="34" charset="-34"/>
              <a:ea typeface="Angsana New"/>
              <a:cs typeface="Cordia New" pitchFamily="34" charset="-34"/>
              <a:sym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8132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1"/>
            <a:ext cx="5181600" cy="1143000"/>
          </a:xfrm>
        </p:spPr>
        <p:txBody>
          <a:bodyPr/>
          <a:lstStyle/>
          <a:p>
            <a:r>
              <a:rPr lang="en-US" dirty="0" smtClean="0"/>
              <a:t>   Benefits of engaging      with  ASEAN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1524000"/>
            <a:ext cx="7896226" cy="4876800"/>
          </a:xfrm>
        </p:spPr>
        <p:txBody>
          <a:bodyPr/>
          <a:lstStyle/>
          <a:p>
            <a:r>
              <a:rPr lang="en-US" dirty="0" smtClean="0"/>
              <a:t>Opportunities from the 3</a:t>
            </a:r>
            <a:r>
              <a:rPr lang="en-US" baseline="30000" dirty="0" smtClean="0"/>
              <a:t>rd</a:t>
            </a:r>
            <a:r>
              <a:rPr lang="en-US" dirty="0" smtClean="0"/>
              <a:t>  largest consumer market in the world</a:t>
            </a:r>
            <a:r>
              <a:rPr lang="en-US" dirty="0"/>
              <a:t> </a:t>
            </a:r>
            <a:r>
              <a:rPr lang="en-US" dirty="0" smtClean="0"/>
              <a:t>(measured by population).</a:t>
            </a:r>
          </a:p>
          <a:p>
            <a:r>
              <a:rPr lang="en-US" dirty="0" smtClean="0"/>
              <a:t>Opportunities from a population of 622 million, 53% of which are below 30 years old.  </a:t>
            </a:r>
          </a:p>
          <a:p>
            <a:r>
              <a:rPr lang="en-US" dirty="0" smtClean="0"/>
              <a:t>Opportunities from a highly </a:t>
            </a:r>
            <a:r>
              <a:rPr lang="en-US" dirty="0"/>
              <a:t>connected </a:t>
            </a:r>
            <a:r>
              <a:rPr lang="en-US" dirty="0" smtClean="0"/>
              <a:t>region, conducive to trade and investment.</a:t>
            </a:r>
          </a:p>
          <a:p>
            <a:r>
              <a:rPr lang="en-US" dirty="0" smtClean="0"/>
              <a:t>Opportunities from a vibrant economy (GDP growth projected at 4.9</a:t>
            </a:r>
            <a:r>
              <a:rPr lang="en-US" dirty="0"/>
              <a:t>% </a:t>
            </a:r>
            <a:r>
              <a:rPr lang="en-US" dirty="0" smtClean="0"/>
              <a:t>in 2015 and 5.3% in 2016).</a:t>
            </a:r>
            <a:endParaRPr lang="en-US" dirty="0"/>
          </a:p>
          <a:p>
            <a:r>
              <a:rPr lang="en-GB" dirty="0" smtClean="0"/>
              <a:t>Opportunities </a:t>
            </a:r>
            <a:r>
              <a:rPr lang="en-GB" dirty="0"/>
              <a:t>from rich cultural </a:t>
            </a:r>
            <a:r>
              <a:rPr lang="en-GB" dirty="0" smtClean="0"/>
              <a:t>diversity.</a:t>
            </a:r>
          </a:p>
          <a:p>
            <a:r>
              <a:rPr lang="en-GB" dirty="0" smtClean="0"/>
              <a:t>Regional partner in the promotion of peace and security, SDGs, and in addressing transnational threats and challenges.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5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447800"/>
            <a:ext cx="7143750" cy="4738688"/>
          </a:xfrm>
        </p:spPr>
        <p:txBody>
          <a:bodyPr/>
          <a:lstStyle/>
          <a:p>
            <a:pPr marL="1828800" lvl="4" indent="0">
              <a:buNone/>
            </a:pPr>
            <a:endParaRPr lang="en-US" sz="4400" b="1" dirty="0" smtClean="0">
              <a:solidFill>
                <a:srgbClr val="0070C0"/>
              </a:solidFill>
            </a:endParaRPr>
          </a:p>
          <a:p>
            <a:pPr marL="1828800" lvl="4" indent="0">
              <a:buNone/>
            </a:pPr>
            <a:r>
              <a:rPr lang="en-US" sz="4400" b="1" dirty="0" smtClean="0">
                <a:solidFill>
                  <a:srgbClr val="0070C0"/>
                </a:solidFill>
                <a:hlinkClick r:id="rId3"/>
              </a:rPr>
              <a:t>www.asean.org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marL="1828800" lvl="4" indent="0">
              <a:buNone/>
            </a:pPr>
            <a:endParaRPr lang="en-US" sz="4400" b="1" dirty="0">
              <a:solidFill>
                <a:srgbClr val="0070C0"/>
              </a:solidFill>
            </a:endParaRPr>
          </a:p>
          <a:p>
            <a:pPr marL="1828800" lvl="4" indent="0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   Thank you.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5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4973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 smtClean="0">
                <a:solidFill>
                  <a:schemeClr val="accent1">
                    <a:lumMod val="75000"/>
                  </a:schemeClr>
                </a:solidFill>
              </a:rPr>
              <a:t>        ASEAN 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</a:rPr>
              <a:t>Aims and Purposes</a:t>
            </a:r>
            <a:br>
              <a:rPr lang="en-US" alt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600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Bangkok Declaration 1967)</a:t>
            </a:r>
            <a:endParaRPr lang="en-US" alt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2400" dirty="0" smtClean="0">
                <a:solidFill>
                  <a:srgbClr val="10253F"/>
                </a:solidFill>
              </a:rPr>
              <a:t>To accelerate the economic growth, social progress and cultural development in the region through joint </a:t>
            </a:r>
            <a:r>
              <a:rPr lang="en-US" altLang="en-US" sz="2400" dirty="0" err="1" smtClean="0">
                <a:solidFill>
                  <a:srgbClr val="10253F"/>
                </a:solidFill>
              </a:rPr>
              <a:t>endeavours</a:t>
            </a:r>
            <a:r>
              <a:rPr lang="en-US" altLang="en-US" sz="2400" dirty="0" smtClean="0">
                <a:solidFill>
                  <a:srgbClr val="10253F"/>
                </a:solidFill>
              </a:rPr>
              <a:t>.</a:t>
            </a:r>
          </a:p>
          <a:p>
            <a:r>
              <a:rPr lang="en-US" altLang="en-US" sz="2400" dirty="0" smtClean="0">
                <a:solidFill>
                  <a:srgbClr val="10253F"/>
                </a:solidFill>
              </a:rPr>
              <a:t>To promote regional peace and stability through abiding respect for justice and the rule of law.</a:t>
            </a:r>
          </a:p>
          <a:p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62D7-A6CA-4751-BFD3-A5295B9F0ED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66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382323"/>
            <a:ext cx="5715000" cy="5446889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94070" y="1000125"/>
            <a:ext cx="819273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2C59A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C59A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C59A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C59A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2C59A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2C59A7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2C59A7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2C59A7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2C59A7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dirty="0" smtClean="0"/>
              <a:t>The ASEAN Journey to Community Building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41661708"/>
              </p:ext>
            </p:extLst>
          </p:nvPr>
        </p:nvGraphicFramePr>
        <p:xfrm>
          <a:off x="304800" y="1447800"/>
          <a:ext cx="8534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58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/>
          <p:cNvSpPr/>
          <p:nvPr/>
        </p:nvSpPr>
        <p:spPr bwMode="auto">
          <a:xfrm>
            <a:off x="1305762" y="1634520"/>
            <a:ext cx="6571632" cy="1383000"/>
          </a:xfrm>
          <a:prstGeom prst="triangl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tabLst>
                <a:tab pos="457200" algn="l"/>
              </a:tabLst>
              <a:defRPr/>
            </a:pPr>
            <a:endParaRPr lang="en-US" sz="16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54480" y="3108960"/>
            <a:ext cx="1988820" cy="2926080"/>
          </a:xfrm>
          <a:prstGeom prst="rect">
            <a:avLst/>
          </a:prstGeom>
          <a:solidFill>
            <a:srgbClr val="2C59A7"/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0" tIns="0" rIns="0" bIns="0" anchor="ctr"/>
          <a:lstStyle/>
          <a:p>
            <a:pPr algn="ctr"/>
            <a:endParaRPr lang="id-ID" sz="1600" i="1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691640" y="3566160"/>
            <a:ext cx="17145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ASEAN </a:t>
            </a:r>
          </a:p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Political-Security</a:t>
            </a:r>
          </a:p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(APSC)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611880" y="3108960"/>
            <a:ext cx="1988820" cy="2926080"/>
          </a:xfrm>
          <a:prstGeom prst="rect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0" tIns="0" rIns="0" bIns="0" anchor="ctr"/>
          <a:lstStyle/>
          <a:p>
            <a:pPr algn="ctr"/>
            <a:endParaRPr lang="id-ID" sz="1600" i="1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714750" y="3566160"/>
            <a:ext cx="17145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ASEAN </a:t>
            </a:r>
          </a:p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</a:p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(AEC)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5669280" y="3108960"/>
            <a:ext cx="1988820" cy="2926080"/>
          </a:xfrm>
          <a:prstGeom prst="rect">
            <a:avLst/>
          </a:prstGeom>
          <a:solidFill>
            <a:srgbClr val="C00000"/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0" tIns="0" rIns="0" bIns="0" anchor="ctr"/>
          <a:lstStyle/>
          <a:p>
            <a:pPr algn="ctr"/>
            <a:endParaRPr lang="id-ID" sz="1600" i="1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5772150" y="3566160"/>
            <a:ext cx="17145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ASEAN </a:t>
            </a:r>
          </a:p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Socio-Cultural</a:t>
            </a:r>
          </a:p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marL="0" lvl="2" algn="ctr">
              <a:tabLst>
                <a:tab pos="4572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(ASCC)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ASEAN Community Building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77332" y="2032337"/>
            <a:ext cx="4257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ASEAN: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A people-oriented community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480" y="6096000"/>
            <a:ext cx="610362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Narrowing the Development Gap (NDG)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62D7-A6CA-4751-BFD3-A5295B9F0ED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61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nise.tom\AppData\Local\Microsoft\Windows\Temporary Internet Files\Content.IE5\XB4S3TT3\paperpeople-0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3743" r="4945" b="25140"/>
          <a:stretch/>
        </p:blipFill>
        <p:spPr bwMode="auto">
          <a:xfrm>
            <a:off x="1828800" y="4621107"/>
            <a:ext cx="4724400" cy="18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533401"/>
            <a:ext cx="5029201" cy="761999"/>
          </a:xfrm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GB" dirty="0" smtClean="0">
                <a:solidFill>
                  <a:srgbClr val="FF0000"/>
                </a:solidFill>
              </a:rPr>
              <a:t>Pillar </a:t>
            </a:r>
            <a:r>
              <a:rPr lang="en-GB" dirty="0">
                <a:solidFill>
                  <a:srgbClr val="FF0000"/>
                </a:solidFill>
              </a:rPr>
              <a:t>1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/>
              <a:t>APSC Vision 2025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4374" y="1371600"/>
            <a:ext cx="8162925" cy="441960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 smtClean="0"/>
              <a:t>       “</a:t>
            </a:r>
            <a:r>
              <a:rPr lang="en-US" sz="2200" dirty="0"/>
              <a:t>Our ASEAN Political-Security Community by 2025 shall be a united, </a:t>
            </a:r>
            <a:r>
              <a:rPr lang="en-US" sz="2200" dirty="0" smtClean="0"/>
              <a:t>inclusive and </a:t>
            </a:r>
            <a:r>
              <a:rPr lang="en-US" sz="2200" dirty="0"/>
              <a:t>resilient community. Our peoples shall live in a safe, harmonious </a:t>
            </a:r>
            <a:r>
              <a:rPr lang="en-US" sz="2200" dirty="0" smtClean="0"/>
              <a:t>and secure </a:t>
            </a:r>
            <a:r>
              <a:rPr lang="en-US" sz="2200" dirty="0"/>
              <a:t>environment, embrace the values of tolerance and moderation as </a:t>
            </a:r>
            <a:r>
              <a:rPr lang="en-US" sz="2200" dirty="0" smtClean="0"/>
              <a:t>well as </a:t>
            </a:r>
            <a:r>
              <a:rPr lang="en-US" sz="2200" dirty="0"/>
              <a:t>uphold ASEAN fundamental principles, shared values and norms. </a:t>
            </a:r>
            <a:r>
              <a:rPr lang="en-US" sz="2200" dirty="0" smtClean="0"/>
              <a:t>ASEAN shall </a:t>
            </a:r>
            <a:r>
              <a:rPr lang="en-US" sz="2200" dirty="0"/>
              <a:t>remain cohesive, responsive and relevant in addressing challenges </a:t>
            </a:r>
            <a:r>
              <a:rPr lang="en-US" sz="2200" dirty="0" smtClean="0"/>
              <a:t>to regional </a:t>
            </a:r>
            <a:r>
              <a:rPr lang="en-US" sz="2200" dirty="0"/>
              <a:t>peace and security as well as play a central role in shaping the </a:t>
            </a:r>
            <a:r>
              <a:rPr lang="en-US" sz="2200" dirty="0" smtClean="0"/>
              <a:t>evolving regional </a:t>
            </a:r>
            <a:r>
              <a:rPr lang="en-US" sz="2200" dirty="0"/>
              <a:t>architecture, while deepening our engagement with external </a:t>
            </a:r>
            <a:r>
              <a:rPr lang="en-US" sz="2200" dirty="0" smtClean="0"/>
              <a:t>parties and </a:t>
            </a:r>
            <a:r>
              <a:rPr lang="en-US" sz="2200" dirty="0"/>
              <a:t>contributing collectively to global peace, security and stability.</a:t>
            </a:r>
            <a:r>
              <a:rPr lang="en-GB" sz="2200" dirty="0" smtClean="0"/>
              <a:t>.”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B2A0154-0FC5-417A-8A12-873E6E3C8801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838200"/>
            <a:ext cx="7143750" cy="1142999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FF0000"/>
                </a:solidFill>
              </a:rPr>
              <a:t>                            Pillar 1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             </a:t>
            </a:r>
            <a:r>
              <a:rPr lang="en-GB" dirty="0"/>
              <a:t>APSC  Blueprint 2025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187256"/>
              </p:ext>
            </p:extLst>
          </p:nvPr>
        </p:nvGraphicFramePr>
        <p:xfrm>
          <a:off x="714375" y="1752600"/>
          <a:ext cx="7820026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74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Examples of Work in APSC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AA14-3892-48AA-89DE-A047064C17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2914756"/>
              </p:ext>
            </p:extLst>
          </p:nvPr>
        </p:nvGraphicFramePr>
        <p:xfrm>
          <a:off x="533400" y="1752600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02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55"/>
          <p:cNvSpPr>
            <a:spLocks noGrp="1"/>
          </p:cNvSpPr>
          <p:nvPr>
            <p:ph type="title" idx="4294967295"/>
          </p:nvPr>
        </p:nvSpPr>
        <p:spPr>
          <a:xfrm>
            <a:off x="4191001" y="533400"/>
            <a:ext cx="3962400" cy="8793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>
                <a:solidFill>
                  <a:srgbClr val="0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Pillar 1 : Thailand’s role  </a:t>
            </a:r>
            <a:endParaRPr sz="40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Shape 156"/>
          <p:cNvSpPr txBox="1">
            <a:spLocks/>
          </p:cNvSpPr>
          <p:nvPr/>
        </p:nvSpPr>
        <p:spPr>
          <a:xfrm>
            <a:off x="1054621" y="1555795"/>
            <a:ext cx="7621835" cy="415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274320" marR="0" indent="-27432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marR="0" indent="-3101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marR="0" indent="-29718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marR="0" indent="-330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marR="0" indent="-3714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3"/>
              <a:buChar char="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5pPr>
            <a:lvl6pPr marL="1760220" marR="0" indent="-29718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6pPr>
            <a:lvl7pPr marL="1985554" marR="0" indent="-33963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7pPr>
            <a:lvl8pPr marL="2168434" marR="0" indent="-33963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8pPr>
            <a:lvl9pPr marL="2407919" marR="0" indent="-3962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3"/>
              <a:buChar char="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9pPr>
          </a:lstStyle>
          <a:p>
            <a:pPr defTabSz="740663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ASEAN Intergovernmental Commission on Human Rights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AICHR)</a:t>
            </a:r>
          </a:p>
          <a:p>
            <a:pPr defTabSz="740663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Angsana New"/>
              </a:rPr>
              <a:t>ASEAN </a:t>
            </a:r>
            <a:r>
              <a:rPr lang="en-US" sz="2400" dirty="0">
                <a:latin typeface="Arial" pitchFamily="34" charset="0"/>
                <a:cs typeface="Arial" pitchFamily="34" charset="0"/>
                <a:sym typeface="Angsana New"/>
              </a:rPr>
              <a:t>Human Rights Declaration</a:t>
            </a:r>
            <a:endParaRPr lang="th-TH" sz="2400" dirty="0">
              <a:latin typeface="Arial" pitchFamily="34" charset="0"/>
              <a:ea typeface="Angsana New"/>
              <a:cs typeface="Cordia New" pitchFamily="34" charset="-34"/>
              <a:sym typeface="Angsana New"/>
            </a:endParaRPr>
          </a:p>
          <a:p>
            <a:pPr defTabSz="740663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Southeast Asia Nuclear Weapon Free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Zone</a:t>
            </a:r>
            <a:r>
              <a:rPr lang="th-TH" sz="2400" dirty="0" smtClean="0">
                <a:latin typeface="Arial" pitchFamily="34" charset="0"/>
                <a:ea typeface="Angsana New"/>
                <a:cs typeface="Cordia New" pitchFamily="34" charset="-34"/>
                <a:sym typeface="Angsana New"/>
              </a:rPr>
              <a:t> </a:t>
            </a:r>
            <a:r>
              <a:rPr lang="en-US" sz="2400" dirty="0" smtClean="0">
                <a:latin typeface="Arial" pitchFamily="34" charset="0"/>
                <a:ea typeface="Angsana New"/>
                <a:cs typeface="Cordia New" pitchFamily="34" charset="-34"/>
                <a:sym typeface="Angsana New"/>
              </a:rPr>
              <a:t>(</a:t>
            </a: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SEANWFZ)</a:t>
            </a:r>
            <a:endParaRPr lang="th-TH" sz="2400" dirty="0">
              <a:latin typeface="Arial" pitchFamily="34" charset="0"/>
              <a:ea typeface="Angsana New"/>
              <a:cs typeface="Cordia New" pitchFamily="34" charset="-34"/>
              <a:sym typeface="Angsana New"/>
            </a:endParaRPr>
          </a:p>
          <a:p>
            <a:pPr defTabSz="740663" hangingPunct="1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latin typeface="Arial" pitchFamily="34" charset="0"/>
                <a:ea typeface="Angsana New"/>
                <a:cs typeface="Arial" pitchFamily="34" charset="0"/>
                <a:sym typeface="Angsana New"/>
              </a:rPr>
              <a:t>Preventive Diplomacy</a:t>
            </a:r>
          </a:p>
          <a:p>
            <a:pPr defTabSz="740663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latin typeface="Arial" pitchFamily="34" charset="0"/>
                <a:ea typeface="Angsana New"/>
                <a:cs typeface="Cordia New" pitchFamily="34" charset="-34"/>
                <a:sym typeface="Angsana New"/>
              </a:rPr>
              <a:t>ASEANTOM</a:t>
            </a:r>
          </a:p>
          <a:p>
            <a:pPr defTabSz="740663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ngsana New"/>
              </a:rPr>
              <a:t>ASEAN-NARCO (in Bangkok)</a:t>
            </a:r>
            <a:endParaRPr lang="th-TH" sz="2400" dirty="0">
              <a:latin typeface="Arial" pitchFamily="34" charset="0"/>
              <a:ea typeface="Angsana New"/>
              <a:cs typeface="Cordia New" pitchFamily="34" charset="-34"/>
              <a:sym typeface="Angsana New"/>
            </a:endParaRPr>
          </a:p>
          <a:p>
            <a:pPr defTabSz="740663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ngsana New"/>
              </a:rPr>
              <a:t>ASEAN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ngsana New"/>
              </a:rPr>
              <a:t>Center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ngsana New"/>
              </a:rPr>
              <a:t>of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ngsana New"/>
              </a:rPr>
              <a:t>Military Medicine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ngsana New"/>
              </a:rPr>
              <a:t>(in Bangkok) </a:t>
            </a:r>
          </a:p>
          <a:p>
            <a:pPr defTabSz="740663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Non-Traditional Security Threats</a:t>
            </a:r>
            <a:endParaRPr lang="th-TH" sz="2400" b="1" dirty="0">
              <a:latin typeface="Arial" pitchFamily="34" charset="0"/>
              <a:ea typeface="Angsana New"/>
              <a:cs typeface="Cordia New" pitchFamily="34" charset="-34"/>
              <a:sym typeface="Angsana New"/>
            </a:endParaRPr>
          </a:p>
          <a:p>
            <a:pPr defTabSz="740663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 sz="1944">
                <a:latin typeface="Angsana New"/>
                <a:ea typeface="Angsana New"/>
                <a:cs typeface="Angsana New"/>
                <a:sym typeface="Angsana New"/>
              </a:defRPr>
            </a:pPr>
            <a:endParaRPr lang="th-TH" sz="2400" dirty="0" smtClean="0">
              <a:latin typeface="Arial" pitchFamily="34" charset="0"/>
              <a:ea typeface="Angsana New"/>
              <a:cs typeface="Cordia New" pitchFamily="34" charset="-34"/>
              <a:sym typeface="Angsana N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156996"/>
            <a:ext cx="1800200" cy="134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2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3148</Words>
  <Application>Microsoft Office PowerPoint</Application>
  <PresentationFormat>On-screen Show (4:3)</PresentationFormat>
  <Paragraphs>469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1_Office Theme</vt:lpstr>
      <vt:lpstr>Office Theme</vt:lpstr>
      <vt:lpstr>Introduction to the ASEAN Community </vt:lpstr>
      <vt:lpstr>ASEAN  (Association of Southeast Asian Nations)</vt:lpstr>
      <vt:lpstr>PowerPoint Presentation</vt:lpstr>
      <vt:lpstr>PowerPoint Presentation</vt:lpstr>
      <vt:lpstr>ASEAN Community Building</vt:lpstr>
      <vt:lpstr>                Pillar 1           APSC Vision 2025</vt:lpstr>
      <vt:lpstr>                            Pillar 1                  APSC  Blueprint 2025 </vt:lpstr>
      <vt:lpstr>Examples of Work in APSC</vt:lpstr>
      <vt:lpstr>Pillar 1 : Thailand’s role  </vt:lpstr>
      <vt:lpstr>                        Pillar 2                  AEC Vision 2025</vt:lpstr>
      <vt:lpstr>                            Pillar 2                  AEC Blueprint 2025  </vt:lpstr>
      <vt:lpstr>                           Milestones</vt:lpstr>
      <vt:lpstr>                                       Milestones </vt:lpstr>
      <vt:lpstr>  Milestones</vt:lpstr>
      <vt:lpstr>PowerPoint Presentation</vt:lpstr>
      <vt:lpstr>If ASEAN were a single country, it would already be the seventh-largest economy in the world, with a combined GDP of $2.4 trillion in 2013.  It is projected to rank as the fourth-largest economy by 2050. </vt:lpstr>
      <vt:lpstr>Pillar 2 : Thailand’s role </vt:lpstr>
      <vt:lpstr>                          Pillar 3                   ASCC Vision 2025</vt:lpstr>
      <vt:lpstr>Pillar 3  ASCC Blueprint 2025</vt:lpstr>
      <vt:lpstr> Milestones</vt:lpstr>
      <vt:lpstr>                       Milestones </vt:lpstr>
      <vt:lpstr>Pillar 3 : Thailand’s role </vt:lpstr>
      <vt:lpstr>   Benefits of engaging      with  ASEAN Community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Tom</dc:creator>
  <cp:lastModifiedBy>CNN</cp:lastModifiedBy>
  <cp:revision>515</cp:revision>
  <dcterms:created xsi:type="dcterms:W3CDTF">2015-06-15T02:30:43Z</dcterms:created>
  <dcterms:modified xsi:type="dcterms:W3CDTF">2016-01-27T04:00:29Z</dcterms:modified>
</cp:coreProperties>
</file>